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2353" r:id="rId3"/>
    <p:sldId id="260" r:id="rId4"/>
    <p:sldId id="266" r:id="rId5"/>
    <p:sldId id="263" r:id="rId6"/>
    <p:sldId id="2373" r:id="rId7"/>
    <p:sldId id="2372" r:id="rId8"/>
    <p:sldId id="2421" r:id="rId9"/>
    <p:sldId id="2422" r:id="rId10"/>
    <p:sldId id="2464" r:id="rId11"/>
    <p:sldId id="2463" r:id="rId12"/>
    <p:sldId id="2355" r:id="rId13"/>
    <p:sldId id="2423" r:id="rId14"/>
    <p:sldId id="2371" r:id="rId15"/>
    <p:sldId id="2388" r:id="rId16"/>
    <p:sldId id="2374" r:id="rId17"/>
    <p:sldId id="2455" r:id="rId18"/>
    <p:sldId id="2456" r:id="rId19"/>
    <p:sldId id="2445" r:id="rId20"/>
    <p:sldId id="2447" r:id="rId21"/>
    <p:sldId id="2379" r:id="rId22"/>
    <p:sldId id="2449" r:id="rId23"/>
    <p:sldId id="2457" r:id="rId24"/>
    <p:sldId id="2458" r:id="rId25"/>
    <p:sldId id="2459" r:id="rId26"/>
    <p:sldId id="2375" r:id="rId27"/>
    <p:sldId id="2461" r:id="rId28"/>
    <p:sldId id="2438" r:id="rId29"/>
    <p:sldId id="2439" r:id="rId30"/>
    <p:sldId id="2386" r:id="rId31"/>
    <p:sldId id="2376" r:id="rId32"/>
    <p:sldId id="2462" r:id="rId33"/>
    <p:sldId id="2441" r:id="rId34"/>
    <p:sldId id="2377" r:id="rId35"/>
    <p:sldId id="2454" r:id="rId36"/>
    <p:sldId id="540" r:id="rId37"/>
    <p:sldId id="456" r:id="rId38"/>
    <p:sldId id="674" r:id="rId39"/>
    <p:sldId id="2380" r:id="rId40"/>
    <p:sldId id="501" r:id="rId41"/>
    <p:sldId id="2384" r:id="rId42"/>
    <p:sldId id="608" r:id="rId43"/>
    <p:sldId id="2460" r:id="rId44"/>
    <p:sldId id="307" r:id="rId45"/>
    <p:sldId id="2385" r:id="rId46"/>
    <p:sldId id="2387" r:id="rId47"/>
    <p:sldId id="2381" r:id="rId48"/>
    <p:sldId id="2467" r:id="rId49"/>
    <p:sldId id="2327" r:id="rId50"/>
    <p:sldId id="2328" r:id="rId51"/>
    <p:sldId id="264" r:id="rId52"/>
    <p:sldId id="2466" r:id="rId53"/>
    <p:sldId id="2465" r:id="rId5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F7BB6CA-3FEE-4FCF-8B5E-FDC17EE174EE}">
          <p14:sldIdLst>
            <p14:sldId id="256"/>
            <p14:sldId id="2353"/>
            <p14:sldId id="260"/>
            <p14:sldId id="266"/>
            <p14:sldId id="263"/>
            <p14:sldId id="2373"/>
            <p14:sldId id="2372"/>
            <p14:sldId id="2421"/>
            <p14:sldId id="2422"/>
            <p14:sldId id="2464"/>
            <p14:sldId id="2463"/>
            <p14:sldId id="2355"/>
            <p14:sldId id="2423"/>
            <p14:sldId id="2371"/>
            <p14:sldId id="2388"/>
            <p14:sldId id="2374"/>
            <p14:sldId id="2455"/>
            <p14:sldId id="2456"/>
            <p14:sldId id="2445"/>
            <p14:sldId id="2447"/>
            <p14:sldId id="2379"/>
            <p14:sldId id="2449"/>
            <p14:sldId id="2457"/>
            <p14:sldId id="2458"/>
            <p14:sldId id="2459"/>
            <p14:sldId id="2375"/>
            <p14:sldId id="2461"/>
            <p14:sldId id="2438"/>
            <p14:sldId id="2439"/>
            <p14:sldId id="2386"/>
            <p14:sldId id="2376"/>
            <p14:sldId id="2462"/>
            <p14:sldId id="2441"/>
            <p14:sldId id="2377"/>
            <p14:sldId id="2454"/>
            <p14:sldId id="540"/>
            <p14:sldId id="456"/>
            <p14:sldId id="674"/>
            <p14:sldId id="2380"/>
            <p14:sldId id="501"/>
            <p14:sldId id="2384"/>
            <p14:sldId id="608"/>
            <p14:sldId id="2460"/>
            <p14:sldId id="307"/>
            <p14:sldId id="2385"/>
            <p14:sldId id="2387"/>
            <p14:sldId id="2381"/>
            <p14:sldId id="2467"/>
            <p14:sldId id="2327"/>
            <p14:sldId id="2328"/>
            <p14:sldId id="264"/>
            <p14:sldId id="2466"/>
            <p14:sldId id="24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1B4AC096-938E-68D6-4EE9-921EE60D4EB1}" name="Wiesinger Sophie" initials="SW" userId="S::p40244@fhooe.at::1ff5ae8a-81df-4efe-9fc1-fdd4a494fa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D3DD"/>
    <a:srgbClr val="0A6169"/>
    <a:srgbClr val="77ED7D"/>
    <a:srgbClr val="FCDA28"/>
    <a:srgbClr val="F2AF0D"/>
    <a:srgbClr val="41D5E3"/>
    <a:srgbClr val="1B7E86"/>
    <a:srgbClr val="3C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13956-3991-32BC-0E04-4E348208AE59}" v="6" dt="2026-02-26T16:29:53.354"/>
    <p1510:client id="{CDA73EF0-4CAA-4919-97F5-898707CC4F47}" v="20" dt="2026-02-26T06:57:05.764"/>
  </p1510:revLst>
</p1510:revInfo>
</file>

<file path=ppt/tableStyles.xml><?xml version="1.0" encoding="utf-8"?>
<a:tblStyleLst xmlns:a="http://schemas.openxmlformats.org/drawingml/2006/main" def="{5C22544A-7EE6-4342-B048-85BDC9FD1C3A}">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77572" autoAdjust="0"/>
  </p:normalViewPr>
  <p:slideViewPr>
    <p:cSldViewPr snapToGrid="0">
      <p:cViewPr varScale="1">
        <p:scale>
          <a:sx n="120" d="100"/>
          <a:sy n="120" d="100"/>
        </p:scale>
        <p:origin x="1734" y="84"/>
      </p:cViewPr>
      <p:guideLst/>
    </p:cSldViewPr>
  </p:slideViewPr>
  <p:outlineViewPr>
    <p:cViewPr>
      <p:scale>
        <a:sx n="33" d="100"/>
        <a:sy n="33" d="100"/>
      </p:scale>
      <p:origin x="0" y="-2904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scher, Manuel" userId="1553f20b-e822-4ecd-b8fa-a18c9f35ad33" providerId="ADAL" clId="{04CA3C35-EC3F-4712-B0B9-3731CCE344EA}"/>
    <pc:docChg chg="undo redo custSel addSld delSld modSld sldOrd addSection delSection modSection">
      <pc:chgData name="Tuscher, Manuel" userId="1553f20b-e822-4ecd-b8fa-a18c9f35ad33" providerId="ADAL" clId="{04CA3C35-EC3F-4712-B0B9-3731CCE344EA}" dt="2026-02-11T08:39:47.519" v="13604" actId="20577"/>
      <pc:docMkLst>
        <pc:docMk/>
      </pc:docMkLst>
      <pc:sldChg chg="modSp mod modNotesTx">
        <pc:chgData name="Tuscher, Manuel" userId="1553f20b-e822-4ecd-b8fa-a18c9f35ad33" providerId="ADAL" clId="{04CA3C35-EC3F-4712-B0B9-3731CCE344EA}" dt="2026-02-11T00:31:13.927" v="7275" actId="20577"/>
        <pc:sldMkLst>
          <pc:docMk/>
          <pc:sldMk cId="1495532843" sldId="260"/>
        </pc:sldMkLst>
        <pc:spChg chg="mod">
          <ac:chgData name="Tuscher, Manuel" userId="1553f20b-e822-4ecd-b8fa-a18c9f35ad33" providerId="ADAL" clId="{04CA3C35-EC3F-4712-B0B9-3731CCE344EA}" dt="2026-02-11T00:25:14.622" v="7145" actId="20577"/>
          <ac:spMkLst>
            <pc:docMk/>
            <pc:sldMk cId="1495532843" sldId="260"/>
            <ac:spMk id="2" creationId="{EFFBEB5E-5192-1BE4-78DD-19C4B28C337D}"/>
          </ac:spMkLst>
        </pc:spChg>
        <pc:spChg chg="mod">
          <ac:chgData name="Tuscher, Manuel" userId="1553f20b-e822-4ecd-b8fa-a18c9f35ad33" providerId="ADAL" clId="{04CA3C35-EC3F-4712-B0B9-3731CCE344EA}" dt="2026-02-10T12:08:16.045" v="2860" actId="20577"/>
          <ac:spMkLst>
            <pc:docMk/>
            <pc:sldMk cId="1495532843" sldId="260"/>
            <ac:spMk id="9" creationId="{95A667E2-071D-F111-1757-A8920A0B810B}"/>
          </ac:spMkLst>
        </pc:spChg>
        <pc:spChg chg="mod">
          <ac:chgData name="Tuscher, Manuel" userId="1553f20b-e822-4ecd-b8fa-a18c9f35ad33" providerId="ADAL" clId="{04CA3C35-EC3F-4712-B0B9-3731CCE344EA}" dt="2026-02-11T00:31:10.922" v="7273" actId="20577"/>
          <ac:spMkLst>
            <pc:docMk/>
            <pc:sldMk cId="1495532843" sldId="260"/>
            <ac:spMk id="47" creationId="{CAF371D1-C136-9814-FE89-E18E4067E175}"/>
          </ac:spMkLst>
        </pc:spChg>
        <pc:picChg chg="mod">
          <ac:chgData name="Tuscher, Manuel" userId="1553f20b-e822-4ecd-b8fa-a18c9f35ad33" providerId="ADAL" clId="{04CA3C35-EC3F-4712-B0B9-3731CCE344EA}" dt="2026-02-09T17:24:14.745" v="2192" actId="1035"/>
          <ac:picMkLst>
            <pc:docMk/>
            <pc:sldMk cId="1495532843" sldId="260"/>
            <ac:picMk id="6" creationId="{588A1C82-C316-9BBB-1E9B-26C7F8DE778F}"/>
          </ac:picMkLst>
        </pc:picChg>
        <pc:picChg chg="mod">
          <ac:chgData name="Tuscher, Manuel" userId="1553f20b-e822-4ecd-b8fa-a18c9f35ad33" providerId="ADAL" clId="{04CA3C35-EC3F-4712-B0B9-3731CCE344EA}" dt="2026-02-09T17:21:11.448" v="2060" actId="1036"/>
          <ac:picMkLst>
            <pc:docMk/>
            <pc:sldMk cId="1495532843" sldId="260"/>
            <ac:picMk id="8" creationId="{80B6C445-A0EA-29E4-F295-E81AC8319DC9}"/>
          </ac:picMkLst>
        </pc:picChg>
        <pc:picChg chg="mod">
          <ac:chgData name="Tuscher, Manuel" userId="1553f20b-e822-4ecd-b8fa-a18c9f35ad33" providerId="ADAL" clId="{04CA3C35-EC3F-4712-B0B9-3731CCE344EA}" dt="2026-02-09T17:21:02.656" v="2048" actId="1036"/>
          <ac:picMkLst>
            <pc:docMk/>
            <pc:sldMk cId="1495532843" sldId="260"/>
            <ac:picMk id="41" creationId="{E8AEF322-1BA5-825D-7AEF-1B9BB57BEB2F}"/>
          </ac:picMkLst>
        </pc:picChg>
      </pc:sldChg>
      <pc:sldChg chg="modSp mod">
        <pc:chgData name="Tuscher, Manuel" userId="1553f20b-e822-4ecd-b8fa-a18c9f35ad33" providerId="ADAL" clId="{04CA3C35-EC3F-4712-B0B9-3731CCE344EA}" dt="2026-02-10T13:22:21.973" v="4290" actId="20577"/>
        <pc:sldMkLst>
          <pc:docMk/>
          <pc:sldMk cId="1315166690" sldId="263"/>
        </pc:sldMkLst>
        <pc:graphicFrameChg chg="mod modGraphic">
          <ac:chgData name="Tuscher, Manuel" userId="1553f20b-e822-4ecd-b8fa-a18c9f35ad33" providerId="ADAL" clId="{04CA3C35-EC3F-4712-B0B9-3731CCE344EA}" dt="2026-02-10T13:22:21.973" v="4290" actId="20577"/>
          <ac:graphicFrameMkLst>
            <pc:docMk/>
            <pc:sldMk cId="1315166690" sldId="263"/>
            <ac:graphicFrameMk id="2" creationId="{52D15790-55E8-1643-F2D6-FD4473D2074B}"/>
          </ac:graphicFrameMkLst>
        </pc:graphicFrameChg>
      </pc:sldChg>
      <pc:sldChg chg="modSp add mod">
        <pc:chgData name="Tuscher, Manuel" userId="1553f20b-e822-4ecd-b8fa-a18c9f35ad33" providerId="ADAL" clId="{04CA3C35-EC3F-4712-B0B9-3731CCE344EA}" dt="2026-02-11T08:38:53.797" v="13589" actId="20577"/>
        <pc:sldMkLst>
          <pc:docMk/>
          <pc:sldMk cId="1389402621" sldId="264"/>
        </pc:sldMkLst>
        <pc:spChg chg="mod">
          <ac:chgData name="Tuscher, Manuel" userId="1553f20b-e822-4ecd-b8fa-a18c9f35ad33" providerId="ADAL" clId="{04CA3C35-EC3F-4712-B0B9-3731CCE344EA}" dt="2026-02-11T08:38:53.797" v="13589" actId="20577"/>
          <ac:spMkLst>
            <pc:docMk/>
            <pc:sldMk cId="1389402621" sldId="264"/>
            <ac:spMk id="5" creationId="{67EE779F-3CF6-EFC6-C726-234F5101B475}"/>
          </ac:spMkLst>
        </pc:spChg>
      </pc:sldChg>
      <pc:sldChg chg="add ord modNotesTx">
        <pc:chgData name="Tuscher, Manuel" userId="1553f20b-e822-4ecd-b8fa-a18c9f35ad33" providerId="ADAL" clId="{04CA3C35-EC3F-4712-B0B9-3731CCE344EA}" dt="2026-02-11T08:34:48.197" v="13504" actId="6549"/>
        <pc:sldMkLst>
          <pc:docMk/>
          <pc:sldMk cId="890142821" sldId="307"/>
        </pc:sldMkLst>
      </pc:sldChg>
      <pc:sldChg chg="modSp add mod modNotesTx">
        <pc:chgData name="Tuscher, Manuel" userId="1553f20b-e822-4ecd-b8fa-a18c9f35ad33" providerId="ADAL" clId="{04CA3C35-EC3F-4712-B0B9-3731CCE344EA}" dt="2026-02-11T02:29:17.008" v="10526" actId="1035"/>
        <pc:sldMkLst>
          <pc:docMk/>
          <pc:sldMk cId="1845472145" sldId="456"/>
        </pc:sldMkLst>
        <pc:spChg chg="mod">
          <ac:chgData name="Tuscher, Manuel" userId="1553f20b-e822-4ecd-b8fa-a18c9f35ad33" providerId="ADAL" clId="{04CA3C35-EC3F-4712-B0B9-3731CCE344EA}" dt="2026-02-11T02:28:56.875" v="10510" actId="1076"/>
          <ac:spMkLst>
            <pc:docMk/>
            <pc:sldMk cId="1845472145" sldId="456"/>
            <ac:spMk id="2" creationId="{00000000-0000-0000-0000-000000000000}"/>
          </ac:spMkLst>
        </pc:spChg>
        <pc:spChg chg="mod">
          <ac:chgData name="Tuscher, Manuel" userId="1553f20b-e822-4ecd-b8fa-a18c9f35ad33" providerId="ADAL" clId="{04CA3C35-EC3F-4712-B0B9-3731CCE344EA}" dt="2026-02-11T02:27:52.896" v="10466" actId="27636"/>
          <ac:spMkLst>
            <pc:docMk/>
            <pc:sldMk cId="1845472145" sldId="456"/>
            <ac:spMk id="3" creationId="{00000000-0000-0000-0000-000000000000}"/>
          </ac:spMkLst>
        </pc:spChg>
        <pc:spChg chg="mod">
          <ac:chgData name="Tuscher, Manuel" userId="1553f20b-e822-4ecd-b8fa-a18c9f35ad33" providerId="ADAL" clId="{04CA3C35-EC3F-4712-B0B9-3731CCE344EA}" dt="2026-02-11T02:28:31.931" v="10493" actId="20577"/>
          <ac:spMkLst>
            <pc:docMk/>
            <pc:sldMk cId="1845472145" sldId="456"/>
            <ac:spMk id="28" creationId="{00000000-0000-0000-0000-000000000000}"/>
          </ac:spMkLst>
        </pc:spChg>
        <pc:spChg chg="mod">
          <ac:chgData name="Tuscher, Manuel" userId="1553f20b-e822-4ecd-b8fa-a18c9f35ad33" providerId="ADAL" clId="{04CA3C35-EC3F-4712-B0B9-3731CCE344EA}" dt="2026-02-11T02:28:30.621" v="10492" actId="20577"/>
          <ac:spMkLst>
            <pc:docMk/>
            <pc:sldMk cId="1845472145" sldId="456"/>
            <ac:spMk id="37" creationId="{00000000-0000-0000-0000-000000000000}"/>
          </ac:spMkLst>
        </pc:spChg>
        <pc:grpChg chg="mod">
          <ac:chgData name="Tuscher, Manuel" userId="1553f20b-e822-4ecd-b8fa-a18c9f35ad33" providerId="ADAL" clId="{04CA3C35-EC3F-4712-B0B9-3731CCE344EA}" dt="2026-02-11T02:29:17.008" v="10526" actId="1035"/>
          <ac:grpSpMkLst>
            <pc:docMk/>
            <pc:sldMk cId="1845472145" sldId="456"/>
            <ac:grpSpMk id="6" creationId="{00000000-0000-0000-0000-000000000000}"/>
          </ac:grpSpMkLst>
        </pc:grpChg>
        <pc:grpChg chg="mod">
          <ac:chgData name="Tuscher, Manuel" userId="1553f20b-e822-4ecd-b8fa-a18c9f35ad33" providerId="ADAL" clId="{04CA3C35-EC3F-4712-B0B9-3731CCE344EA}" dt="2026-02-11T02:29:17.008" v="10526" actId="1035"/>
          <ac:grpSpMkLst>
            <pc:docMk/>
            <pc:sldMk cId="1845472145" sldId="456"/>
            <ac:grpSpMk id="14" creationId="{00000000-0000-0000-0000-000000000000}"/>
          </ac:grpSpMkLst>
        </pc:grpChg>
        <pc:picChg chg="mod">
          <ac:chgData name="Tuscher, Manuel" userId="1553f20b-e822-4ecd-b8fa-a18c9f35ad33" providerId="ADAL" clId="{04CA3C35-EC3F-4712-B0B9-3731CCE344EA}" dt="2026-02-11T02:29:17.008" v="10526" actId="1035"/>
          <ac:picMkLst>
            <pc:docMk/>
            <pc:sldMk cId="1845472145" sldId="456"/>
            <ac:picMk id="7"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15"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22"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23"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24"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25"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26" creationId="{00000000-0000-0000-0000-000000000000}"/>
          </ac:picMkLst>
        </pc:picChg>
        <pc:cxnChg chg="mod">
          <ac:chgData name="Tuscher, Manuel" userId="1553f20b-e822-4ecd-b8fa-a18c9f35ad33" providerId="ADAL" clId="{04CA3C35-EC3F-4712-B0B9-3731CCE344EA}" dt="2026-02-11T02:23:18.316" v="10387" actId="1076"/>
          <ac:cxnSpMkLst>
            <pc:docMk/>
            <pc:sldMk cId="1845472145" sldId="456"/>
            <ac:cxnSpMk id="8" creationId="{00000000-0000-0000-0000-000000000000}"/>
          </ac:cxnSpMkLst>
        </pc:cxnChg>
        <pc:cxnChg chg="mod">
          <ac:chgData name="Tuscher, Manuel" userId="1553f20b-e822-4ecd-b8fa-a18c9f35ad33" providerId="ADAL" clId="{04CA3C35-EC3F-4712-B0B9-3731CCE344EA}" dt="2026-02-11T02:29:17.008" v="10526" actId="1035"/>
          <ac:cxnSpMkLst>
            <pc:docMk/>
            <pc:sldMk cId="1845472145" sldId="456"/>
            <ac:cxnSpMk id="35" creationId="{00000000-0000-0000-0000-000000000000}"/>
          </ac:cxnSpMkLst>
        </pc:cxnChg>
      </pc:sldChg>
      <pc:sldChg chg="modSp add mod ord chgLayout modNotes">
        <pc:chgData name="Tuscher, Manuel" userId="1553f20b-e822-4ecd-b8fa-a18c9f35ad33" providerId="ADAL" clId="{04CA3C35-EC3F-4712-B0B9-3731CCE344EA}" dt="2026-02-11T02:20:58.285" v="10374" actId="20577"/>
        <pc:sldMkLst>
          <pc:docMk/>
          <pc:sldMk cId="1503521642" sldId="501"/>
        </pc:sldMkLst>
        <pc:spChg chg="mod ord">
          <ac:chgData name="Tuscher, Manuel" userId="1553f20b-e822-4ecd-b8fa-a18c9f35ad33" providerId="ADAL" clId="{04CA3C35-EC3F-4712-B0B9-3731CCE344EA}" dt="2026-02-11T02:20:58.285" v="10374" actId="20577"/>
          <ac:spMkLst>
            <pc:docMk/>
            <pc:sldMk cId="1503521642" sldId="501"/>
            <ac:spMk id="3" creationId="{00000000-0000-0000-0000-000000000000}"/>
          </ac:spMkLst>
        </pc:spChg>
        <pc:spChg chg="mod ord">
          <ac:chgData name="Tuscher, Manuel" userId="1553f20b-e822-4ecd-b8fa-a18c9f35ad33" providerId="ADAL" clId="{04CA3C35-EC3F-4712-B0B9-3731CCE344EA}" dt="2026-02-11T02:20:13.766" v="10371" actId="700"/>
          <ac:spMkLst>
            <pc:docMk/>
            <pc:sldMk cId="1503521642" sldId="501"/>
            <ac:spMk id="5" creationId="{00000000-0000-0000-0000-000000000000}"/>
          </ac:spMkLst>
        </pc:spChg>
        <pc:spChg chg="mod ord">
          <ac:chgData name="Tuscher, Manuel" userId="1553f20b-e822-4ecd-b8fa-a18c9f35ad33" providerId="ADAL" clId="{04CA3C35-EC3F-4712-B0B9-3731CCE344EA}" dt="2026-02-11T02:20:13.766" v="10371" actId="700"/>
          <ac:spMkLst>
            <pc:docMk/>
            <pc:sldMk cId="1503521642" sldId="501"/>
            <ac:spMk id="8" creationId="{00000000-0000-0000-0000-000000000000}"/>
          </ac:spMkLst>
        </pc:spChg>
        <pc:spChg chg="mod ord">
          <ac:chgData name="Tuscher, Manuel" userId="1553f20b-e822-4ecd-b8fa-a18c9f35ad33" providerId="ADAL" clId="{04CA3C35-EC3F-4712-B0B9-3731CCE344EA}" dt="2026-02-11T02:20:55.539" v="10373" actId="207"/>
          <ac:spMkLst>
            <pc:docMk/>
            <pc:sldMk cId="1503521642" sldId="501"/>
            <ac:spMk id="13" creationId="{00000000-0000-0000-0000-000000000000}"/>
          </ac:spMkLst>
        </pc:spChg>
      </pc:sldChg>
      <pc:sldChg chg="modSp add ord modNotes">
        <pc:chgData name="Tuscher, Manuel" userId="1553f20b-e822-4ecd-b8fa-a18c9f35ad33" providerId="ADAL" clId="{04CA3C35-EC3F-4712-B0B9-3731CCE344EA}" dt="2026-02-10T13:37:19.098" v="4357"/>
        <pc:sldMkLst>
          <pc:docMk/>
          <pc:sldMk cId="2132330277" sldId="540"/>
        </pc:sldMkLst>
        <pc:spChg chg="mod">
          <ac:chgData name="Tuscher, Manuel" userId="1553f20b-e822-4ecd-b8fa-a18c9f35ad33" providerId="ADAL" clId="{04CA3C35-EC3F-4712-B0B9-3731CCE344EA}" dt="2026-02-10T10:25:36.261" v="2797"/>
          <ac:spMkLst>
            <pc:docMk/>
            <pc:sldMk cId="2132330277" sldId="540"/>
            <ac:spMk id="4" creationId="{00000000-0000-0000-0000-000000000000}"/>
          </ac:spMkLst>
        </pc:spChg>
        <pc:spChg chg="mod">
          <ac:chgData name="Tuscher, Manuel" userId="1553f20b-e822-4ecd-b8fa-a18c9f35ad33" providerId="ADAL" clId="{04CA3C35-EC3F-4712-B0B9-3731CCE344EA}" dt="2026-02-10T10:25:36.261" v="2797"/>
          <ac:spMkLst>
            <pc:docMk/>
            <pc:sldMk cId="2132330277" sldId="540"/>
            <ac:spMk id="5" creationId="{00000000-0000-0000-0000-000000000000}"/>
          </ac:spMkLst>
        </pc:spChg>
      </pc:sldChg>
      <pc:sldChg chg="modSp add mod ord chgLayout modNotes modNotesTx">
        <pc:chgData name="Tuscher, Manuel" userId="1553f20b-e822-4ecd-b8fa-a18c9f35ad33" providerId="ADAL" clId="{04CA3C35-EC3F-4712-B0B9-3731CCE344EA}" dt="2026-02-11T08:29:27.606" v="13431" actId="20577"/>
        <pc:sldMkLst>
          <pc:docMk/>
          <pc:sldMk cId="1335805925" sldId="608"/>
        </pc:sldMkLst>
        <pc:spChg chg="mod ord">
          <ac:chgData name="Tuscher, Manuel" userId="1553f20b-e822-4ecd-b8fa-a18c9f35ad33" providerId="ADAL" clId="{04CA3C35-EC3F-4712-B0B9-3731CCE344EA}" dt="2026-02-11T02:20:52.805" v="10372" actId="207"/>
          <ac:spMkLst>
            <pc:docMk/>
            <pc:sldMk cId="1335805925" sldId="608"/>
            <ac:spMk id="2" creationId="{00000000-0000-0000-0000-000000000000}"/>
          </ac:spMkLst>
        </pc:spChg>
        <pc:spChg chg="mod ord">
          <ac:chgData name="Tuscher, Manuel" userId="1553f20b-e822-4ecd-b8fa-a18c9f35ad33" providerId="ADAL" clId="{04CA3C35-EC3F-4712-B0B9-3731CCE344EA}" dt="2026-02-11T02:18:43.760" v="10352" actId="27636"/>
          <ac:spMkLst>
            <pc:docMk/>
            <pc:sldMk cId="1335805925" sldId="608"/>
            <ac:spMk id="3" creationId="{00000000-0000-0000-0000-000000000000}"/>
          </ac:spMkLst>
        </pc:spChg>
        <pc:spChg chg="mod ord">
          <ac:chgData name="Tuscher, Manuel" userId="1553f20b-e822-4ecd-b8fa-a18c9f35ad33" providerId="ADAL" clId="{04CA3C35-EC3F-4712-B0B9-3731CCE344EA}" dt="2026-02-11T02:14:49.452" v="10293" actId="700"/>
          <ac:spMkLst>
            <pc:docMk/>
            <pc:sldMk cId="1335805925" sldId="608"/>
            <ac:spMk id="4" creationId="{00000000-0000-0000-0000-000000000000}"/>
          </ac:spMkLst>
        </pc:spChg>
        <pc:spChg chg="mod ord">
          <ac:chgData name="Tuscher, Manuel" userId="1553f20b-e822-4ecd-b8fa-a18c9f35ad33" providerId="ADAL" clId="{04CA3C35-EC3F-4712-B0B9-3731CCE344EA}" dt="2026-02-11T02:14:49.452" v="10293" actId="700"/>
          <ac:spMkLst>
            <pc:docMk/>
            <pc:sldMk cId="1335805925" sldId="608"/>
            <ac:spMk id="5" creationId="{00000000-0000-0000-0000-000000000000}"/>
          </ac:spMkLst>
        </pc:spChg>
        <pc:graphicFrameChg chg="mod modGraphic">
          <ac:chgData name="Tuscher, Manuel" userId="1553f20b-e822-4ecd-b8fa-a18c9f35ad33" providerId="ADAL" clId="{04CA3C35-EC3F-4712-B0B9-3731CCE344EA}" dt="2026-02-11T02:18:55.301" v="10354" actId="14734"/>
          <ac:graphicFrameMkLst>
            <pc:docMk/>
            <pc:sldMk cId="1335805925" sldId="608"/>
            <ac:graphicFrameMk id="6" creationId="{00000000-0000-0000-0000-000000000000}"/>
          </ac:graphicFrameMkLst>
        </pc:graphicFrameChg>
      </pc:sldChg>
      <pc:sldChg chg="addSp delSp modSp mod ord chgLayout">
        <pc:chgData name="Tuscher, Manuel" userId="1553f20b-e822-4ecd-b8fa-a18c9f35ad33" providerId="ADAL" clId="{04CA3C35-EC3F-4712-B0B9-3731CCE344EA}" dt="2026-02-11T02:20:05.023" v="10370" actId="20577"/>
        <pc:sldMkLst>
          <pc:docMk/>
          <pc:sldMk cId="2617740231" sldId="674"/>
        </pc:sldMkLst>
        <pc:spChg chg="mod ord">
          <ac:chgData name="Tuscher, Manuel" userId="1553f20b-e822-4ecd-b8fa-a18c9f35ad33" providerId="ADAL" clId="{04CA3C35-EC3F-4712-B0B9-3731CCE344EA}" dt="2026-02-11T02:19:18.986" v="10355" actId="700"/>
          <ac:spMkLst>
            <pc:docMk/>
            <pc:sldMk cId="2617740231" sldId="674"/>
            <ac:spMk id="6" creationId="{FDA7974B-CAFF-06B3-1A46-35B394091D32}"/>
          </ac:spMkLst>
        </pc:spChg>
        <pc:spChg chg="mod">
          <ac:chgData name="Tuscher, Manuel" userId="1553f20b-e822-4ecd-b8fa-a18c9f35ad33" providerId="ADAL" clId="{04CA3C35-EC3F-4712-B0B9-3731CCE344EA}" dt="2026-02-11T02:20:05.023" v="10370" actId="20577"/>
          <ac:spMkLst>
            <pc:docMk/>
            <pc:sldMk cId="2617740231" sldId="674"/>
            <ac:spMk id="8" creationId="{229E8F4B-49EB-39BB-2C91-78013E8D54E8}"/>
          </ac:spMkLst>
        </pc:spChg>
        <pc:picChg chg="mod">
          <ac:chgData name="Tuscher, Manuel" userId="1553f20b-e822-4ecd-b8fa-a18c9f35ad33" providerId="ADAL" clId="{04CA3C35-EC3F-4712-B0B9-3731CCE344EA}" dt="2026-02-11T02:19:38.751" v="10358" actId="1076"/>
          <ac:picMkLst>
            <pc:docMk/>
            <pc:sldMk cId="2617740231" sldId="674"/>
            <ac:picMk id="9" creationId="{43866F2A-4113-047F-A646-5C9F0079FA2E}"/>
          </ac:picMkLst>
        </pc:picChg>
      </pc:sldChg>
      <pc:sldChg chg="add">
        <pc:chgData name="Tuscher, Manuel" userId="1553f20b-e822-4ecd-b8fa-a18c9f35ad33" providerId="ADAL" clId="{04CA3C35-EC3F-4712-B0B9-3731CCE344EA}" dt="2026-02-10T14:44:20.960" v="4955"/>
        <pc:sldMkLst>
          <pc:docMk/>
          <pc:sldMk cId="3225950348" sldId="2328"/>
        </pc:sldMkLst>
      </pc:sldChg>
      <pc:sldChg chg="addSp modSp add del mod setBg modNotesTx">
        <pc:chgData name="Tuscher, Manuel" userId="1553f20b-e822-4ecd-b8fa-a18c9f35ad33" providerId="ADAL" clId="{04CA3C35-EC3F-4712-B0B9-3731CCE344EA}" dt="2026-02-10T09:17:27.699" v="2616" actId="20577"/>
        <pc:sldMkLst>
          <pc:docMk/>
          <pc:sldMk cId="3237227754" sldId="2353"/>
        </pc:sldMkLst>
        <pc:spChg chg="mod">
          <ac:chgData name="Tuscher, Manuel" userId="1553f20b-e822-4ecd-b8fa-a18c9f35ad33" providerId="ADAL" clId="{04CA3C35-EC3F-4712-B0B9-3731CCE344EA}" dt="2026-02-10T09:15:38.426" v="2516" actId="20577"/>
          <ac:spMkLst>
            <pc:docMk/>
            <pc:sldMk cId="3237227754" sldId="2353"/>
            <ac:spMk id="4" creationId="{973D40C5-E4A1-19A7-0321-A77E28131B37}"/>
          </ac:spMkLst>
        </pc:spChg>
      </pc:sldChg>
      <pc:sldChg chg="modSp mod ord">
        <pc:chgData name="Tuscher, Manuel" userId="1553f20b-e822-4ecd-b8fa-a18c9f35ad33" providerId="ADAL" clId="{04CA3C35-EC3F-4712-B0B9-3731CCE344EA}" dt="2026-02-11T08:09:34.084" v="13094" actId="6549"/>
        <pc:sldMkLst>
          <pc:docMk/>
          <pc:sldMk cId="3774503309" sldId="2355"/>
        </pc:sldMkLst>
        <pc:spChg chg="mod">
          <ac:chgData name="Tuscher, Manuel" userId="1553f20b-e822-4ecd-b8fa-a18c9f35ad33" providerId="ADAL" clId="{04CA3C35-EC3F-4712-B0B9-3731CCE344EA}" dt="2026-02-11T08:09:34.084" v="13094" actId="6549"/>
          <ac:spMkLst>
            <pc:docMk/>
            <pc:sldMk cId="3774503309" sldId="2355"/>
            <ac:spMk id="3" creationId="{71114622-1773-B65A-05EC-A000E2A513E6}"/>
          </ac:spMkLst>
        </pc:spChg>
      </pc:sldChg>
      <pc:sldChg chg="modSp new mod modNotesTx">
        <pc:chgData name="Tuscher, Manuel" userId="1553f20b-e822-4ecd-b8fa-a18c9f35ad33" providerId="ADAL" clId="{04CA3C35-EC3F-4712-B0B9-3731CCE344EA}" dt="2026-02-05T14:53:18.994" v="455" actId="27636"/>
        <pc:sldMkLst>
          <pc:docMk/>
          <pc:sldMk cId="1583533988" sldId="2371"/>
        </pc:sldMkLst>
        <pc:spChg chg="mod">
          <ac:chgData name="Tuscher, Manuel" userId="1553f20b-e822-4ecd-b8fa-a18c9f35ad33" providerId="ADAL" clId="{04CA3C35-EC3F-4712-B0B9-3731CCE344EA}" dt="2026-02-05T14:45:26.031" v="268"/>
          <ac:spMkLst>
            <pc:docMk/>
            <pc:sldMk cId="1583533988" sldId="2371"/>
            <ac:spMk id="2" creationId="{F303C359-5DB9-CAE2-0DDC-2E9D665F9B3B}"/>
          </ac:spMkLst>
        </pc:spChg>
        <pc:spChg chg="mod">
          <ac:chgData name="Tuscher, Manuel" userId="1553f20b-e822-4ecd-b8fa-a18c9f35ad33" providerId="ADAL" clId="{04CA3C35-EC3F-4712-B0B9-3731CCE344EA}" dt="2026-02-05T14:53:18.994" v="455" actId="27636"/>
          <ac:spMkLst>
            <pc:docMk/>
            <pc:sldMk cId="1583533988" sldId="2371"/>
            <ac:spMk id="3" creationId="{66E7F42D-7C86-A063-0771-3146C6B4A60E}"/>
          </ac:spMkLst>
        </pc:spChg>
      </pc:sldChg>
      <pc:sldChg chg="addSp modSp add mod">
        <pc:chgData name="Tuscher, Manuel" userId="1553f20b-e822-4ecd-b8fa-a18c9f35ad33" providerId="ADAL" clId="{04CA3C35-EC3F-4712-B0B9-3731CCE344EA}" dt="2026-02-10T22:22:38.248" v="5593" actId="6549"/>
        <pc:sldMkLst>
          <pc:docMk/>
          <pc:sldMk cId="392805437" sldId="2372"/>
        </pc:sldMkLst>
        <pc:spChg chg="mod">
          <ac:chgData name="Tuscher, Manuel" userId="1553f20b-e822-4ecd-b8fa-a18c9f35ad33" providerId="ADAL" clId="{04CA3C35-EC3F-4712-B0B9-3731CCE344EA}" dt="2026-02-10T13:32:30.762" v="4330" actId="6549"/>
          <ac:spMkLst>
            <pc:docMk/>
            <pc:sldMk cId="392805437" sldId="2372"/>
            <ac:spMk id="2" creationId="{3EC6820D-0C0E-85AD-2A11-D65EDFCD17E2}"/>
          </ac:spMkLst>
        </pc:spChg>
        <pc:spChg chg="add mod">
          <ac:chgData name="Tuscher, Manuel" userId="1553f20b-e822-4ecd-b8fa-a18c9f35ad33" providerId="ADAL" clId="{04CA3C35-EC3F-4712-B0B9-3731CCE344EA}" dt="2026-02-05T15:11:59.412" v="1133" actId="1076"/>
          <ac:spMkLst>
            <pc:docMk/>
            <pc:sldMk cId="392805437" sldId="2372"/>
            <ac:spMk id="5" creationId="{A603D632-C983-B545-45C4-19A66DB50D77}"/>
          </ac:spMkLst>
        </pc:spChg>
        <pc:spChg chg="add mod">
          <ac:chgData name="Tuscher, Manuel" userId="1553f20b-e822-4ecd-b8fa-a18c9f35ad33" providerId="ADAL" clId="{04CA3C35-EC3F-4712-B0B9-3731CCE344EA}" dt="2026-02-10T12:41:57.258" v="3091" actId="1036"/>
          <ac:spMkLst>
            <pc:docMk/>
            <pc:sldMk cId="392805437" sldId="2372"/>
            <ac:spMk id="6" creationId="{625CBFA6-24FD-FDCC-B3E4-C2BC36671EE7}"/>
          </ac:spMkLst>
        </pc:spChg>
        <pc:spChg chg="add mod">
          <ac:chgData name="Tuscher, Manuel" userId="1553f20b-e822-4ecd-b8fa-a18c9f35ad33" providerId="ADAL" clId="{04CA3C35-EC3F-4712-B0B9-3731CCE344EA}" dt="2026-02-10T12:41:57.258" v="3091" actId="1036"/>
          <ac:spMkLst>
            <pc:docMk/>
            <pc:sldMk cId="392805437" sldId="2372"/>
            <ac:spMk id="7" creationId="{C48B8132-79D6-2295-D671-4B57C655EE25}"/>
          </ac:spMkLst>
        </pc:spChg>
        <pc:spChg chg="add mod">
          <ac:chgData name="Tuscher, Manuel" userId="1553f20b-e822-4ecd-b8fa-a18c9f35ad33" providerId="ADAL" clId="{04CA3C35-EC3F-4712-B0B9-3731CCE344EA}" dt="2026-02-10T22:22:38.248" v="5593" actId="6549"/>
          <ac:spMkLst>
            <pc:docMk/>
            <pc:sldMk cId="392805437" sldId="2372"/>
            <ac:spMk id="8" creationId="{7F307EEE-2447-EBC8-E1FC-A31A5CCD06CD}"/>
          </ac:spMkLst>
        </pc:spChg>
        <pc:graphicFrameChg chg="mod modGraphic">
          <ac:chgData name="Tuscher, Manuel" userId="1553f20b-e822-4ecd-b8fa-a18c9f35ad33" providerId="ADAL" clId="{04CA3C35-EC3F-4712-B0B9-3731CCE344EA}" dt="2026-02-10T13:34:48.471" v="4351" actId="20577"/>
          <ac:graphicFrameMkLst>
            <pc:docMk/>
            <pc:sldMk cId="392805437" sldId="2372"/>
            <ac:graphicFrameMk id="9" creationId="{25553624-1DF8-5315-D52B-25EA45F11B65}"/>
          </ac:graphicFrameMkLst>
        </pc:graphicFrameChg>
      </pc:sldChg>
      <pc:sldChg chg="modSp new mod ord modNotesTx">
        <pc:chgData name="Tuscher, Manuel" userId="1553f20b-e822-4ecd-b8fa-a18c9f35ad33" providerId="ADAL" clId="{04CA3C35-EC3F-4712-B0B9-3731CCE344EA}" dt="2026-02-10T22:21:51.872" v="5582" actId="27636"/>
        <pc:sldMkLst>
          <pc:docMk/>
          <pc:sldMk cId="3776788540" sldId="2373"/>
        </pc:sldMkLst>
        <pc:spChg chg="mod">
          <ac:chgData name="Tuscher, Manuel" userId="1553f20b-e822-4ecd-b8fa-a18c9f35ad33" providerId="ADAL" clId="{04CA3C35-EC3F-4712-B0B9-3731CCE344EA}" dt="2026-02-05T15:16:42.491" v="1263" actId="20577"/>
          <ac:spMkLst>
            <pc:docMk/>
            <pc:sldMk cId="3776788540" sldId="2373"/>
            <ac:spMk id="2" creationId="{7D171FD7-106C-2E42-A6B1-57C7190365F5}"/>
          </ac:spMkLst>
        </pc:spChg>
        <pc:spChg chg="mod">
          <ac:chgData name="Tuscher, Manuel" userId="1553f20b-e822-4ecd-b8fa-a18c9f35ad33" providerId="ADAL" clId="{04CA3C35-EC3F-4712-B0B9-3731CCE344EA}" dt="2026-02-10T22:21:51.872" v="5582" actId="27636"/>
          <ac:spMkLst>
            <pc:docMk/>
            <pc:sldMk cId="3776788540" sldId="2373"/>
            <ac:spMk id="3" creationId="{58376090-DEA7-14D4-94AC-67899BD12D14}"/>
          </ac:spMkLst>
        </pc:spChg>
      </pc:sldChg>
      <pc:sldChg chg="modSp add mod">
        <pc:chgData name="Tuscher, Manuel" userId="1553f20b-e822-4ecd-b8fa-a18c9f35ad33" providerId="ADAL" clId="{04CA3C35-EC3F-4712-B0B9-3731CCE344EA}" dt="2026-02-10T13:26:06.909" v="4314" actId="115"/>
        <pc:sldMkLst>
          <pc:docMk/>
          <pc:sldMk cId="2071469992" sldId="2374"/>
        </pc:sldMkLst>
        <pc:graphicFrameChg chg="mod modGraphic">
          <ac:chgData name="Tuscher, Manuel" userId="1553f20b-e822-4ecd-b8fa-a18c9f35ad33" providerId="ADAL" clId="{04CA3C35-EC3F-4712-B0B9-3731CCE344EA}" dt="2026-02-10T13:26:06.909" v="4314" actId="115"/>
          <ac:graphicFrameMkLst>
            <pc:docMk/>
            <pc:sldMk cId="2071469992" sldId="2374"/>
            <ac:graphicFrameMk id="2" creationId="{01F0B5EA-C85C-11AB-EF8F-96B0F24DD4DB}"/>
          </ac:graphicFrameMkLst>
        </pc:graphicFrameChg>
      </pc:sldChg>
      <pc:sldChg chg="modSp add mod">
        <pc:chgData name="Tuscher, Manuel" userId="1553f20b-e822-4ecd-b8fa-a18c9f35ad33" providerId="ADAL" clId="{04CA3C35-EC3F-4712-B0B9-3731CCE344EA}" dt="2026-02-10T13:22:34.425" v="4292"/>
        <pc:sldMkLst>
          <pc:docMk/>
          <pc:sldMk cId="197008927" sldId="2375"/>
        </pc:sldMkLst>
        <pc:graphicFrameChg chg="mod modGraphic">
          <ac:chgData name="Tuscher, Manuel" userId="1553f20b-e822-4ecd-b8fa-a18c9f35ad33" providerId="ADAL" clId="{04CA3C35-EC3F-4712-B0B9-3731CCE344EA}" dt="2026-02-10T13:22:34.425" v="4292"/>
          <ac:graphicFrameMkLst>
            <pc:docMk/>
            <pc:sldMk cId="197008927" sldId="2375"/>
            <ac:graphicFrameMk id="2" creationId="{E6CC2168-E542-467A-8FD8-5D9E102B48D2}"/>
          </ac:graphicFrameMkLst>
        </pc:graphicFrameChg>
      </pc:sldChg>
      <pc:sldChg chg="modSp add mod">
        <pc:chgData name="Tuscher, Manuel" userId="1553f20b-e822-4ecd-b8fa-a18c9f35ad33" providerId="ADAL" clId="{04CA3C35-EC3F-4712-B0B9-3731CCE344EA}" dt="2026-02-10T13:22:38.369" v="4293"/>
        <pc:sldMkLst>
          <pc:docMk/>
          <pc:sldMk cId="2191723835" sldId="2376"/>
        </pc:sldMkLst>
        <pc:graphicFrameChg chg="mod modGraphic">
          <ac:chgData name="Tuscher, Manuel" userId="1553f20b-e822-4ecd-b8fa-a18c9f35ad33" providerId="ADAL" clId="{04CA3C35-EC3F-4712-B0B9-3731CCE344EA}" dt="2026-02-10T13:22:38.369" v="4293"/>
          <ac:graphicFrameMkLst>
            <pc:docMk/>
            <pc:sldMk cId="2191723835" sldId="2376"/>
            <ac:graphicFrameMk id="2" creationId="{5B6F2A19-3A57-BA28-6A52-824C20A108B8}"/>
          </ac:graphicFrameMkLst>
        </pc:graphicFrameChg>
      </pc:sldChg>
      <pc:sldChg chg="modSp add mod">
        <pc:chgData name="Tuscher, Manuel" userId="1553f20b-e822-4ecd-b8fa-a18c9f35ad33" providerId="ADAL" clId="{04CA3C35-EC3F-4712-B0B9-3731CCE344EA}" dt="2026-02-10T13:22:41.561" v="4294"/>
        <pc:sldMkLst>
          <pc:docMk/>
          <pc:sldMk cId="2241997738" sldId="2377"/>
        </pc:sldMkLst>
        <pc:graphicFrameChg chg="mod modGraphic">
          <ac:chgData name="Tuscher, Manuel" userId="1553f20b-e822-4ecd-b8fa-a18c9f35ad33" providerId="ADAL" clId="{04CA3C35-EC3F-4712-B0B9-3731CCE344EA}" dt="2026-02-10T13:22:41.561" v="4294"/>
          <ac:graphicFrameMkLst>
            <pc:docMk/>
            <pc:sldMk cId="2241997738" sldId="2377"/>
            <ac:graphicFrameMk id="2" creationId="{D7FE5E16-1C76-E4C1-9C9B-8CB6166CAD35}"/>
          </ac:graphicFrameMkLst>
        </pc:graphicFrameChg>
      </pc:sldChg>
      <pc:sldChg chg="modSp add mod ord modNotesTx">
        <pc:chgData name="Tuscher, Manuel" userId="1553f20b-e822-4ecd-b8fa-a18c9f35ad33" providerId="ADAL" clId="{04CA3C35-EC3F-4712-B0B9-3731CCE344EA}" dt="2026-02-11T01:24:10.378" v="9822" actId="27636"/>
        <pc:sldMkLst>
          <pc:docMk/>
          <pc:sldMk cId="470502380" sldId="2381"/>
        </pc:sldMkLst>
        <pc:spChg chg="mod">
          <ac:chgData name="Tuscher, Manuel" userId="1553f20b-e822-4ecd-b8fa-a18c9f35ad33" providerId="ADAL" clId="{04CA3C35-EC3F-4712-B0B9-3731CCE344EA}" dt="2026-02-11T00:23:37.706" v="6849" actId="20577"/>
          <ac:spMkLst>
            <pc:docMk/>
            <pc:sldMk cId="470502380" sldId="2381"/>
            <ac:spMk id="2" creationId="{3215C710-3AD7-2A9C-D812-585F50F9A7BD}"/>
          </ac:spMkLst>
        </pc:spChg>
        <pc:spChg chg="mod">
          <ac:chgData name="Tuscher, Manuel" userId="1553f20b-e822-4ecd-b8fa-a18c9f35ad33" providerId="ADAL" clId="{04CA3C35-EC3F-4712-B0B9-3731CCE344EA}" dt="2026-02-11T01:24:10.378" v="9822" actId="27636"/>
          <ac:spMkLst>
            <pc:docMk/>
            <pc:sldMk cId="470502380" sldId="2381"/>
            <ac:spMk id="3" creationId="{DCCF35A8-D0BE-1840-7F13-EB678325E8E6}"/>
          </ac:spMkLst>
        </pc:spChg>
      </pc:sldChg>
      <pc:sldChg chg="modSp add mod ord modNotesTx">
        <pc:chgData name="Tuscher, Manuel" userId="1553f20b-e822-4ecd-b8fa-a18c9f35ad33" providerId="ADAL" clId="{04CA3C35-EC3F-4712-B0B9-3731CCE344EA}" dt="2026-02-11T00:55:19.416" v="7953" actId="20577"/>
        <pc:sldMkLst>
          <pc:docMk/>
          <pc:sldMk cId="413383883" sldId="2384"/>
        </pc:sldMkLst>
        <pc:spChg chg="mod">
          <ac:chgData name="Tuscher, Manuel" userId="1553f20b-e822-4ecd-b8fa-a18c9f35ad33" providerId="ADAL" clId="{04CA3C35-EC3F-4712-B0B9-3731CCE344EA}" dt="2026-02-09T17:27:45.901" v="2376" actId="20577"/>
          <ac:spMkLst>
            <pc:docMk/>
            <pc:sldMk cId="413383883" sldId="2384"/>
            <ac:spMk id="2" creationId="{FB7F2D3B-ABA7-77DC-E5E4-D290751DF0F2}"/>
          </ac:spMkLst>
        </pc:spChg>
        <pc:spChg chg="mod">
          <ac:chgData name="Tuscher, Manuel" userId="1553f20b-e822-4ecd-b8fa-a18c9f35ad33" providerId="ADAL" clId="{04CA3C35-EC3F-4712-B0B9-3731CCE344EA}" dt="2026-02-11T00:47:57.499" v="7702" actId="20577"/>
          <ac:spMkLst>
            <pc:docMk/>
            <pc:sldMk cId="413383883" sldId="2384"/>
            <ac:spMk id="3" creationId="{707ED1B6-CE83-C13B-4A8F-1C6C252389D2}"/>
          </ac:spMkLst>
        </pc:spChg>
      </pc:sldChg>
      <pc:sldChg chg="modSp add mod ord modNotesTx">
        <pc:chgData name="Tuscher, Manuel" userId="1553f20b-e822-4ecd-b8fa-a18c9f35ad33" providerId="ADAL" clId="{04CA3C35-EC3F-4712-B0B9-3731CCE344EA}" dt="2026-02-11T00:55:31.225" v="7972" actId="6549"/>
        <pc:sldMkLst>
          <pc:docMk/>
          <pc:sldMk cId="2077362703" sldId="2385"/>
        </pc:sldMkLst>
        <pc:spChg chg="mod">
          <ac:chgData name="Tuscher, Manuel" userId="1553f20b-e822-4ecd-b8fa-a18c9f35ad33" providerId="ADAL" clId="{04CA3C35-EC3F-4712-B0B9-3731CCE344EA}" dt="2026-02-09T17:27:42.893" v="2374" actId="20577"/>
          <ac:spMkLst>
            <pc:docMk/>
            <pc:sldMk cId="2077362703" sldId="2385"/>
            <ac:spMk id="2" creationId="{7422EC56-F76F-467A-432C-96BF16C31C52}"/>
          </ac:spMkLst>
        </pc:spChg>
        <pc:spChg chg="mod">
          <ac:chgData name="Tuscher, Manuel" userId="1553f20b-e822-4ecd-b8fa-a18c9f35ad33" providerId="ADAL" clId="{04CA3C35-EC3F-4712-B0B9-3731CCE344EA}" dt="2026-02-11T00:48:36.592" v="7770" actId="20577"/>
          <ac:spMkLst>
            <pc:docMk/>
            <pc:sldMk cId="2077362703" sldId="2385"/>
            <ac:spMk id="3" creationId="{4BC444AB-0931-BDBA-8ED8-4D188BA45150}"/>
          </ac:spMkLst>
        </pc:spChg>
      </pc:sldChg>
      <pc:sldChg chg="addSp modSp add mod modNotesTx">
        <pc:chgData name="Tuscher, Manuel" userId="1553f20b-e822-4ecd-b8fa-a18c9f35ad33" providerId="ADAL" clId="{04CA3C35-EC3F-4712-B0B9-3731CCE344EA}" dt="2026-02-11T01:30:43.728" v="10066" actId="20577"/>
        <pc:sldMkLst>
          <pc:docMk/>
          <pc:sldMk cId="700988478" sldId="2387"/>
        </pc:sldMkLst>
        <pc:spChg chg="mod">
          <ac:chgData name="Tuscher, Manuel" userId="1553f20b-e822-4ecd-b8fa-a18c9f35ad33" providerId="ADAL" clId="{04CA3C35-EC3F-4712-B0B9-3731CCE344EA}" dt="2026-02-11T01:14:40.776" v="9300" actId="27636"/>
          <ac:spMkLst>
            <pc:docMk/>
            <pc:sldMk cId="700988478" sldId="2387"/>
            <ac:spMk id="2" creationId="{4AF812D8-0937-5D27-E5B3-EF5899114B24}"/>
          </ac:spMkLst>
        </pc:spChg>
        <pc:spChg chg="mod">
          <ac:chgData name="Tuscher, Manuel" userId="1553f20b-e822-4ecd-b8fa-a18c9f35ad33" providerId="ADAL" clId="{04CA3C35-EC3F-4712-B0B9-3731CCE344EA}" dt="2026-02-11T01:25:42.801" v="9848" actId="20577"/>
          <ac:spMkLst>
            <pc:docMk/>
            <pc:sldMk cId="700988478" sldId="2387"/>
            <ac:spMk id="3" creationId="{32A00C3C-5748-5BA2-5A10-A2C43A70197B}"/>
          </ac:spMkLst>
        </pc:spChg>
      </pc:sldChg>
      <pc:sldChg chg="addSp modSp add mod modNotesTx">
        <pc:chgData name="Tuscher, Manuel" userId="1553f20b-e822-4ecd-b8fa-a18c9f35ad33" providerId="ADAL" clId="{04CA3C35-EC3F-4712-B0B9-3731CCE344EA}" dt="2026-02-10T09:23:42.455" v="2737" actId="113"/>
        <pc:sldMkLst>
          <pc:docMk/>
          <pc:sldMk cId="1363407686" sldId="2388"/>
        </pc:sldMkLst>
        <pc:spChg chg="mod">
          <ac:chgData name="Tuscher, Manuel" userId="1553f20b-e822-4ecd-b8fa-a18c9f35ad33" providerId="ADAL" clId="{04CA3C35-EC3F-4712-B0B9-3731CCE344EA}" dt="2026-02-10T09:20:51.546" v="2662" actId="20577"/>
          <ac:spMkLst>
            <pc:docMk/>
            <pc:sldMk cId="1363407686" sldId="2388"/>
            <ac:spMk id="2" creationId="{4A710004-FC79-1051-29D9-49B1C36B9920}"/>
          </ac:spMkLst>
        </pc:spChg>
        <pc:spChg chg="mod">
          <ac:chgData name="Tuscher, Manuel" userId="1553f20b-e822-4ecd-b8fa-a18c9f35ad33" providerId="ADAL" clId="{04CA3C35-EC3F-4712-B0B9-3731CCE344EA}" dt="2026-02-10T09:23:42.455" v="2737" actId="113"/>
          <ac:spMkLst>
            <pc:docMk/>
            <pc:sldMk cId="1363407686" sldId="2388"/>
            <ac:spMk id="3" creationId="{D16B0BDA-067B-4E58-9A36-8FA22D2550FD}"/>
          </ac:spMkLst>
        </pc:spChg>
      </pc:sldChg>
      <pc:sldChg chg="addSp delSp modSp new mod ord modNotesTx">
        <pc:chgData name="Tuscher, Manuel" userId="1553f20b-e822-4ecd-b8fa-a18c9f35ad33" providerId="ADAL" clId="{04CA3C35-EC3F-4712-B0B9-3731CCE344EA}" dt="2026-02-11T07:38:45.582" v="11398"/>
        <pc:sldMkLst>
          <pc:docMk/>
          <pc:sldMk cId="455151527" sldId="2421"/>
        </pc:sldMkLst>
        <pc:spChg chg="mod">
          <ac:chgData name="Tuscher, Manuel" userId="1553f20b-e822-4ecd-b8fa-a18c9f35ad33" providerId="ADAL" clId="{04CA3C35-EC3F-4712-B0B9-3731CCE344EA}" dt="2026-02-10T12:37:15.903" v="3000" actId="27636"/>
          <ac:spMkLst>
            <pc:docMk/>
            <pc:sldMk cId="455151527" sldId="2421"/>
            <ac:spMk id="3" creationId="{6EB1968F-A6A7-7FA5-B148-E4C3C9D50424}"/>
          </ac:spMkLst>
        </pc:spChg>
        <pc:spChg chg="add mod">
          <ac:chgData name="Tuscher, Manuel" userId="1553f20b-e822-4ecd-b8fa-a18c9f35ad33" providerId="ADAL" clId="{04CA3C35-EC3F-4712-B0B9-3731CCE344EA}" dt="2026-02-10T12:43:36.971" v="3117" actId="1076"/>
          <ac:spMkLst>
            <pc:docMk/>
            <pc:sldMk cId="455151527" sldId="2421"/>
            <ac:spMk id="4" creationId="{480E65D3-F690-8EA9-92A7-C944306A83D7}"/>
          </ac:spMkLst>
        </pc:spChg>
        <pc:spChg chg="add mod">
          <ac:chgData name="Tuscher, Manuel" userId="1553f20b-e822-4ecd-b8fa-a18c9f35ad33" providerId="ADAL" clId="{04CA3C35-EC3F-4712-B0B9-3731CCE344EA}" dt="2026-02-10T13:33:15.523" v="4338" actId="20577"/>
          <ac:spMkLst>
            <pc:docMk/>
            <pc:sldMk cId="455151527" sldId="2421"/>
            <ac:spMk id="6" creationId="{D774C206-677F-F7EC-FDCF-585886CF15D6}"/>
          </ac:spMkLst>
        </pc:spChg>
        <pc:spChg chg="add mod">
          <ac:chgData name="Tuscher, Manuel" userId="1553f20b-e822-4ecd-b8fa-a18c9f35ad33" providerId="ADAL" clId="{04CA3C35-EC3F-4712-B0B9-3731CCE344EA}" dt="2026-02-10T12:43:23.699" v="3113" actId="14100"/>
          <ac:spMkLst>
            <pc:docMk/>
            <pc:sldMk cId="455151527" sldId="2421"/>
            <ac:spMk id="8" creationId="{B368E75D-5438-D6A9-8711-B6A0B64CB100}"/>
          </ac:spMkLst>
        </pc:spChg>
        <pc:spChg chg="add mod">
          <ac:chgData name="Tuscher, Manuel" userId="1553f20b-e822-4ecd-b8fa-a18c9f35ad33" providerId="ADAL" clId="{04CA3C35-EC3F-4712-B0B9-3731CCE344EA}" dt="2026-02-10T13:06:05.438" v="3713" actId="1076"/>
          <ac:spMkLst>
            <pc:docMk/>
            <pc:sldMk cId="455151527" sldId="2421"/>
            <ac:spMk id="10" creationId="{C5F92EF5-972E-3022-B0C3-27497129C215}"/>
          </ac:spMkLst>
        </pc:spChg>
        <pc:picChg chg="add mod ord">
          <ac:chgData name="Tuscher, Manuel" userId="1553f20b-e822-4ecd-b8fa-a18c9f35ad33" providerId="ADAL" clId="{04CA3C35-EC3F-4712-B0B9-3731CCE344EA}" dt="2026-02-10T12:55:24.297" v="3586" actId="1076"/>
          <ac:picMkLst>
            <pc:docMk/>
            <pc:sldMk cId="455151527" sldId="2421"/>
            <ac:picMk id="14" creationId="{A72C88AA-2C76-DA78-FDC6-6131C74FEB12}"/>
          </ac:picMkLst>
        </pc:picChg>
        <pc:picChg chg="add mod">
          <ac:chgData name="Tuscher, Manuel" userId="1553f20b-e822-4ecd-b8fa-a18c9f35ad33" providerId="ADAL" clId="{04CA3C35-EC3F-4712-B0B9-3731CCE344EA}" dt="2026-02-10T12:57:30.274" v="3636" actId="1076"/>
          <ac:picMkLst>
            <pc:docMk/>
            <pc:sldMk cId="455151527" sldId="2421"/>
            <ac:picMk id="16" creationId="{3D053136-4318-162C-6265-165D1A8C5566}"/>
          </ac:picMkLst>
        </pc:picChg>
        <pc:picChg chg="add mod">
          <ac:chgData name="Tuscher, Manuel" userId="1553f20b-e822-4ecd-b8fa-a18c9f35ad33" providerId="ADAL" clId="{04CA3C35-EC3F-4712-B0B9-3731CCE344EA}" dt="2026-02-10T13:32:53.254" v="4332" actId="1035"/>
          <ac:picMkLst>
            <pc:docMk/>
            <pc:sldMk cId="455151527" sldId="2421"/>
            <ac:picMk id="18" creationId="{51E611E8-3A4C-FCBA-100C-C5BCCF15851E}"/>
          </ac:picMkLst>
        </pc:picChg>
        <pc:picChg chg="add mod">
          <ac:chgData name="Tuscher, Manuel" userId="1553f20b-e822-4ecd-b8fa-a18c9f35ad33" providerId="ADAL" clId="{04CA3C35-EC3F-4712-B0B9-3731CCE344EA}" dt="2026-02-10T13:06:05.438" v="3713" actId="1076"/>
          <ac:picMkLst>
            <pc:docMk/>
            <pc:sldMk cId="455151527" sldId="2421"/>
            <ac:picMk id="20" creationId="{8845F4E7-765A-8E2D-313F-7C6093920554}"/>
          </ac:picMkLst>
        </pc:picChg>
      </pc:sldChg>
      <pc:sldChg chg="addSp delSp modSp add mod ord modNotesTx">
        <pc:chgData name="Tuscher, Manuel" userId="1553f20b-e822-4ecd-b8fa-a18c9f35ad33" providerId="ADAL" clId="{04CA3C35-EC3F-4712-B0B9-3731CCE344EA}" dt="2026-02-11T08:12:55.189" v="13148" actId="20577"/>
        <pc:sldMkLst>
          <pc:docMk/>
          <pc:sldMk cId="1968008089" sldId="2422"/>
        </pc:sldMkLst>
        <pc:spChg chg="mod">
          <ac:chgData name="Tuscher, Manuel" userId="1553f20b-e822-4ecd-b8fa-a18c9f35ad33" providerId="ADAL" clId="{04CA3C35-EC3F-4712-B0B9-3731CCE344EA}" dt="2026-02-11T07:44:19.586" v="11513" actId="20577"/>
          <ac:spMkLst>
            <pc:docMk/>
            <pc:sldMk cId="1968008089" sldId="2422"/>
            <ac:spMk id="2" creationId="{E4FF5CAC-8693-180F-5483-4BB219FAD59B}"/>
          </ac:spMkLst>
        </pc:spChg>
        <pc:spChg chg="mod">
          <ac:chgData name="Tuscher, Manuel" userId="1553f20b-e822-4ecd-b8fa-a18c9f35ad33" providerId="ADAL" clId="{04CA3C35-EC3F-4712-B0B9-3731CCE344EA}" dt="2026-02-11T07:42:07.972" v="11504" actId="27636"/>
          <ac:spMkLst>
            <pc:docMk/>
            <pc:sldMk cId="1968008089" sldId="2422"/>
            <ac:spMk id="3" creationId="{5BCB79B9-2156-9D44-8462-5AF6D89B5E47}"/>
          </ac:spMkLst>
        </pc:spChg>
        <pc:picChg chg="add mod modCrop">
          <ac:chgData name="Tuscher, Manuel" userId="1553f20b-e822-4ecd-b8fa-a18c9f35ad33" providerId="ADAL" clId="{04CA3C35-EC3F-4712-B0B9-3731CCE344EA}" dt="2026-02-11T07:44:31.434" v="11519" actId="1076"/>
          <ac:picMkLst>
            <pc:docMk/>
            <pc:sldMk cId="1968008089" sldId="2422"/>
            <ac:picMk id="5" creationId="{DE1DB436-125B-D3FD-6016-B8FA66A2D563}"/>
          </ac:picMkLst>
        </pc:picChg>
        <pc:picChg chg="add del mod">
          <ac:chgData name="Tuscher, Manuel" userId="1553f20b-e822-4ecd-b8fa-a18c9f35ad33" providerId="ADAL" clId="{04CA3C35-EC3F-4712-B0B9-3731CCE344EA}" dt="2026-02-11T07:44:30.832" v="11518" actId="478"/>
          <ac:picMkLst>
            <pc:docMk/>
            <pc:sldMk cId="1968008089" sldId="2422"/>
            <ac:picMk id="7" creationId="{392BFEB4-3775-A405-9632-5094B18FAEAE}"/>
          </ac:picMkLst>
        </pc:picChg>
      </pc:sldChg>
      <pc:sldChg chg="modSp add mod ord modNotesTx">
        <pc:chgData name="Tuscher, Manuel" userId="1553f20b-e822-4ecd-b8fa-a18c9f35ad33" providerId="ADAL" clId="{04CA3C35-EC3F-4712-B0B9-3731CCE344EA}" dt="2026-02-10T13:11:39.993" v="4063" actId="20577"/>
        <pc:sldMkLst>
          <pc:docMk/>
          <pc:sldMk cId="1487209718" sldId="2423"/>
        </pc:sldMkLst>
        <pc:spChg chg="mod">
          <ac:chgData name="Tuscher, Manuel" userId="1553f20b-e822-4ecd-b8fa-a18c9f35ad33" providerId="ADAL" clId="{04CA3C35-EC3F-4712-B0B9-3731CCE344EA}" dt="2026-02-10T13:11:00.719" v="4035" actId="27636"/>
          <ac:spMkLst>
            <pc:docMk/>
            <pc:sldMk cId="1487209718" sldId="2423"/>
            <ac:spMk id="2" creationId="{D5579A1A-5C41-AB13-BAB1-9FB2D320CBDD}"/>
          </ac:spMkLst>
        </pc:spChg>
        <pc:spChg chg="mod">
          <ac:chgData name="Tuscher, Manuel" userId="1553f20b-e822-4ecd-b8fa-a18c9f35ad33" providerId="ADAL" clId="{04CA3C35-EC3F-4712-B0B9-3731CCE344EA}" dt="2026-02-10T13:11:39.993" v="4063" actId="20577"/>
          <ac:spMkLst>
            <pc:docMk/>
            <pc:sldMk cId="1487209718" sldId="2423"/>
            <ac:spMk id="3" creationId="{506C8971-B1B0-46B2-76F3-74A3E3D75D4D}"/>
          </ac:spMkLst>
        </pc:spChg>
      </pc:sldChg>
      <pc:sldChg chg="modSp add mod chgLayout">
        <pc:chgData name="Tuscher, Manuel" userId="1553f20b-e822-4ecd-b8fa-a18c9f35ad33" providerId="ADAL" clId="{04CA3C35-EC3F-4712-B0B9-3731CCE344EA}" dt="2026-02-11T01:45:39.131" v="10291" actId="403"/>
        <pc:sldMkLst>
          <pc:docMk/>
          <pc:sldMk cId="1267669344" sldId="2438"/>
        </pc:sldMkLst>
        <pc:spChg chg="mod ord">
          <ac:chgData name="Tuscher, Manuel" userId="1553f20b-e822-4ecd-b8fa-a18c9f35ad33" providerId="ADAL" clId="{04CA3C35-EC3F-4712-B0B9-3731CCE344EA}" dt="2026-02-11T01:44:33.809" v="10281" actId="700"/>
          <ac:spMkLst>
            <pc:docMk/>
            <pc:sldMk cId="1267669344" sldId="2438"/>
            <ac:spMk id="7" creationId="{94135BFD-9CE5-73DE-DC92-CD6E81C63ABE}"/>
          </ac:spMkLst>
        </pc:spChg>
        <pc:spChg chg="mod">
          <ac:chgData name="Tuscher, Manuel" userId="1553f20b-e822-4ecd-b8fa-a18c9f35ad33" providerId="ADAL" clId="{04CA3C35-EC3F-4712-B0B9-3731CCE344EA}" dt="2026-02-11T01:45:01.725" v="10289" actId="14100"/>
          <ac:spMkLst>
            <pc:docMk/>
            <pc:sldMk cId="1267669344" sldId="2438"/>
            <ac:spMk id="9" creationId="{CBD7B42E-FCC6-D1F0-7D83-FC09F4C5067E}"/>
          </ac:spMkLst>
        </pc:spChg>
        <pc:spChg chg="mod ord">
          <ac:chgData name="Tuscher, Manuel" userId="1553f20b-e822-4ecd-b8fa-a18c9f35ad33" providerId="ADAL" clId="{04CA3C35-EC3F-4712-B0B9-3731CCE344EA}" dt="2026-02-11T01:45:39.131" v="10291" actId="403"/>
          <ac:spMkLst>
            <pc:docMk/>
            <pc:sldMk cId="1267669344" sldId="2438"/>
            <ac:spMk id="5122" creationId="{E1A7DE2F-5D9A-AD4D-2B15-186BA483A1EE}"/>
          </ac:spMkLst>
        </pc:spChg>
        <pc:spChg chg="mod ord">
          <ac:chgData name="Tuscher, Manuel" userId="1553f20b-e822-4ecd-b8fa-a18c9f35ad33" providerId="ADAL" clId="{04CA3C35-EC3F-4712-B0B9-3731CCE344EA}" dt="2026-02-11T01:44:51.753" v="10286" actId="5793"/>
          <ac:spMkLst>
            <pc:docMk/>
            <pc:sldMk cId="1267669344" sldId="2438"/>
            <ac:spMk id="5123" creationId="{D0ED3653-F7FD-2B2E-5365-D09DF14B03BE}"/>
          </ac:spMkLst>
        </pc:spChg>
        <pc:picChg chg="mod">
          <ac:chgData name="Tuscher, Manuel" userId="1553f20b-e822-4ecd-b8fa-a18c9f35ad33" providerId="ADAL" clId="{04CA3C35-EC3F-4712-B0B9-3731CCE344EA}" dt="2026-02-11T01:44:56.288" v="10287" actId="1076"/>
          <ac:picMkLst>
            <pc:docMk/>
            <pc:sldMk cId="1267669344" sldId="2438"/>
            <ac:picMk id="6" creationId="{354FEAD8-21E8-32F0-153A-DCDC23A6F86C}"/>
          </ac:picMkLst>
        </pc:picChg>
      </pc:sldChg>
      <pc:sldChg chg="addSp delSp modSp add mod chgLayout">
        <pc:chgData name="Tuscher, Manuel" userId="1553f20b-e822-4ecd-b8fa-a18c9f35ad33" providerId="ADAL" clId="{04CA3C35-EC3F-4712-B0B9-3731CCE344EA}" dt="2026-02-11T01:45:48.939" v="10292" actId="403"/>
        <pc:sldMkLst>
          <pc:docMk/>
          <pc:sldMk cId="417563942" sldId="2439"/>
        </pc:sldMkLst>
        <pc:spChg chg="mod ord">
          <ac:chgData name="Tuscher, Manuel" userId="1553f20b-e822-4ecd-b8fa-a18c9f35ad33" providerId="ADAL" clId="{04CA3C35-EC3F-4712-B0B9-3731CCE344EA}" dt="2026-02-11T01:45:48.939" v="10292" actId="403"/>
          <ac:spMkLst>
            <pc:docMk/>
            <pc:sldMk cId="417563942" sldId="2439"/>
            <ac:spMk id="2" creationId="{05857020-3A71-648A-68D6-915F4A02D1E1}"/>
          </ac:spMkLst>
        </pc:spChg>
        <pc:spChg chg="mod ord">
          <ac:chgData name="Tuscher, Manuel" userId="1553f20b-e822-4ecd-b8fa-a18c9f35ad33" providerId="ADAL" clId="{04CA3C35-EC3F-4712-B0B9-3731CCE344EA}" dt="2026-02-11T01:44:26.049" v="10279" actId="700"/>
          <ac:spMkLst>
            <pc:docMk/>
            <pc:sldMk cId="417563942" sldId="2439"/>
            <ac:spMk id="4" creationId="{2533282D-5BF5-67F4-4646-C1CD3560A198}"/>
          </ac:spMkLst>
        </pc:spChg>
        <pc:spChg chg="mod ord">
          <ac:chgData name="Tuscher, Manuel" userId="1553f20b-e822-4ecd-b8fa-a18c9f35ad33" providerId="ADAL" clId="{04CA3C35-EC3F-4712-B0B9-3731CCE344EA}" dt="2026-02-11T01:44:26.049" v="10279" actId="700"/>
          <ac:spMkLst>
            <pc:docMk/>
            <pc:sldMk cId="417563942" sldId="2439"/>
            <ac:spMk id="5" creationId="{E9DE607D-926B-5541-4C2A-C3647A8E187F}"/>
          </ac:spMkLst>
        </pc:spChg>
        <pc:spChg chg="mod">
          <ac:chgData name="Tuscher, Manuel" userId="1553f20b-e822-4ecd-b8fa-a18c9f35ad33" providerId="ADAL" clId="{04CA3C35-EC3F-4712-B0B9-3731CCE344EA}" dt="2026-02-11T01:44:08.965" v="10270" actId="20577"/>
          <ac:spMkLst>
            <pc:docMk/>
            <pc:sldMk cId="417563942" sldId="2439"/>
            <ac:spMk id="6" creationId="{49E6B839-0AAD-90DD-457F-B9AC2B5DE531}"/>
          </ac:spMkLst>
        </pc:spChg>
        <pc:spChg chg="mod">
          <ac:chgData name="Tuscher, Manuel" userId="1553f20b-e822-4ecd-b8fa-a18c9f35ad33" providerId="ADAL" clId="{04CA3C35-EC3F-4712-B0B9-3731CCE344EA}" dt="2026-02-11T01:44:18.532" v="10278" actId="20577"/>
          <ac:spMkLst>
            <pc:docMk/>
            <pc:sldMk cId="417563942" sldId="2439"/>
            <ac:spMk id="7" creationId="{4A696372-B375-E2EA-F5E5-ACAC87A84247}"/>
          </ac:spMkLst>
        </pc:spChg>
      </pc:sldChg>
      <pc:sldChg chg="modSp new mod modNotesTx">
        <pc:chgData name="Tuscher, Manuel" userId="1553f20b-e822-4ecd-b8fa-a18c9f35ad33" providerId="ADAL" clId="{04CA3C35-EC3F-4712-B0B9-3731CCE344EA}" dt="2026-02-11T03:28:11.281" v="11396" actId="20577"/>
        <pc:sldMkLst>
          <pc:docMk/>
          <pc:sldMk cId="2188856081" sldId="2441"/>
        </pc:sldMkLst>
        <pc:spChg chg="mod">
          <ac:chgData name="Tuscher, Manuel" userId="1553f20b-e822-4ecd-b8fa-a18c9f35ad33" providerId="ADAL" clId="{04CA3C35-EC3F-4712-B0B9-3731CCE344EA}" dt="2026-02-11T03:28:11.281" v="11396" actId="20577"/>
          <ac:spMkLst>
            <pc:docMk/>
            <pc:sldMk cId="2188856081" sldId="2441"/>
            <ac:spMk id="2" creationId="{6CC51811-106B-C335-60F9-4C6EF246A733}"/>
          </ac:spMkLst>
        </pc:spChg>
        <pc:spChg chg="mod">
          <ac:chgData name="Tuscher, Manuel" userId="1553f20b-e822-4ecd-b8fa-a18c9f35ad33" providerId="ADAL" clId="{04CA3C35-EC3F-4712-B0B9-3731CCE344EA}" dt="2026-02-11T03:10:59.925" v="10949" actId="6549"/>
          <ac:spMkLst>
            <pc:docMk/>
            <pc:sldMk cId="2188856081" sldId="2441"/>
            <ac:spMk id="3" creationId="{113D437B-B0D2-CEA9-4683-FF96A716B02C}"/>
          </ac:spMkLst>
        </pc:spChg>
      </pc:sldChg>
      <pc:sldChg chg="addSp delSp modSp add mod modNotesTx">
        <pc:chgData name="Tuscher, Manuel" userId="1553f20b-e822-4ecd-b8fa-a18c9f35ad33" providerId="ADAL" clId="{04CA3C35-EC3F-4712-B0B9-3731CCE344EA}" dt="2026-02-10T22:50:51.004" v="5879" actId="20577"/>
        <pc:sldMkLst>
          <pc:docMk/>
          <pc:sldMk cId="767998841" sldId="2445"/>
        </pc:sldMkLst>
        <pc:spChg chg="mod">
          <ac:chgData name="Tuscher, Manuel" userId="1553f20b-e822-4ecd-b8fa-a18c9f35ad33" providerId="ADAL" clId="{04CA3C35-EC3F-4712-B0B9-3731CCE344EA}" dt="2026-02-10T22:50:51.004" v="5879" actId="20577"/>
          <ac:spMkLst>
            <pc:docMk/>
            <pc:sldMk cId="767998841" sldId="2445"/>
            <ac:spMk id="2" creationId="{919BA5EF-A615-B83E-A29F-CF22B2A3C732}"/>
          </ac:spMkLst>
        </pc:spChg>
        <pc:picChg chg="add mod modCrop">
          <ac:chgData name="Tuscher, Manuel" userId="1553f20b-e822-4ecd-b8fa-a18c9f35ad33" providerId="ADAL" clId="{04CA3C35-EC3F-4712-B0B9-3731CCE344EA}" dt="2026-02-10T22:50:37.029" v="5866" actId="1076"/>
          <ac:picMkLst>
            <pc:docMk/>
            <pc:sldMk cId="767998841" sldId="2445"/>
            <ac:picMk id="3" creationId="{D41357C4-3A4D-CB9D-38E0-255E3328B0C7}"/>
          </ac:picMkLst>
        </pc:picChg>
        <pc:picChg chg="add mod modCrop">
          <ac:chgData name="Tuscher, Manuel" userId="1553f20b-e822-4ecd-b8fa-a18c9f35ad33" providerId="ADAL" clId="{04CA3C35-EC3F-4712-B0B9-3731CCE344EA}" dt="2026-02-10T22:50:31.282" v="5865" actId="1076"/>
          <ac:picMkLst>
            <pc:docMk/>
            <pc:sldMk cId="767998841" sldId="2445"/>
            <ac:picMk id="4" creationId="{D97F6CDF-A51F-2474-622D-8C0672B66B47}"/>
          </ac:picMkLst>
        </pc:picChg>
      </pc:sldChg>
      <pc:sldChg chg="add">
        <pc:chgData name="Tuscher, Manuel" userId="1553f20b-e822-4ecd-b8fa-a18c9f35ad33" providerId="ADAL" clId="{04CA3C35-EC3F-4712-B0B9-3731CCE344EA}" dt="2026-02-10T13:25:28.740" v="4307"/>
        <pc:sldMkLst>
          <pc:docMk/>
          <pc:sldMk cId="1906060990" sldId="2447"/>
        </pc:sldMkLst>
      </pc:sldChg>
      <pc:sldChg chg="modSp add ord">
        <pc:chgData name="Tuscher, Manuel" userId="1553f20b-e822-4ecd-b8fa-a18c9f35ad33" providerId="ADAL" clId="{04CA3C35-EC3F-4712-B0B9-3731CCE344EA}" dt="2026-02-10T13:25:59.764" v="4312" actId="115"/>
        <pc:sldMkLst>
          <pc:docMk/>
          <pc:sldMk cId="1250754121" sldId="2449"/>
        </pc:sldMkLst>
        <pc:graphicFrameChg chg="mod">
          <ac:chgData name="Tuscher, Manuel" userId="1553f20b-e822-4ecd-b8fa-a18c9f35ad33" providerId="ADAL" clId="{04CA3C35-EC3F-4712-B0B9-3731CCE344EA}" dt="2026-02-10T13:25:59.764" v="4312" actId="115"/>
          <ac:graphicFrameMkLst>
            <pc:docMk/>
            <pc:sldMk cId="1250754121" sldId="2449"/>
            <ac:graphicFrameMk id="2" creationId="{042D9E5F-2891-2003-A357-D10A6BC9DAFB}"/>
          </ac:graphicFrameMkLst>
        </pc:graphicFrameChg>
      </pc:sldChg>
      <pc:sldChg chg="modSp new mod modNotesTx">
        <pc:chgData name="Tuscher, Manuel" userId="1553f20b-e822-4ecd-b8fa-a18c9f35ad33" providerId="ADAL" clId="{04CA3C35-EC3F-4712-B0B9-3731CCE344EA}" dt="2026-02-11T08:28:11.056" v="13416" actId="6549"/>
        <pc:sldMkLst>
          <pc:docMk/>
          <pc:sldMk cId="2560761067" sldId="2454"/>
        </pc:sldMkLst>
        <pc:spChg chg="mod">
          <ac:chgData name="Tuscher, Manuel" userId="1553f20b-e822-4ecd-b8fa-a18c9f35ad33" providerId="ADAL" clId="{04CA3C35-EC3F-4712-B0B9-3731CCE344EA}" dt="2026-02-10T16:33:30.091" v="5577" actId="20577"/>
          <ac:spMkLst>
            <pc:docMk/>
            <pc:sldMk cId="2560761067" sldId="2454"/>
            <ac:spMk id="2" creationId="{13486C6E-E678-9ABC-D003-1BBEF0481045}"/>
          </ac:spMkLst>
        </pc:spChg>
        <pc:spChg chg="mod">
          <ac:chgData name="Tuscher, Manuel" userId="1553f20b-e822-4ecd-b8fa-a18c9f35ad33" providerId="ADAL" clId="{04CA3C35-EC3F-4712-B0B9-3731CCE344EA}" dt="2026-02-10T16:17:01.920" v="5023" actId="20577"/>
          <ac:spMkLst>
            <pc:docMk/>
            <pc:sldMk cId="2560761067" sldId="2454"/>
            <ac:spMk id="3" creationId="{38889ABF-E941-A446-3593-EB2A251DB023}"/>
          </ac:spMkLst>
        </pc:spChg>
      </pc:sldChg>
      <pc:sldChg chg="addSp delSp modSp add mod">
        <pc:chgData name="Tuscher, Manuel" userId="1553f20b-e822-4ecd-b8fa-a18c9f35ad33" providerId="ADAL" clId="{04CA3C35-EC3F-4712-B0B9-3731CCE344EA}" dt="2026-02-10T22:32:14.934" v="5629" actId="20577"/>
        <pc:sldMkLst>
          <pc:docMk/>
          <pc:sldMk cId="2688355770" sldId="2455"/>
        </pc:sldMkLst>
        <pc:spChg chg="mod ord">
          <ac:chgData name="Tuscher, Manuel" userId="1553f20b-e822-4ecd-b8fa-a18c9f35ad33" providerId="ADAL" clId="{04CA3C35-EC3F-4712-B0B9-3731CCE344EA}" dt="2026-02-10T22:30:51.211" v="5622" actId="20577"/>
          <ac:spMkLst>
            <pc:docMk/>
            <pc:sldMk cId="2688355770" sldId="2455"/>
            <ac:spMk id="3" creationId="{E61BCD05-7460-28C6-9697-B17F586351C3}"/>
          </ac:spMkLst>
        </pc:spChg>
        <pc:graphicFrameChg chg="add del mod ord modGraphic">
          <ac:chgData name="Tuscher, Manuel" userId="1553f20b-e822-4ecd-b8fa-a18c9f35ad33" providerId="ADAL" clId="{04CA3C35-EC3F-4712-B0B9-3731CCE344EA}" dt="2026-02-10T22:32:14.934" v="5629" actId="20577"/>
          <ac:graphicFrameMkLst>
            <pc:docMk/>
            <pc:sldMk cId="2688355770" sldId="2455"/>
            <ac:graphicFrameMk id="17" creationId="{2F48A04B-39D2-EFFD-FF97-BCEA667FB26D}"/>
          </ac:graphicFrameMkLst>
        </pc:graphicFrameChg>
        <pc:picChg chg="add mod">
          <ac:chgData name="Tuscher, Manuel" userId="1553f20b-e822-4ecd-b8fa-a18c9f35ad33" providerId="ADAL" clId="{04CA3C35-EC3F-4712-B0B9-3731CCE344EA}" dt="2026-02-10T22:31:57.143" v="5627" actId="1076"/>
          <ac:picMkLst>
            <pc:docMk/>
            <pc:sldMk cId="2688355770" sldId="2455"/>
            <ac:picMk id="4" creationId="{45A66FB8-5D2A-1C91-75F4-357E35774933}"/>
          </ac:picMkLst>
        </pc:picChg>
      </pc:sldChg>
      <pc:sldChg chg="addSp modSp new mod modNotesTx">
        <pc:chgData name="Tuscher, Manuel" userId="1553f20b-e822-4ecd-b8fa-a18c9f35ad33" providerId="ADAL" clId="{04CA3C35-EC3F-4712-B0B9-3731CCE344EA}" dt="2026-02-10T22:40:46.341" v="5816" actId="20577"/>
        <pc:sldMkLst>
          <pc:docMk/>
          <pc:sldMk cId="3695690841" sldId="2456"/>
        </pc:sldMkLst>
        <pc:spChg chg="mod">
          <ac:chgData name="Tuscher, Manuel" userId="1553f20b-e822-4ecd-b8fa-a18c9f35ad33" providerId="ADAL" clId="{04CA3C35-EC3F-4712-B0B9-3731CCE344EA}" dt="2026-02-10T22:40:46.341" v="5816" actId="20577"/>
          <ac:spMkLst>
            <pc:docMk/>
            <pc:sldMk cId="3695690841" sldId="2456"/>
            <ac:spMk id="2" creationId="{18589CC5-625B-9E14-523F-C0B4C3148CA4}"/>
          </ac:spMkLst>
        </pc:spChg>
        <pc:spChg chg="mod">
          <ac:chgData name="Tuscher, Manuel" userId="1553f20b-e822-4ecd-b8fa-a18c9f35ad33" providerId="ADAL" clId="{04CA3C35-EC3F-4712-B0B9-3731CCE344EA}" dt="2026-02-10T22:34:13.760" v="5663" actId="20577"/>
          <ac:spMkLst>
            <pc:docMk/>
            <pc:sldMk cId="3695690841" sldId="2456"/>
            <ac:spMk id="3" creationId="{610F16F6-10FF-0E82-1525-C5CCFF059502}"/>
          </ac:spMkLst>
        </pc:spChg>
        <pc:picChg chg="add mod">
          <ac:chgData name="Tuscher, Manuel" userId="1553f20b-e822-4ecd-b8fa-a18c9f35ad33" providerId="ADAL" clId="{04CA3C35-EC3F-4712-B0B9-3731CCE344EA}" dt="2026-02-10T22:38:45.913" v="5783" actId="1076"/>
          <ac:picMkLst>
            <pc:docMk/>
            <pc:sldMk cId="3695690841" sldId="2456"/>
            <ac:picMk id="4" creationId="{DDCB4C05-2EA4-641B-2354-D17D8C99A324}"/>
          </ac:picMkLst>
        </pc:picChg>
        <pc:picChg chg="add mod">
          <ac:chgData name="Tuscher, Manuel" userId="1553f20b-e822-4ecd-b8fa-a18c9f35ad33" providerId="ADAL" clId="{04CA3C35-EC3F-4712-B0B9-3731CCE344EA}" dt="2026-02-10T22:40:13.500" v="5815" actId="1076"/>
          <ac:picMkLst>
            <pc:docMk/>
            <pc:sldMk cId="3695690841" sldId="2456"/>
            <ac:picMk id="6" creationId="{CA2E9457-F9F1-E3DB-BDA7-AB64858D39FF}"/>
          </ac:picMkLst>
        </pc:picChg>
      </pc:sldChg>
      <pc:sldChg chg="addSp delSp modSp add mod modNotesTx">
        <pc:chgData name="Tuscher, Manuel" userId="1553f20b-e822-4ecd-b8fa-a18c9f35ad33" providerId="ADAL" clId="{04CA3C35-EC3F-4712-B0B9-3731CCE344EA}" dt="2026-02-10T23:00:44.920" v="5964" actId="20577"/>
        <pc:sldMkLst>
          <pc:docMk/>
          <pc:sldMk cId="1389147791" sldId="2457"/>
        </pc:sldMkLst>
        <pc:spChg chg="mod">
          <ac:chgData name="Tuscher, Manuel" userId="1553f20b-e822-4ecd-b8fa-a18c9f35ad33" providerId="ADAL" clId="{04CA3C35-EC3F-4712-B0B9-3731CCE344EA}" dt="2026-02-10T22:57:06.344" v="5936" actId="27636"/>
          <ac:spMkLst>
            <pc:docMk/>
            <pc:sldMk cId="1389147791" sldId="2457"/>
            <ac:spMk id="3" creationId="{CAAE5848-AA94-D2F8-2597-E1BC309EE053}"/>
          </ac:spMkLst>
        </pc:spChg>
        <pc:graphicFrameChg chg="add mod ord modGraphic">
          <ac:chgData name="Tuscher, Manuel" userId="1553f20b-e822-4ecd-b8fa-a18c9f35ad33" providerId="ADAL" clId="{04CA3C35-EC3F-4712-B0B9-3731CCE344EA}" dt="2026-02-10T23:00:44.920" v="5964" actId="20577"/>
          <ac:graphicFrameMkLst>
            <pc:docMk/>
            <pc:sldMk cId="1389147791" sldId="2457"/>
            <ac:graphicFrameMk id="6" creationId="{03F8BD26-99D8-F3B4-D3A7-EC6E5AE35418}"/>
          </ac:graphicFrameMkLst>
        </pc:graphicFrameChg>
        <pc:picChg chg="add mod ord">
          <ac:chgData name="Tuscher, Manuel" userId="1553f20b-e822-4ecd-b8fa-a18c9f35ad33" providerId="ADAL" clId="{04CA3C35-EC3F-4712-B0B9-3731CCE344EA}" dt="2026-02-10T22:58:30.098" v="5950" actId="1076"/>
          <ac:picMkLst>
            <pc:docMk/>
            <pc:sldMk cId="1389147791" sldId="2457"/>
            <ac:picMk id="7" creationId="{FE2668B8-04FB-669F-1CB6-E1C758D499FA}"/>
          </ac:picMkLst>
        </pc:picChg>
      </pc:sldChg>
      <pc:sldChg chg="addSp delSp modSp add mod ord modNotesTx">
        <pc:chgData name="Tuscher, Manuel" userId="1553f20b-e822-4ecd-b8fa-a18c9f35ad33" providerId="ADAL" clId="{04CA3C35-EC3F-4712-B0B9-3731CCE344EA}" dt="2026-02-10T23:52:46.556" v="6615" actId="20577"/>
        <pc:sldMkLst>
          <pc:docMk/>
          <pc:sldMk cId="3524922167" sldId="2458"/>
        </pc:sldMkLst>
        <pc:spChg chg="mod">
          <ac:chgData name="Tuscher, Manuel" userId="1553f20b-e822-4ecd-b8fa-a18c9f35ad33" providerId="ADAL" clId="{04CA3C35-EC3F-4712-B0B9-3731CCE344EA}" dt="2026-02-10T23:52:11.151" v="6582" actId="20577"/>
          <ac:spMkLst>
            <pc:docMk/>
            <pc:sldMk cId="3524922167" sldId="2458"/>
            <ac:spMk id="2" creationId="{C2514C31-1F39-967C-01EC-869BED57432E}"/>
          </ac:spMkLst>
        </pc:spChg>
        <pc:spChg chg="mod">
          <ac:chgData name="Tuscher, Manuel" userId="1553f20b-e822-4ecd-b8fa-a18c9f35ad33" providerId="ADAL" clId="{04CA3C35-EC3F-4712-B0B9-3731CCE344EA}" dt="2026-02-10T23:01:02.226" v="5975" actId="6549"/>
          <ac:spMkLst>
            <pc:docMk/>
            <pc:sldMk cId="3524922167" sldId="2458"/>
            <ac:spMk id="3" creationId="{AC2EBA1F-AE32-422E-56AE-1AB1B541E0D6}"/>
          </ac:spMkLst>
        </pc:spChg>
        <pc:picChg chg="add mod">
          <ac:chgData name="Tuscher, Manuel" userId="1553f20b-e822-4ecd-b8fa-a18c9f35ad33" providerId="ADAL" clId="{04CA3C35-EC3F-4712-B0B9-3731CCE344EA}" dt="2026-02-10T23:07:31.809" v="6155" actId="1076"/>
          <ac:picMkLst>
            <pc:docMk/>
            <pc:sldMk cId="3524922167" sldId="2458"/>
            <ac:picMk id="7" creationId="{01D4EDD2-6812-8E68-8011-A9402FBE0345}"/>
          </ac:picMkLst>
        </pc:picChg>
        <pc:picChg chg="add mod">
          <ac:chgData name="Tuscher, Manuel" userId="1553f20b-e822-4ecd-b8fa-a18c9f35ad33" providerId="ADAL" clId="{04CA3C35-EC3F-4712-B0B9-3731CCE344EA}" dt="2026-02-10T23:07:39.334" v="6157" actId="1076"/>
          <ac:picMkLst>
            <pc:docMk/>
            <pc:sldMk cId="3524922167" sldId="2458"/>
            <ac:picMk id="9" creationId="{E3A753A4-B95A-A978-1D5B-560B77BADD4E}"/>
          </ac:picMkLst>
        </pc:picChg>
        <pc:picChg chg="add mod">
          <ac:chgData name="Tuscher, Manuel" userId="1553f20b-e822-4ecd-b8fa-a18c9f35ad33" providerId="ADAL" clId="{04CA3C35-EC3F-4712-B0B9-3731CCE344EA}" dt="2026-02-10T23:07:41.494" v="6158" actId="1076"/>
          <ac:picMkLst>
            <pc:docMk/>
            <pc:sldMk cId="3524922167" sldId="2458"/>
            <ac:picMk id="10" creationId="{F6E1DAA4-F3BC-5C1C-DC5E-5A4DF4B2082E}"/>
          </ac:picMkLst>
        </pc:picChg>
      </pc:sldChg>
      <pc:sldChg chg="modSp new mod modNotesTx">
        <pc:chgData name="Tuscher, Manuel" userId="1553f20b-e822-4ecd-b8fa-a18c9f35ad33" providerId="ADAL" clId="{04CA3C35-EC3F-4712-B0B9-3731CCE344EA}" dt="2026-02-10T23:56:51.159" v="6811" actId="6549"/>
        <pc:sldMkLst>
          <pc:docMk/>
          <pc:sldMk cId="3631954997" sldId="2459"/>
        </pc:sldMkLst>
        <pc:spChg chg="mod">
          <ac:chgData name="Tuscher, Manuel" userId="1553f20b-e822-4ecd-b8fa-a18c9f35ad33" providerId="ADAL" clId="{04CA3C35-EC3F-4712-B0B9-3731CCE344EA}" dt="2026-02-10T23:56:34.067" v="6803" actId="207"/>
          <ac:spMkLst>
            <pc:docMk/>
            <pc:sldMk cId="3631954997" sldId="2459"/>
            <ac:spMk id="2" creationId="{8E2B3758-EA43-B021-09E8-3E9F043EF6D2}"/>
          </ac:spMkLst>
        </pc:spChg>
        <pc:spChg chg="mod">
          <ac:chgData name="Tuscher, Manuel" userId="1553f20b-e822-4ecd-b8fa-a18c9f35ad33" providerId="ADAL" clId="{04CA3C35-EC3F-4712-B0B9-3731CCE344EA}" dt="2026-02-10T23:54:04.417" v="6636" actId="20577"/>
          <ac:spMkLst>
            <pc:docMk/>
            <pc:sldMk cId="3631954997" sldId="2459"/>
            <ac:spMk id="3" creationId="{FF2686BD-DA93-DDA3-3482-9B98BB6611AC}"/>
          </ac:spMkLst>
        </pc:spChg>
      </pc:sldChg>
      <pc:sldChg chg="modSp new mod ord modNotesTx">
        <pc:chgData name="Tuscher, Manuel" userId="1553f20b-e822-4ecd-b8fa-a18c9f35ad33" providerId="ADAL" clId="{04CA3C35-EC3F-4712-B0B9-3731CCE344EA}" dt="2026-02-11T01:34:03.419" v="10155" actId="27636"/>
        <pc:sldMkLst>
          <pc:docMk/>
          <pc:sldMk cId="748043573" sldId="2460"/>
        </pc:sldMkLst>
        <pc:spChg chg="mod">
          <ac:chgData name="Tuscher, Manuel" userId="1553f20b-e822-4ecd-b8fa-a18c9f35ad33" providerId="ADAL" clId="{04CA3C35-EC3F-4712-B0B9-3731CCE344EA}" dt="2026-02-11T01:34:03.419" v="10155" actId="27636"/>
          <ac:spMkLst>
            <pc:docMk/>
            <pc:sldMk cId="748043573" sldId="2460"/>
            <ac:spMk id="2" creationId="{19F5EC28-1A72-F131-687B-F985B64B1F8A}"/>
          </ac:spMkLst>
        </pc:spChg>
        <pc:spChg chg="mod">
          <ac:chgData name="Tuscher, Manuel" userId="1553f20b-e822-4ecd-b8fa-a18c9f35ad33" providerId="ADAL" clId="{04CA3C35-EC3F-4712-B0B9-3731CCE344EA}" dt="2026-02-11T01:31:50.028" v="10110" actId="20577"/>
          <ac:spMkLst>
            <pc:docMk/>
            <pc:sldMk cId="748043573" sldId="2460"/>
            <ac:spMk id="3" creationId="{9C67CA3A-34E6-FE3C-806E-136C17D8F594}"/>
          </ac:spMkLst>
        </pc:spChg>
      </pc:sldChg>
      <pc:sldChg chg="addSp delSp modSp add mod ord modNotesTx">
        <pc:chgData name="Tuscher, Manuel" userId="1553f20b-e822-4ecd-b8fa-a18c9f35ad33" providerId="ADAL" clId="{04CA3C35-EC3F-4712-B0B9-3731CCE344EA}" dt="2026-02-11T01:42:20.242" v="10215" actId="20577"/>
        <pc:sldMkLst>
          <pc:docMk/>
          <pc:sldMk cId="1665253247" sldId="2461"/>
        </pc:sldMkLst>
        <pc:spChg chg="mod">
          <ac:chgData name="Tuscher, Manuel" userId="1553f20b-e822-4ecd-b8fa-a18c9f35ad33" providerId="ADAL" clId="{04CA3C35-EC3F-4712-B0B9-3731CCE344EA}" dt="2026-02-11T01:37:11.691" v="10179" actId="27636"/>
          <ac:spMkLst>
            <pc:docMk/>
            <pc:sldMk cId="1665253247" sldId="2461"/>
            <ac:spMk id="3" creationId="{E905FFBB-7E39-8802-734C-F732F77A8566}"/>
          </ac:spMkLst>
        </pc:spChg>
        <pc:graphicFrameChg chg="add mod modGraphic">
          <ac:chgData name="Tuscher, Manuel" userId="1553f20b-e822-4ecd-b8fa-a18c9f35ad33" providerId="ADAL" clId="{04CA3C35-EC3F-4712-B0B9-3731CCE344EA}" dt="2026-02-11T01:42:20.242" v="10215" actId="20577"/>
          <ac:graphicFrameMkLst>
            <pc:docMk/>
            <pc:sldMk cId="1665253247" sldId="2461"/>
            <ac:graphicFrameMk id="9" creationId="{92ACFA81-5E6F-C996-9995-260C0962361B}"/>
          </ac:graphicFrameMkLst>
        </pc:graphicFrameChg>
        <pc:picChg chg="add mod">
          <ac:chgData name="Tuscher, Manuel" userId="1553f20b-e822-4ecd-b8fa-a18c9f35ad33" providerId="ADAL" clId="{04CA3C35-EC3F-4712-B0B9-3731CCE344EA}" dt="2026-02-11T01:38:38.045" v="10198" actId="1076"/>
          <ac:picMkLst>
            <pc:docMk/>
            <pc:sldMk cId="1665253247" sldId="2461"/>
            <ac:picMk id="10" creationId="{8487FEE3-22E7-622C-3853-416D72AD61AF}"/>
          </ac:picMkLst>
        </pc:picChg>
      </pc:sldChg>
      <pc:sldChg chg="addSp delSp modSp add mod ord modNotesTx">
        <pc:chgData name="Tuscher, Manuel" userId="1553f20b-e822-4ecd-b8fa-a18c9f35ad33" providerId="ADAL" clId="{04CA3C35-EC3F-4712-B0B9-3731CCE344EA}" dt="2026-02-11T02:40:27.405" v="10852" actId="20577"/>
        <pc:sldMkLst>
          <pc:docMk/>
          <pc:sldMk cId="1331628933" sldId="2462"/>
        </pc:sldMkLst>
        <pc:spChg chg="mod">
          <ac:chgData name="Tuscher, Manuel" userId="1553f20b-e822-4ecd-b8fa-a18c9f35ad33" providerId="ADAL" clId="{04CA3C35-EC3F-4712-B0B9-3731CCE344EA}" dt="2026-02-11T01:39:14.787" v="10209" actId="20577"/>
          <ac:spMkLst>
            <pc:docMk/>
            <pc:sldMk cId="1331628933" sldId="2462"/>
            <ac:spMk id="3" creationId="{49154918-555C-2C93-614E-3F9B20DFFD61}"/>
          </ac:spMkLst>
        </pc:spChg>
        <pc:graphicFrameChg chg="mod modGraphic">
          <ac:chgData name="Tuscher, Manuel" userId="1553f20b-e822-4ecd-b8fa-a18c9f35ad33" providerId="ADAL" clId="{04CA3C35-EC3F-4712-B0B9-3731CCE344EA}" dt="2026-02-11T02:38:45.621" v="10829" actId="2710"/>
          <ac:graphicFrameMkLst>
            <pc:docMk/>
            <pc:sldMk cId="1331628933" sldId="2462"/>
            <ac:graphicFrameMk id="9" creationId="{BEDED88D-A44C-37CF-F5E7-96FCAD160FBB}"/>
          </ac:graphicFrameMkLst>
        </pc:graphicFrameChg>
        <pc:picChg chg="add mod">
          <ac:chgData name="Tuscher, Manuel" userId="1553f20b-e822-4ecd-b8fa-a18c9f35ad33" providerId="ADAL" clId="{04CA3C35-EC3F-4712-B0B9-3731CCE344EA}" dt="2026-02-11T01:43:16.006" v="10229" actId="1076"/>
          <ac:picMkLst>
            <pc:docMk/>
            <pc:sldMk cId="1331628933" sldId="2462"/>
            <ac:picMk id="2" creationId="{6D5EB89E-12BC-CA07-88E5-5639EC6DDC1E}"/>
          </ac:picMkLst>
        </pc:picChg>
      </pc:sldChg>
      <pc:sldChg chg="addSp delSp modSp add mod modNotesTx">
        <pc:chgData name="Tuscher, Manuel" userId="1553f20b-e822-4ecd-b8fa-a18c9f35ad33" providerId="ADAL" clId="{04CA3C35-EC3F-4712-B0B9-3731CCE344EA}" dt="2026-02-11T08:07:14.433" v="13066" actId="6549"/>
        <pc:sldMkLst>
          <pc:docMk/>
          <pc:sldMk cId="902055371" sldId="2463"/>
        </pc:sldMkLst>
        <pc:spChg chg="mod">
          <ac:chgData name="Tuscher, Manuel" userId="1553f20b-e822-4ecd-b8fa-a18c9f35ad33" providerId="ADAL" clId="{04CA3C35-EC3F-4712-B0B9-3731CCE344EA}" dt="2026-02-11T07:58:49.436" v="12859" actId="20577"/>
          <ac:spMkLst>
            <pc:docMk/>
            <pc:sldMk cId="902055371" sldId="2463"/>
            <ac:spMk id="3" creationId="{89A4E818-B5BD-4530-0A69-4E9C5719318B}"/>
          </ac:spMkLst>
        </pc:spChg>
        <pc:spChg chg="add mod">
          <ac:chgData name="Tuscher, Manuel" userId="1553f20b-e822-4ecd-b8fa-a18c9f35ad33" providerId="ADAL" clId="{04CA3C35-EC3F-4712-B0B9-3731CCE344EA}" dt="2026-02-11T08:06:38.372" v="13049" actId="20577"/>
          <ac:spMkLst>
            <pc:docMk/>
            <pc:sldMk cId="902055371" sldId="2463"/>
            <ac:spMk id="8" creationId="{FA3205C5-57D2-6644-2D9E-D33095C43CB2}"/>
          </ac:spMkLst>
        </pc:spChg>
        <pc:spChg chg="add mod">
          <ac:chgData name="Tuscher, Manuel" userId="1553f20b-e822-4ecd-b8fa-a18c9f35ad33" providerId="ADAL" clId="{04CA3C35-EC3F-4712-B0B9-3731CCE344EA}" dt="2026-02-11T08:01:33.989" v="12932" actId="1036"/>
          <ac:spMkLst>
            <pc:docMk/>
            <pc:sldMk cId="902055371" sldId="2463"/>
            <ac:spMk id="9" creationId="{6E956B28-6DCA-749D-9FAF-52BC0C65A770}"/>
          </ac:spMkLst>
        </pc:spChg>
        <pc:spChg chg="add mod">
          <ac:chgData name="Tuscher, Manuel" userId="1553f20b-e822-4ecd-b8fa-a18c9f35ad33" providerId="ADAL" clId="{04CA3C35-EC3F-4712-B0B9-3731CCE344EA}" dt="2026-02-11T08:06:23.429" v="13044" actId="14100"/>
          <ac:spMkLst>
            <pc:docMk/>
            <pc:sldMk cId="902055371" sldId="2463"/>
            <ac:spMk id="10" creationId="{FD0EA8F6-B12D-0F80-0791-F78EBE33E721}"/>
          </ac:spMkLst>
        </pc:spChg>
        <pc:spChg chg="add mod">
          <ac:chgData name="Tuscher, Manuel" userId="1553f20b-e822-4ecd-b8fa-a18c9f35ad33" providerId="ADAL" clId="{04CA3C35-EC3F-4712-B0B9-3731CCE344EA}" dt="2026-02-11T08:06:28.290" v="13048" actId="27636"/>
          <ac:spMkLst>
            <pc:docMk/>
            <pc:sldMk cId="902055371" sldId="2463"/>
            <ac:spMk id="11" creationId="{8DFB3857-D186-562B-866B-99BB269DD3A3}"/>
          </ac:spMkLst>
        </pc:spChg>
        <pc:picChg chg="add mod">
          <ac:chgData name="Tuscher, Manuel" userId="1553f20b-e822-4ecd-b8fa-a18c9f35ad33" providerId="ADAL" clId="{04CA3C35-EC3F-4712-B0B9-3731CCE344EA}" dt="2026-02-11T07:58:29.197" v="12849" actId="1076"/>
          <ac:picMkLst>
            <pc:docMk/>
            <pc:sldMk cId="902055371" sldId="2463"/>
            <ac:picMk id="5" creationId="{59F8CC73-2552-9B60-D91A-FE3667FA7D6D}"/>
          </ac:picMkLst>
        </pc:picChg>
        <pc:picChg chg="add mod">
          <ac:chgData name="Tuscher, Manuel" userId="1553f20b-e822-4ecd-b8fa-a18c9f35ad33" providerId="ADAL" clId="{04CA3C35-EC3F-4712-B0B9-3731CCE344EA}" dt="2026-02-11T08:05:28.733" v="12998" actId="1076"/>
          <ac:picMkLst>
            <pc:docMk/>
            <pc:sldMk cId="902055371" sldId="2463"/>
            <ac:picMk id="7" creationId="{D888A528-9D33-0F4D-C08C-AF6655D234A6}"/>
          </ac:picMkLst>
        </pc:picChg>
      </pc:sldChg>
      <pc:sldChg chg="addSp delSp modSp add mod modNotesTx">
        <pc:chgData name="Tuscher, Manuel" userId="1553f20b-e822-4ecd-b8fa-a18c9f35ad33" providerId="ADAL" clId="{04CA3C35-EC3F-4712-B0B9-3731CCE344EA}" dt="2026-02-11T08:06:45.768" v="13054" actId="20577"/>
        <pc:sldMkLst>
          <pc:docMk/>
          <pc:sldMk cId="2021183977" sldId="2464"/>
        </pc:sldMkLst>
        <pc:spChg chg="mod ord">
          <ac:chgData name="Tuscher, Manuel" userId="1553f20b-e822-4ecd-b8fa-a18c9f35ad33" providerId="ADAL" clId="{04CA3C35-EC3F-4712-B0B9-3731CCE344EA}" dt="2026-02-11T08:06:45.768" v="13054" actId="20577"/>
          <ac:spMkLst>
            <pc:docMk/>
            <pc:sldMk cId="2021183977" sldId="2464"/>
            <ac:spMk id="2" creationId="{AC081EBF-E838-E883-13A6-10531C7FE732}"/>
          </ac:spMkLst>
        </pc:spChg>
        <pc:spChg chg="mod">
          <ac:chgData name="Tuscher, Manuel" userId="1553f20b-e822-4ecd-b8fa-a18c9f35ad33" providerId="ADAL" clId="{04CA3C35-EC3F-4712-B0B9-3731CCE344EA}" dt="2026-02-11T07:49:51.850" v="11998" actId="27636"/>
          <ac:spMkLst>
            <pc:docMk/>
            <pc:sldMk cId="2021183977" sldId="2464"/>
            <ac:spMk id="3" creationId="{86B1A2D5-CDFA-F97A-A4D1-BA9E366A2154}"/>
          </ac:spMkLst>
        </pc:spChg>
        <pc:spChg chg="add mod">
          <ac:chgData name="Tuscher, Manuel" userId="1553f20b-e822-4ecd-b8fa-a18c9f35ad33" providerId="ADAL" clId="{04CA3C35-EC3F-4712-B0B9-3731CCE344EA}" dt="2026-02-11T08:01:39.968" v="12933" actId="1035"/>
          <ac:spMkLst>
            <pc:docMk/>
            <pc:sldMk cId="2021183977" sldId="2464"/>
            <ac:spMk id="10" creationId="{E911FDD4-86AE-BAF9-58AF-D672964D9402}"/>
          </ac:spMkLst>
        </pc:spChg>
        <pc:picChg chg="add mod">
          <ac:chgData name="Tuscher, Manuel" userId="1553f20b-e822-4ecd-b8fa-a18c9f35ad33" providerId="ADAL" clId="{04CA3C35-EC3F-4712-B0B9-3731CCE344EA}" dt="2026-02-11T07:49:28.248" v="11981" actId="1076"/>
          <ac:picMkLst>
            <pc:docMk/>
            <pc:sldMk cId="2021183977" sldId="2464"/>
            <ac:picMk id="6" creationId="{49885F27-579D-2D79-14F8-DFAEB1447350}"/>
          </ac:picMkLst>
        </pc:picChg>
        <pc:picChg chg="add mod">
          <ac:chgData name="Tuscher, Manuel" userId="1553f20b-e822-4ecd-b8fa-a18c9f35ad33" providerId="ADAL" clId="{04CA3C35-EC3F-4712-B0B9-3731CCE344EA}" dt="2026-02-11T07:49:26.629" v="11980" actId="1076"/>
          <ac:picMkLst>
            <pc:docMk/>
            <pc:sldMk cId="2021183977" sldId="2464"/>
            <ac:picMk id="9" creationId="{E8127DE1-F1EC-3383-F9CE-035AF740C5A9}"/>
          </ac:picMkLst>
        </pc:picChg>
      </pc:sldChg>
      <pc:sldChg chg="modSp new mod">
        <pc:chgData name="Tuscher, Manuel" userId="1553f20b-e822-4ecd-b8fa-a18c9f35ad33" providerId="ADAL" clId="{04CA3C35-EC3F-4712-B0B9-3731CCE344EA}" dt="2026-02-11T08:31:03.953" v="13473" actId="20577"/>
        <pc:sldMkLst>
          <pc:docMk/>
          <pc:sldMk cId="2719091730" sldId="2465"/>
        </pc:sldMkLst>
        <pc:spChg chg="mod">
          <ac:chgData name="Tuscher, Manuel" userId="1553f20b-e822-4ecd-b8fa-a18c9f35ad33" providerId="ADAL" clId="{04CA3C35-EC3F-4712-B0B9-3731CCE344EA}" dt="2026-02-11T08:31:03.953" v="13473" actId="20577"/>
          <ac:spMkLst>
            <pc:docMk/>
            <pc:sldMk cId="2719091730" sldId="2465"/>
            <ac:spMk id="2" creationId="{56FE1A50-892E-F753-6B20-18322D02BF4D}"/>
          </ac:spMkLst>
        </pc:spChg>
      </pc:sldChg>
      <pc:sldChg chg="modSp add mod">
        <pc:chgData name="Tuscher, Manuel" userId="1553f20b-e822-4ecd-b8fa-a18c9f35ad33" providerId="ADAL" clId="{04CA3C35-EC3F-4712-B0B9-3731CCE344EA}" dt="2026-02-11T08:39:47.519" v="13604" actId="20577"/>
        <pc:sldMkLst>
          <pc:docMk/>
          <pc:sldMk cId="3076783338" sldId="2466"/>
        </pc:sldMkLst>
        <pc:spChg chg="mod">
          <ac:chgData name="Tuscher, Manuel" userId="1553f20b-e822-4ecd-b8fa-a18c9f35ad33" providerId="ADAL" clId="{04CA3C35-EC3F-4712-B0B9-3731CCE344EA}" dt="2026-02-11T08:39:47.519" v="13604" actId="20577"/>
          <ac:spMkLst>
            <pc:docMk/>
            <pc:sldMk cId="3076783338" sldId="2466"/>
            <ac:spMk id="5" creationId="{45ECF0F5-8A01-B31E-A08B-329423E01247}"/>
          </ac:spMkLst>
        </pc:spChg>
      </pc:sldChg>
      <pc:sldMasterChg chg="delSldLayout">
        <pc:chgData name="Tuscher, Manuel" userId="1553f20b-e822-4ecd-b8fa-a18c9f35ad33" providerId="ADAL" clId="{04CA3C35-EC3F-4712-B0B9-3731CCE344EA}" dt="2026-02-11T08:08:45.288" v="13067" actId="47"/>
        <pc:sldMasterMkLst>
          <pc:docMk/>
          <pc:sldMasterMk cId="710734788" sldId="2147483648"/>
        </pc:sldMasterMkLst>
      </pc:sldMasterChg>
    </pc:docChg>
  </pc:docChgLst>
  <pc:docChgLst>
    <pc:chgData name="Pum Christina" userId="a82e7e0d-e68d-43fd-9ce2-ebf69d9ea0b4" providerId="ADAL" clId="{C74C004E-2192-4A0B-857F-355394A13FB5}"/>
    <pc:docChg chg="undo custSel addSld delSld modSld sldOrd modMainMaster modSection">
      <pc:chgData name="Pum Christina" userId="a82e7e0d-e68d-43fd-9ce2-ebf69d9ea0b4" providerId="ADAL" clId="{C74C004E-2192-4A0B-857F-355394A13FB5}" dt="2026-02-26T06:57:05.748" v="237"/>
      <pc:docMkLst>
        <pc:docMk/>
      </pc:docMkLst>
      <pc:sldChg chg="modSp mod">
        <pc:chgData name="Pum Christina" userId="a82e7e0d-e68d-43fd-9ce2-ebf69d9ea0b4" providerId="ADAL" clId="{C74C004E-2192-4A0B-857F-355394A13FB5}" dt="2026-02-13T11:02:48.061" v="139" actId="20577"/>
        <pc:sldMkLst>
          <pc:docMk/>
          <pc:sldMk cId="2743143483" sldId="256"/>
        </pc:sldMkLst>
        <pc:spChg chg="mod">
          <ac:chgData name="Pum Christina" userId="a82e7e0d-e68d-43fd-9ce2-ebf69d9ea0b4" providerId="ADAL" clId="{C74C004E-2192-4A0B-857F-355394A13FB5}" dt="2026-02-02T10:21:29.745" v="30" actId="20577"/>
          <ac:spMkLst>
            <pc:docMk/>
            <pc:sldMk cId="2743143483" sldId="256"/>
            <ac:spMk id="2" creationId="{F8CA3606-529C-D2D3-E0E1-F3A01C187EC1}"/>
          </ac:spMkLst>
        </pc:spChg>
        <pc:spChg chg="mod">
          <ac:chgData name="Pum Christina" userId="a82e7e0d-e68d-43fd-9ce2-ebf69d9ea0b4" providerId="ADAL" clId="{C74C004E-2192-4A0B-857F-355394A13FB5}" dt="2026-02-13T11:02:48.061" v="139" actId="20577"/>
          <ac:spMkLst>
            <pc:docMk/>
            <pc:sldMk cId="2743143483" sldId="256"/>
            <ac:spMk id="3" creationId="{0B96ACDD-8537-C1C2-9433-0CDA4A8135F8}"/>
          </ac:spMkLst>
        </pc:spChg>
      </pc:sldChg>
      <pc:sldChg chg="modSp mod">
        <pc:chgData name="Pum Christina" userId="a82e7e0d-e68d-43fd-9ce2-ebf69d9ea0b4" providerId="ADAL" clId="{C74C004E-2192-4A0B-857F-355394A13FB5}" dt="2026-02-02T10:21:39.292" v="55" actId="20577"/>
        <pc:sldMkLst>
          <pc:docMk/>
          <pc:sldMk cId="1495532843" sldId="260"/>
        </pc:sldMkLst>
        <pc:spChg chg="mod">
          <ac:chgData name="Pum Christina" userId="a82e7e0d-e68d-43fd-9ce2-ebf69d9ea0b4" providerId="ADAL" clId="{C74C004E-2192-4A0B-857F-355394A13FB5}" dt="2026-02-02T10:21:39.292" v="55" actId="20577"/>
          <ac:spMkLst>
            <pc:docMk/>
            <pc:sldMk cId="1495532843" sldId="260"/>
            <ac:spMk id="7" creationId="{9BB052AF-8DCA-D293-E6C5-5147EDB4487E}"/>
          </ac:spMkLst>
        </pc:spChg>
      </pc:sldChg>
      <pc:sldChg chg="modSp mod">
        <pc:chgData name="Pum Christina" userId="a82e7e0d-e68d-43fd-9ce2-ebf69d9ea0b4" providerId="ADAL" clId="{C74C004E-2192-4A0B-857F-355394A13FB5}" dt="2026-02-13T09:09:24.765" v="133" actId="478"/>
        <pc:sldMkLst>
          <pc:docMk/>
          <pc:sldMk cId="1315166690" sldId="263"/>
        </pc:sldMkLst>
        <pc:graphicFrameChg chg="mod modGraphic">
          <ac:chgData name="Pum Christina" userId="a82e7e0d-e68d-43fd-9ce2-ebf69d9ea0b4" providerId="ADAL" clId="{C74C004E-2192-4A0B-857F-355394A13FB5}" dt="2026-02-13T09:09:24.765" v="133" actId="478"/>
          <ac:graphicFrameMkLst>
            <pc:docMk/>
            <pc:sldMk cId="1315166690" sldId="263"/>
            <ac:graphicFrameMk id="2" creationId="{52D15790-55E8-1643-F2D6-FD4473D2074B}"/>
          </ac:graphicFrameMkLst>
        </pc:graphicFrameChg>
      </pc:sldChg>
      <pc:sldChg chg="modSp add modTransition">
        <pc:chgData name="Pum Christina" userId="a82e7e0d-e68d-43fd-9ce2-ebf69d9ea0b4" providerId="ADAL" clId="{C74C004E-2192-4A0B-857F-355394A13FB5}" dt="2026-02-02T10:42:01.006" v="110"/>
        <pc:sldMkLst>
          <pc:docMk/>
          <pc:sldMk cId="2617740231" sldId="674"/>
        </pc:sldMkLst>
      </pc:sldChg>
      <pc:sldChg chg="add">
        <pc:chgData name="Pum Christina" userId="a82e7e0d-e68d-43fd-9ce2-ebf69d9ea0b4" providerId="ADAL" clId="{C74C004E-2192-4A0B-857F-355394A13FB5}" dt="2026-02-26T06:57:05.748" v="237"/>
        <pc:sldMkLst>
          <pc:docMk/>
          <pc:sldMk cId="3747806136" sldId="2327"/>
        </pc:sldMkLst>
      </pc:sldChg>
      <pc:sldChg chg="add">
        <pc:chgData name="Pum Christina" userId="a82e7e0d-e68d-43fd-9ce2-ebf69d9ea0b4" providerId="ADAL" clId="{C74C004E-2192-4A0B-857F-355394A13FB5}" dt="2026-02-02T10:43:22.700" v="111"/>
        <pc:sldMkLst>
          <pc:docMk/>
          <pc:sldMk cId="3774503309" sldId="2355"/>
        </pc:sldMkLst>
      </pc:sldChg>
      <pc:sldChg chg="modSp">
        <pc:chgData name="Pum Christina" userId="a82e7e0d-e68d-43fd-9ce2-ebf69d9ea0b4" providerId="ADAL" clId="{C74C004E-2192-4A0B-857F-355394A13FB5}" dt="2026-02-13T09:09:18.630" v="132" actId="478"/>
        <pc:sldMkLst>
          <pc:docMk/>
          <pc:sldMk cId="2071469992" sldId="2374"/>
        </pc:sldMkLst>
        <pc:graphicFrameChg chg="mod">
          <ac:chgData name="Pum Christina" userId="a82e7e0d-e68d-43fd-9ce2-ebf69d9ea0b4" providerId="ADAL" clId="{C74C004E-2192-4A0B-857F-355394A13FB5}" dt="2026-02-13T09:09:18.630" v="132" actId="478"/>
          <ac:graphicFrameMkLst>
            <pc:docMk/>
            <pc:sldMk cId="2071469992" sldId="2374"/>
            <ac:graphicFrameMk id="2" creationId="{01F0B5EA-C85C-11AB-EF8F-96B0F24DD4DB}"/>
          </ac:graphicFrameMkLst>
        </pc:graphicFrameChg>
      </pc:sldChg>
      <pc:sldChg chg="modSp">
        <pc:chgData name="Pum Christina" userId="a82e7e0d-e68d-43fd-9ce2-ebf69d9ea0b4" providerId="ADAL" clId="{C74C004E-2192-4A0B-857F-355394A13FB5}" dt="2026-02-13T09:09:08.928" v="130" actId="478"/>
        <pc:sldMkLst>
          <pc:docMk/>
          <pc:sldMk cId="197008927" sldId="2375"/>
        </pc:sldMkLst>
        <pc:graphicFrameChg chg="mod">
          <ac:chgData name="Pum Christina" userId="a82e7e0d-e68d-43fd-9ce2-ebf69d9ea0b4" providerId="ADAL" clId="{C74C004E-2192-4A0B-857F-355394A13FB5}" dt="2026-02-13T09:09:08.928" v="130" actId="478"/>
          <ac:graphicFrameMkLst>
            <pc:docMk/>
            <pc:sldMk cId="197008927" sldId="2375"/>
            <ac:graphicFrameMk id="2" creationId="{E6CC2168-E542-467A-8FD8-5D9E102B48D2}"/>
          </ac:graphicFrameMkLst>
        </pc:graphicFrameChg>
      </pc:sldChg>
      <pc:sldChg chg="modSp">
        <pc:chgData name="Pum Christina" userId="a82e7e0d-e68d-43fd-9ce2-ebf69d9ea0b4" providerId="ADAL" clId="{C74C004E-2192-4A0B-857F-355394A13FB5}" dt="2026-02-13T09:09:00.006" v="129" actId="478"/>
        <pc:sldMkLst>
          <pc:docMk/>
          <pc:sldMk cId="2191723835" sldId="2376"/>
        </pc:sldMkLst>
        <pc:graphicFrameChg chg="mod">
          <ac:chgData name="Pum Christina" userId="a82e7e0d-e68d-43fd-9ce2-ebf69d9ea0b4" providerId="ADAL" clId="{C74C004E-2192-4A0B-857F-355394A13FB5}" dt="2026-02-13T09:09:00.006" v="129" actId="478"/>
          <ac:graphicFrameMkLst>
            <pc:docMk/>
            <pc:sldMk cId="2191723835" sldId="2376"/>
            <ac:graphicFrameMk id="2" creationId="{5B6F2A19-3A57-BA28-6A52-824C20A108B8}"/>
          </ac:graphicFrameMkLst>
        </pc:graphicFrameChg>
      </pc:sldChg>
      <pc:sldChg chg="modSp">
        <pc:chgData name="Pum Christina" userId="a82e7e0d-e68d-43fd-9ce2-ebf69d9ea0b4" providerId="ADAL" clId="{C74C004E-2192-4A0B-857F-355394A13FB5}" dt="2026-02-13T09:08:51.532" v="127" actId="478"/>
        <pc:sldMkLst>
          <pc:docMk/>
          <pc:sldMk cId="2241997738" sldId="2377"/>
        </pc:sldMkLst>
        <pc:graphicFrameChg chg="mod">
          <ac:chgData name="Pum Christina" userId="a82e7e0d-e68d-43fd-9ce2-ebf69d9ea0b4" providerId="ADAL" clId="{C74C004E-2192-4A0B-857F-355394A13FB5}" dt="2026-02-13T09:08:51.532" v="127" actId="478"/>
          <ac:graphicFrameMkLst>
            <pc:docMk/>
            <pc:sldMk cId="2241997738" sldId="2377"/>
            <ac:graphicFrameMk id="2" creationId="{D7FE5E16-1C76-E4C1-9C9B-8CB6166CAD35}"/>
          </ac:graphicFrameMkLst>
        </pc:graphicFrameChg>
      </pc:sldChg>
      <pc:sldChg chg="add">
        <pc:chgData name="Pum Christina" userId="a82e7e0d-e68d-43fd-9ce2-ebf69d9ea0b4" providerId="ADAL" clId="{C74C004E-2192-4A0B-857F-355394A13FB5}" dt="2026-02-13T09:07:34.016" v="121"/>
        <pc:sldMkLst>
          <pc:docMk/>
          <pc:sldMk cId="3026405921" sldId="2379"/>
        </pc:sldMkLst>
      </pc:sldChg>
      <pc:sldChg chg="add">
        <pc:chgData name="Pum Christina" userId="a82e7e0d-e68d-43fd-9ce2-ebf69d9ea0b4" providerId="ADAL" clId="{C74C004E-2192-4A0B-857F-355394A13FB5}" dt="2026-02-13T09:08:34.003" v="125"/>
        <pc:sldMkLst>
          <pc:docMk/>
          <pc:sldMk cId="5396704" sldId="2380"/>
        </pc:sldMkLst>
      </pc:sldChg>
      <pc:sldChg chg="ord">
        <pc:chgData name="Pum Christina" userId="a82e7e0d-e68d-43fd-9ce2-ebf69d9ea0b4" providerId="ADAL" clId="{C74C004E-2192-4A0B-857F-355394A13FB5}" dt="2026-02-13T09:05:50.653" v="115"/>
        <pc:sldMkLst>
          <pc:docMk/>
          <pc:sldMk cId="413383883" sldId="2384"/>
        </pc:sldMkLst>
      </pc:sldChg>
      <pc:sldChg chg="add">
        <pc:chgData name="Pum Christina" userId="a82e7e0d-e68d-43fd-9ce2-ebf69d9ea0b4" providerId="ADAL" clId="{C74C004E-2192-4A0B-857F-355394A13FB5}" dt="2026-02-13T09:06:48.470" v="119"/>
        <pc:sldMkLst>
          <pc:docMk/>
          <pc:sldMk cId="2460291152" sldId="2386"/>
        </pc:sldMkLst>
      </pc:sldChg>
      <pc:sldChg chg="modSp mod">
        <pc:chgData name="Pum Christina" userId="a82e7e0d-e68d-43fd-9ce2-ebf69d9ea0b4" providerId="ADAL" clId="{C74C004E-2192-4A0B-857F-355394A13FB5}" dt="2026-02-23T10:14:57.816" v="236" actId="1076"/>
        <pc:sldMkLst>
          <pc:docMk/>
          <pc:sldMk cId="1267669344" sldId="2438"/>
        </pc:sldMkLst>
        <pc:spChg chg="mod">
          <ac:chgData name="Pum Christina" userId="a82e7e0d-e68d-43fd-9ce2-ebf69d9ea0b4" providerId="ADAL" clId="{C74C004E-2192-4A0B-857F-355394A13FB5}" dt="2026-02-23T10:14:57.816" v="236" actId="1076"/>
          <ac:spMkLst>
            <pc:docMk/>
            <pc:sldMk cId="1267669344" sldId="2438"/>
            <ac:spMk id="8" creationId="{7391C42B-1388-2C19-FC27-46CDC2262ED2}"/>
          </ac:spMkLst>
        </pc:spChg>
      </pc:sldChg>
      <pc:sldChg chg="modSp">
        <pc:chgData name="Pum Christina" userId="a82e7e0d-e68d-43fd-9ce2-ebf69d9ea0b4" providerId="ADAL" clId="{C74C004E-2192-4A0B-857F-355394A13FB5}" dt="2026-02-13T09:09:13.087" v="131" actId="478"/>
        <pc:sldMkLst>
          <pc:docMk/>
          <pc:sldMk cId="1250754121" sldId="2449"/>
        </pc:sldMkLst>
        <pc:graphicFrameChg chg="mod">
          <ac:chgData name="Pum Christina" userId="a82e7e0d-e68d-43fd-9ce2-ebf69d9ea0b4" providerId="ADAL" clId="{C74C004E-2192-4A0B-857F-355394A13FB5}" dt="2026-02-13T09:09:13.087" v="131" actId="478"/>
          <ac:graphicFrameMkLst>
            <pc:docMk/>
            <pc:sldMk cId="1250754121" sldId="2449"/>
            <ac:graphicFrameMk id="2" creationId="{042D9E5F-2891-2003-A357-D10A6BC9DAFB}"/>
          </ac:graphicFrameMkLst>
        </pc:graphicFrameChg>
      </pc:sldChg>
      <pc:sldChg chg="addSp modSp new mod modClrScheme chgLayout modNotesTx">
        <pc:chgData name="Pum Christina" userId="a82e7e0d-e68d-43fd-9ce2-ebf69d9ea0b4" providerId="ADAL" clId="{C74C004E-2192-4A0B-857F-355394A13FB5}" dt="2026-02-13T11:20:28.563" v="235" actId="1076"/>
        <pc:sldMkLst>
          <pc:docMk/>
          <pc:sldMk cId="2911824333" sldId="2467"/>
        </pc:sldMkLst>
        <pc:spChg chg="mod ord">
          <ac:chgData name="Pum Christina" userId="a82e7e0d-e68d-43fd-9ce2-ebf69d9ea0b4" providerId="ADAL" clId="{C74C004E-2192-4A0B-857F-355394A13FB5}" dt="2026-02-13T11:19:42.533" v="224" actId="700"/>
          <ac:spMkLst>
            <pc:docMk/>
            <pc:sldMk cId="2911824333" sldId="2467"/>
            <ac:spMk id="2" creationId="{FC8E3B6C-E981-9F41-6A6A-483A37853CE4}"/>
          </ac:spMkLst>
        </pc:spChg>
        <pc:spChg chg="mod ord">
          <ac:chgData name="Pum Christina" userId="a82e7e0d-e68d-43fd-9ce2-ebf69d9ea0b4" providerId="ADAL" clId="{C74C004E-2192-4A0B-857F-355394A13FB5}" dt="2026-02-13T11:20:16.671" v="232" actId="20577"/>
          <ac:spMkLst>
            <pc:docMk/>
            <pc:sldMk cId="2911824333" sldId="2467"/>
            <ac:spMk id="3" creationId="{492A8117-4D54-412D-3C98-FF781B0F67A7}"/>
          </ac:spMkLst>
        </pc:spChg>
        <pc:picChg chg="add mod">
          <ac:chgData name="Pum Christina" userId="a82e7e0d-e68d-43fd-9ce2-ebf69d9ea0b4" providerId="ADAL" clId="{C74C004E-2192-4A0B-857F-355394A13FB5}" dt="2026-02-13T11:20:28.563" v="235" actId="1076"/>
          <ac:picMkLst>
            <pc:docMk/>
            <pc:sldMk cId="2911824333" sldId="2467"/>
            <ac:picMk id="5" creationId="{1311230E-2EC5-7BE3-3E65-89383759A12A}"/>
          </ac:picMkLst>
        </pc:picChg>
      </pc:sldChg>
      <pc:sldMasterChg chg="modSldLayout">
        <pc:chgData name="Pum Christina" userId="a82e7e0d-e68d-43fd-9ce2-ebf69d9ea0b4" providerId="ADAL" clId="{C74C004E-2192-4A0B-857F-355394A13FB5}" dt="2026-02-13T11:19:58.499" v="227" actId="478"/>
        <pc:sldMasterMkLst>
          <pc:docMk/>
          <pc:sldMasterMk cId="710734788" sldId="2147483648"/>
        </pc:sldMasterMkLst>
        <pc:sldLayoutChg chg="delSp mod">
          <pc:chgData name="Pum Christina" userId="a82e7e0d-e68d-43fd-9ce2-ebf69d9ea0b4" providerId="ADAL" clId="{C74C004E-2192-4A0B-857F-355394A13FB5}" dt="2026-02-13T11:19:58.499" v="227" actId="478"/>
          <pc:sldLayoutMkLst>
            <pc:docMk/>
            <pc:sldMasterMk cId="710734788" sldId="2147483648"/>
            <pc:sldLayoutMk cId="7368005" sldId="2147483669"/>
          </pc:sldLayoutMkLst>
        </pc:sldLayoutChg>
      </pc:sldMasterChg>
    </pc:docChg>
  </pc:docChgLst>
  <pc:docChgLst>
    <pc:chgData name="manuel.tuscher@fh-vie.ac.at" userId="S::urn:spo:guest#manuel.tuscher@fh-vie.ac.at::" providerId="AD" clId="Web-{60C13956-3991-32BC-0E04-4E348208AE59}"/>
    <pc:docChg chg="modSld">
      <pc:chgData name="manuel.tuscher@fh-vie.ac.at" userId="S::urn:spo:guest#manuel.tuscher@fh-vie.ac.at::" providerId="AD" clId="Web-{60C13956-3991-32BC-0E04-4E348208AE59}" dt="2026-02-26T16:29:53.354" v="5" actId="20577"/>
      <pc:docMkLst>
        <pc:docMk/>
      </pc:docMkLst>
      <pc:sldChg chg="modSp">
        <pc:chgData name="manuel.tuscher@fh-vie.ac.at" userId="S::urn:spo:guest#manuel.tuscher@fh-vie.ac.at::" providerId="AD" clId="Web-{60C13956-3991-32BC-0E04-4E348208AE59}" dt="2026-02-26T16:29:53.354" v="5" actId="20577"/>
        <pc:sldMkLst>
          <pc:docMk/>
          <pc:sldMk cId="470502380" sldId="2381"/>
        </pc:sldMkLst>
        <pc:spChg chg="mod">
          <ac:chgData name="manuel.tuscher@fh-vie.ac.at" userId="S::urn:spo:guest#manuel.tuscher@fh-vie.ac.at::" providerId="AD" clId="Web-{60C13956-3991-32BC-0E04-4E348208AE59}" dt="2026-02-26T16:29:53.354" v="5" actId="20577"/>
          <ac:spMkLst>
            <pc:docMk/>
            <pc:sldMk cId="470502380" sldId="2381"/>
            <ac:spMk id="3" creationId="{DCCF35A8-D0BE-1840-7F13-EB678325E8E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image" Target="../media/image21.pn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ata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an Land: Straße und Schiene</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0290CF45-59BD-4E6B-AA06-B19BADCC45BB}">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B854EEF1-5B19-48AE-BB06-DABC95CCEE99}" type="parTrans" cxnId="{2E2D7A6D-3844-485D-B431-2D372986CD81}">
      <dgm:prSet/>
      <dgm:spPr/>
      <dgm:t>
        <a:bodyPr/>
        <a:lstStyle/>
        <a:p>
          <a:endParaRPr lang="de-AT"/>
        </a:p>
      </dgm:t>
    </dgm:pt>
    <dgm:pt modelId="{0B988A80-99F0-4E27-85BC-FDB702DE11BD}" type="sibTrans" cxnId="{2E2D7A6D-3844-485D-B431-2D372986CD81}">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5">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5">
        <dgm:presLayoutVars>
          <dgm:bulletEnabled val="1"/>
        </dgm:presLayoutVars>
      </dgm:prSet>
      <dgm:spPr/>
    </dgm:pt>
    <dgm:pt modelId="{78F96137-7185-4ABF-A76E-5DF1E328CFAC}" type="pres">
      <dgm:prSet presAssocID="{E2EB35A0-2A32-4D9B-875A-6D1A80034927}"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2"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2" presStyleCnt="5">
        <dgm:presLayoutVars>
          <dgm:bulletEnabled val="1"/>
        </dgm:presLayoutVars>
      </dgm:prSet>
      <dgm:spPr/>
    </dgm:pt>
    <dgm:pt modelId="{D12C030E-FFE1-4588-827C-1904BBD898B6}" type="pres">
      <dgm:prSet presAssocID="{66CAB4A4-BADC-4F65-A64E-E827ABC3FA6B}"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3"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3" presStyleCnt="5">
        <dgm:presLayoutVars>
          <dgm:bulletEnabled val="1"/>
        </dgm:presLayoutVars>
      </dgm:prSet>
      <dgm:spPr/>
    </dgm:pt>
    <dgm:pt modelId="{771CF18A-C068-4197-B763-91BED057CDF6}" type="pres">
      <dgm:prSet presAssocID="{3122BC99-0B04-4AAB-888D-65C8867469E3}" presName="spacing" presStyleCnt="0"/>
      <dgm:spPr/>
    </dgm:pt>
    <dgm:pt modelId="{95493F05-6688-40CE-9979-96C2056906BC}" type="pres">
      <dgm:prSet presAssocID="{0290CF45-59BD-4E6B-AA06-B19BADCC45BB}" presName="composite" presStyleCnt="0"/>
      <dgm:spPr/>
    </dgm:pt>
    <dgm:pt modelId="{1A6A514D-AA66-4356-A997-8A9695262EEA}" type="pres">
      <dgm:prSet presAssocID="{0290CF45-59BD-4E6B-AA06-B19BADCC45BB}" presName="imgShp" presStyleLbl="fgImgPlace1" presStyleIdx="4" presStyleCnt="5"/>
      <dgm:spPr>
        <a:blipFill>
          <a:blip xmlns:r="http://schemas.openxmlformats.org/officeDocument/2006/relationships" r:embed="rId3"/>
          <a:srcRect/>
          <a:stretch>
            <a:fillRect/>
          </a:stretch>
        </a:blipFill>
      </dgm:spPr>
    </dgm:pt>
    <dgm:pt modelId="{DDD407C4-B012-4B77-AE6D-1997C57DA040}" type="pres">
      <dgm:prSet presAssocID="{0290CF45-59BD-4E6B-AA06-B19BADCC45BB}"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B8E31613-708F-4712-AF5C-BBA774D68D1E}" srcId="{4094C466-D924-4FB5-B90E-7D7315509B54}" destId="{8F0EEDE7-2921-4999-A5B7-E9EC3B5435CC}" srcOrd="3" destOrd="0" parTransId="{3CCB655F-6663-4596-A3B8-27D26A05A5CA}" sibTransId="{3122BC99-0B04-4AAB-888D-65C8867469E3}"/>
    <dgm:cxn modelId="{9CE54314-C837-43D7-A281-E4E348033B32}" type="presOf" srcId="{8F0EEDE7-2921-4999-A5B7-E9EC3B5435CC}" destId="{329A5207-9F3F-445E-BD5A-37903562FBDC}" srcOrd="0" destOrd="0" presId="urn:microsoft.com/office/officeart/2005/8/layout/vList3"/>
    <dgm:cxn modelId="{AB519B41-5215-4007-8E46-942E353A284F}"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AC76D363-73BE-496A-92D7-5FBDB1246FD9}" type="presOf" srcId="{CF11DA5D-D131-441E-8D23-A04D96831F4C}" destId="{D68947A3-5836-42A8-8BDE-E8FB2ACB08A5}" srcOrd="0" destOrd="0" presId="urn:microsoft.com/office/officeart/2005/8/layout/vList3"/>
    <dgm:cxn modelId="{2E2D7A6D-3844-485D-B431-2D372986CD81}" srcId="{4094C466-D924-4FB5-B90E-7D7315509B54}" destId="{0290CF45-59BD-4E6B-AA06-B19BADCC45BB}" srcOrd="4" destOrd="0" parTransId="{B854EEF1-5B19-48AE-BB06-DABC95CCEE99}" sibTransId="{0B988A80-99F0-4E27-85BC-FDB702DE11BD}"/>
    <dgm:cxn modelId="{D748AD53-94E9-4B11-BDB8-B43DA3BF4345}" type="presOf" srcId="{0290CF45-59BD-4E6B-AA06-B19BADCC45BB}" destId="{DDD407C4-B012-4B77-AE6D-1997C57DA040}"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A4E28DC3-FA2E-4484-8E6D-30F2BD65B9DF}" type="presOf" srcId="{DE2EA796-6D89-4F47-8099-90D0F95D1531}" destId="{62FE23A6-63A9-4435-827C-18F5549350F3}" srcOrd="0" destOrd="0" presId="urn:microsoft.com/office/officeart/2005/8/layout/vList3"/>
    <dgm:cxn modelId="{21AA78CF-B557-4AA8-89DF-C46FEF76CC24}" srcId="{4094C466-D924-4FB5-B90E-7D7315509B54}" destId="{9567FD81-36EB-4DF7-B291-02687AAC51C3}" srcOrd="2" destOrd="0" parTransId="{0CCC38FC-940C-4D7C-9BCE-CBEFB6F1FE39}" sibTransId="{66CAB4A4-BADC-4F65-A64E-E827ABC3FA6B}"/>
    <dgm:cxn modelId="{AAEF9704-BEAF-4E31-B51C-79F78BDFB30C}" type="presParOf" srcId="{198E78D2-0B7B-490F-AADB-1D007AAF9C5C}" destId="{53F54BDB-338D-431B-A97D-F7DC1D9B853A}" srcOrd="0" destOrd="0" presId="urn:microsoft.com/office/officeart/2005/8/layout/vList3"/>
    <dgm:cxn modelId="{7B95570A-548D-460F-95B7-B3D1F7677641}" type="presParOf" srcId="{53F54BDB-338D-431B-A97D-F7DC1D9B853A}" destId="{CA3E8892-4E50-4B65-98E3-D1044BF7D925}" srcOrd="0" destOrd="0" presId="urn:microsoft.com/office/officeart/2005/8/layout/vList3"/>
    <dgm:cxn modelId="{99596197-7E44-42FE-829A-502FB07A953A}" type="presParOf" srcId="{53F54BDB-338D-431B-A97D-F7DC1D9B853A}" destId="{62FE23A6-63A9-4435-827C-18F5549350F3}" srcOrd="1" destOrd="0" presId="urn:microsoft.com/office/officeart/2005/8/layout/vList3"/>
    <dgm:cxn modelId="{5BF466E3-D93D-4360-A966-C225B326F814}" type="presParOf" srcId="{198E78D2-0B7B-490F-AADB-1D007AAF9C5C}" destId="{B28D2B6F-1811-4EE0-9421-495947B59C93}" srcOrd="1" destOrd="0" presId="urn:microsoft.com/office/officeart/2005/8/layout/vList3"/>
    <dgm:cxn modelId="{BEE2B07E-AD95-4862-9C8A-986AB462D461}" type="presParOf" srcId="{198E78D2-0B7B-490F-AADB-1D007AAF9C5C}" destId="{AA07D373-BEF4-4E3E-AACE-A8800E67337A}" srcOrd="2" destOrd="0" presId="urn:microsoft.com/office/officeart/2005/8/layout/vList3"/>
    <dgm:cxn modelId="{D71EBAE2-A644-4CC6-A051-D62D09DC198B}" type="presParOf" srcId="{AA07D373-BEF4-4E3E-AACE-A8800E67337A}" destId="{79744E4A-1ADB-4BEA-8773-2BB14D19B5F7}" srcOrd="0" destOrd="0" presId="urn:microsoft.com/office/officeart/2005/8/layout/vList3"/>
    <dgm:cxn modelId="{1119BBD1-3140-4429-B002-262E78FBC813}" type="presParOf" srcId="{AA07D373-BEF4-4E3E-AACE-A8800E67337A}" destId="{D68947A3-5836-42A8-8BDE-E8FB2ACB08A5}" srcOrd="1" destOrd="0" presId="urn:microsoft.com/office/officeart/2005/8/layout/vList3"/>
    <dgm:cxn modelId="{CA1416CD-595E-4728-ACCC-47367EC7BB7B}" type="presParOf" srcId="{198E78D2-0B7B-490F-AADB-1D007AAF9C5C}" destId="{78F96137-7185-4ABF-A76E-5DF1E328CFAC}" srcOrd="3" destOrd="0" presId="urn:microsoft.com/office/officeart/2005/8/layout/vList3"/>
    <dgm:cxn modelId="{F8C349A2-9298-4CFA-9AC1-ADAE4D0FCF07}" type="presParOf" srcId="{198E78D2-0B7B-490F-AADB-1D007AAF9C5C}" destId="{DD446B87-3368-460D-9783-F328746CD1D4}" srcOrd="4" destOrd="0" presId="urn:microsoft.com/office/officeart/2005/8/layout/vList3"/>
    <dgm:cxn modelId="{B4F7BD34-55D4-4D07-864A-8099E0430553}" type="presParOf" srcId="{DD446B87-3368-460D-9783-F328746CD1D4}" destId="{031FBF9B-CB28-4833-B40A-2FBCD9418FD7}" srcOrd="0" destOrd="0" presId="urn:microsoft.com/office/officeart/2005/8/layout/vList3"/>
    <dgm:cxn modelId="{5DB694AB-57FE-4B5F-899B-6B5A7B8D6312}" type="presParOf" srcId="{DD446B87-3368-460D-9783-F328746CD1D4}" destId="{3341D5A3-EE10-4B3D-8AE0-8FDDE8A6AC19}" srcOrd="1" destOrd="0" presId="urn:microsoft.com/office/officeart/2005/8/layout/vList3"/>
    <dgm:cxn modelId="{7E826E27-580E-4824-90A2-23AC18FA5983}" type="presParOf" srcId="{198E78D2-0B7B-490F-AADB-1D007AAF9C5C}" destId="{D12C030E-FFE1-4588-827C-1904BBD898B6}" srcOrd="5" destOrd="0" presId="urn:microsoft.com/office/officeart/2005/8/layout/vList3"/>
    <dgm:cxn modelId="{57145BCC-8683-4CC6-BA82-C0C8FF9CA4DF}" type="presParOf" srcId="{198E78D2-0B7B-490F-AADB-1D007AAF9C5C}" destId="{F79D544E-7239-48D5-9141-45CFB2584899}" srcOrd="6" destOrd="0" presId="urn:microsoft.com/office/officeart/2005/8/layout/vList3"/>
    <dgm:cxn modelId="{75C86C77-AAAC-4085-B574-D4DE7EF8EC60}" type="presParOf" srcId="{F79D544E-7239-48D5-9141-45CFB2584899}" destId="{2EEA31F9-4FC0-463E-8050-6998BD36AD0D}" srcOrd="0" destOrd="0" presId="urn:microsoft.com/office/officeart/2005/8/layout/vList3"/>
    <dgm:cxn modelId="{F6A72981-29A7-4525-AF5D-CFB28B006E2A}" type="presParOf" srcId="{F79D544E-7239-48D5-9141-45CFB2584899}" destId="{329A5207-9F3F-445E-BD5A-37903562FBDC}" srcOrd="1" destOrd="0" presId="urn:microsoft.com/office/officeart/2005/8/layout/vList3"/>
    <dgm:cxn modelId="{BAB6C43E-8987-4127-86D0-45413DCE5E04}" type="presParOf" srcId="{198E78D2-0B7B-490F-AADB-1D007AAF9C5C}" destId="{771CF18A-C068-4197-B763-91BED057CDF6}" srcOrd="7" destOrd="0" presId="urn:microsoft.com/office/officeart/2005/8/layout/vList3"/>
    <dgm:cxn modelId="{14EB453A-8221-4D12-91FC-E3605787CBE9}" type="presParOf" srcId="{198E78D2-0B7B-490F-AADB-1D007AAF9C5C}" destId="{95493F05-6688-40CE-9979-96C2056906BC}" srcOrd="8" destOrd="0" presId="urn:microsoft.com/office/officeart/2005/8/layout/vList3"/>
    <dgm:cxn modelId="{7F9BDE99-4BE3-4ED8-AB58-332A159F7B0F}" type="presParOf" srcId="{95493F05-6688-40CE-9979-96C2056906BC}" destId="{1A6A514D-AA66-4356-A997-8A9695262EEA}" srcOrd="0" destOrd="0" presId="urn:microsoft.com/office/officeart/2005/8/layout/vList3"/>
    <dgm:cxn modelId="{1B98354F-6141-4C94-A911-702D48519D9D}" type="presParOf" srcId="{95493F05-6688-40CE-9979-96C2056906BC}" destId="{DDD407C4-B012-4B77-AE6D-1997C57DA0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1EEAEC-07BB-4AD4-801E-0E39EE96DA8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AT"/>
        </a:p>
      </dgm:t>
    </dgm:pt>
    <dgm:pt modelId="{C9010142-FD13-49D3-94EF-A3BAC0C1D00A}">
      <dgm:prSet phldrT="[Text]" custT="1"/>
      <dgm:spPr/>
      <dgm:t>
        <a:bodyPr/>
        <a:lstStyle/>
        <a:p>
          <a:pPr>
            <a:lnSpc>
              <a:spcPct val="150000"/>
            </a:lnSpc>
          </a:pPr>
          <a:r>
            <a:rPr lang="de-AT" sz="1800" dirty="0"/>
            <a:t>Transportgeschwindigkeit</a:t>
          </a:r>
          <a:br>
            <a:rPr lang="de-AT" sz="1800" dirty="0"/>
          </a:br>
          <a:r>
            <a:rPr lang="de-AT" sz="1800" dirty="0"/>
            <a:t>Pünktlichkeit</a:t>
          </a:r>
          <a:br>
            <a:rPr lang="de-AT" sz="1800" dirty="0"/>
          </a:br>
          <a:r>
            <a:rPr lang="de-AT" sz="1800" dirty="0"/>
            <a:t>Schonende Transportabwicklung</a:t>
          </a:r>
          <a:br>
            <a:rPr lang="de-AT" sz="1800" dirty="0"/>
          </a:br>
          <a:r>
            <a:rPr lang="de-AT" sz="1800" dirty="0"/>
            <a:t>Transportsicherheit</a:t>
          </a:r>
          <a:br>
            <a:rPr lang="de-AT" sz="1800" dirty="0"/>
          </a:br>
          <a:r>
            <a:rPr lang="de-AT" sz="1800" dirty="0"/>
            <a:t>Flexibilität</a:t>
          </a:r>
          <a:br>
            <a:rPr lang="de-AT" sz="1800" dirty="0"/>
          </a:br>
          <a:r>
            <a:rPr lang="de-AT" sz="1800" dirty="0"/>
            <a:t>Kapitalbindungskosten gering</a:t>
          </a:r>
        </a:p>
      </dgm:t>
    </dgm:pt>
    <dgm:pt modelId="{1B79CE60-E096-46B9-B52A-DC889D7FDE80}" type="parTrans" cxnId="{653134EF-358E-4ACF-B84D-35B8E58A125D}">
      <dgm:prSet/>
      <dgm:spPr/>
      <dgm:t>
        <a:bodyPr/>
        <a:lstStyle/>
        <a:p>
          <a:endParaRPr lang="de-AT"/>
        </a:p>
      </dgm:t>
    </dgm:pt>
    <dgm:pt modelId="{EFD5B4E2-F203-4F86-BD48-620FFF666544}" type="sibTrans" cxnId="{653134EF-358E-4ACF-B84D-35B8E58A125D}">
      <dgm:prSet/>
      <dgm:spPr/>
      <dgm:t>
        <a:bodyPr/>
        <a:lstStyle/>
        <a:p>
          <a:endParaRPr lang="de-AT"/>
        </a:p>
      </dgm:t>
    </dgm:pt>
    <dgm:pt modelId="{E0235D22-2C76-4CE7-84C6-225D23223C62}">
      <dgm:prSet phldrT="[Text]" custT="1"/>
      <dgm:spPr/>
      <dgm:t>
        <a:bodyPr/>
        <a:lstStyle/>
        <a:p>
          <a:pPr>
            <a:lnSpc>
              <a:spcPct val="150000"/>
            </a:lnSpc>
          </a:pPr>
          <a:r>
            <a:rPr lang="de-AT" sz="1800" dirty="0"/>
            <a:t>Geringe Netzbildungsfähigkeit</a:t>
          </a:r>
          <a:br>
            <a:rPr lang="de-AT" sz="1800" dirty="0"/>
          </a:br>
          <a:r>
            <a:rPr lang="de-AT" sz="1800" dirty="0"/>
            <a:t>Geringere Massenleistungsfähigkeit</a:t>
          </a:r>
          <a:br>
            <a:rPr lang="de-AT" sz="1800" dirty="0"/>
          </a:br>
          <a:r>
            <a:rPr lang="de-AT" sz="1800" dirty="0"/>
            <a:t>Hoher Transportpreis</a:t>
          </a:r>
          <a:br>
            <a:rPr lang="de-AT" sz="1800" dirty="0"/>
          </a:br>
          <a:r>
            <a:rPr lang="de-AT" sz="1800" dirty="0"/>
            <a:t>Hoher Schadstoffausstoß</a:t>
          </a:r>
          <a:br>
            <a:rPr lang="de-AT" sz="1800" dirty="0"/>
          </a:br>
          <a:r>
            <a:rPr lang="de-AT" sz="1800" dirty="0"/>
            <a:t>Benötigt fast immer ein Landverkehrsmittel im Vor- und Nachlauf</a:t>
          </a:r>
        </a:p>
      </dgm:t>
    </dgm:pt>
    <dgm:pt modelId="{53931440-235F-45D7-B882-7CE69421953A}" type="parTrans" cxnId="{9E4B30F2-7BA3-4FAD-8F02-1D2083BD6D56}">
      <dgm:prSet/>
      <dgm:spPr/>
      <dgm:t>
        <a:bodyPr/>
        <a:lstStyle/>
        <a:p>
          <a:endParaRPr lang="de-AT"/>
        </a:p>
      </dgm:t>
    </dgm:pt>
    <dgm:pt modelId="{91A38511-4FC3-49FD-ACBE-F45D86918300}" type="sibTrans" cxnId="{9E4B30F2-7BA3-4FAD-8F02-1D2083BD6D56}">
      <dgm:prSet/>
      <dgm:spPr/>
      <dgm:t>
        <a:bodyPr/>
        <a:lstStyle/>
        <a:p>
          <a:endParaRPr lang="de-AT"/>
        </a:p>
      </dgm:t>
    </dgm:pt>
    <dgm:pt modelId="{D7932E01-5C5C-4391-8BD2-BBE6C954C71E}" type="pres">
      <dgm:prSet presAssocID="{C61EEAEC-07BB-4AD4-801E-0E39EE96DA81}" presName="Name0" presStyleCnt="0">
        <dgm:presLayoutVars>
          <dgm:chMax val="2"/>
          <dgm:chPref val="2"/>
          <dgm:dir/>
          <dgm:animOne/>
          <dgm:resizeHandles val="exact"/>
        </dgm:presLayoutVars>
      </dgm:prSet>
      <dgm:spPr/>
    </dgm:pt>
    <dgm:pt modelId="{EF7C9480-D6A4-4EF5-8A06-36A40CF0E472}" type="pres">
      <dgm:prSet presAssocID="{C61EEAEC-07BB-4AD4-801E-0E39EE96DA81}" presName="Background" presStyleLbl="bgImgPlace1" presStyleIdx="0" presStyleCnt="1" custScaleX="115709" custLinFactNeighborX="-243"/>
      <dgm:spPr>
        <a:solidFill>
          <a:schemeClr val="accent6">
            <a:lumMod val="20000"/>
            <a:lumOff val="80000"/>
          </a:schemeClr>
        </a:solidFill>
      </dgm:spPr>
    </dgm:pt>
    <dgm:pt modelId="{A693E8DE-2A43-4C71-BA77-CD48B6588861}" type="pres">
      <dgm:prSet presAssocID="{C61EEAEC-07BB-4AD4-801E-0E39EE96DA81}" presName="ParentText1" presStyleLbl="revTx" presStyleIdx="0" presStyleCnt="2" custScaleY="98199" custLinFactNeighborY="7945">
        <dgm:presLayoutVars>
          <dgm:chMax val="0"/>
          <dgm:chPref val="0"/>
          <dgm:bulletEnabled val="1"/>
        </dgm:presLayoutVars>
      </dgm:prSet>
      <dgm:spPr/>
    </dgm:pt>
    <dgm:pt modelId="{CB4D8583-CF73-4C67-A2F4-FD98748CA327}" type="pres">
      <dgm:prSet presAssocID="{C61EEAEC-07BB-4AD4-801E-0E39EE96DA81}" presName="ParentText2" presStyleLbl="revTx" presStyleIdx="1" presStyleCnt="2" custScaleX="103029" custLinFactNeighborX="8562" custLinFactNeighborY="8124">
        <dgm:presLayoutVars>
          <dgm:chMax val="0"/>
          <dgm:chPref val="0"/>
          <dgm:bulletEnabled val="1"/>
        </dgm:presLayoutVars>
      </dgm:prSet>
      <dgm:spPr/>
    </dgm:pt>
    <dgm:pt modelId="{5E31EE7C-0B73-4D78-B791-20AF35432774}" type="pres">
      <dgm:prSet presAssocID="{C61EEAEC-07BB-4AD4-801E-0E39EE96DA81}" presName="Plus" presStyleLbl="alignNode1" presStyleIdx="0" presStyleCnt="2" custScaleX="56148" custScaleY="53496" custLinFactNeighborX="-34592" custLinFactNeighborY="1412"/>
      <dgm:spPr/>
    </dgm:pt>
    <dgm:pt modelId="{A6BA400D-D1FB-49F6-9C9D-970AD6A050D0}" type="pres">
      <dgm:prSet presAssocID="{C61EEAEC-07BB-4AD4-801E-0E39EE96DA81}" presName="Minus" presStyleLbl="alignNode1" presStyleIdx="1" presStyleCnt="2" custScaleX="56148" custScaleY="53496" custLinFactNeighborX="48718"/>
      <dgm:spPr/>
    </dgm:pt>
    <dgm:pt modelId="{0EB72C34-5550-43BA-A92F-FF4E706F04DB}" type="pres">
      <dgm:prSet presAssocID="{C61EEAEC-07BB-4AD4-801E-0E39EE96DA81}" presName="Divider" presStyleLbl="parChTrans1D1" presStyleIdx="0" presStyleCnt="1"/>
      <dgm:spPr/>
    </dgm:pt>
  </dgm:ptLst>
  <dgm:cxnLst>
    <dgm:cxn modelId="{B44DC003-869B-4469-B35D-9A4A6913B2C4}" type="presOf" srcId="{C9010142-FD13-49D3-94EF-A3BAC0C1D00A}" destId="{A693E8DE-2A43-4C71-BA77-CD48B6588861}" srcOrd="0" destOrd="0" presId="urn:microsoft.com/office/officeart/2009/3/layout/PlusandMinus"/>
    <dgm:cxn modelId="{F4DDD564-8C8F-43DA-8B14-27FEC6141F91}" type="presOf" srcId="{E0235D22-2C76-4CE7-84C6-225D23223C62}" destId="{CB4D8583-CF73-4C67-A2F4-FD98748CA327}" srcOrd="0" destOrd="0" presId="urn:microsoft.com/office/officeart/2009/3/layout/PlusandMinus"/>
    <dgm:cxn modelId="{EDEFC1E2-D2C5-4377-81DC-2FE80534DC9C}" type="presOf" srcId="{C61EEAEC-07BB-4AD4-801E-0E39EE96DA81}" destId="{D7932E01-5C5C-4391-8BD2-BBE6C954C71E}" srcOrd="0" destOrd="0" presId="urn:microsoft.com/office/officeart/2009/3/layout/PlusandMinus"/>
    <dgm:cxn modelId="{653134EF-358E-4ACF-B84D-35B8E58A125D}" srcId="{C61EEAEC-07BB-4AD4-801E-0E39EE96DA81}" destId="{C9010142-FD13-49D3-94EF-A3BAC0C1D00A}" srcOrd="0" destOrd="0" parTransId="{1B79CE60-E096-46B9-B52A-DC889D7FDE80}" sibTransId="{EFD5B4E2-F203-4F86-BD48-620FFF666544}"/>
    <dgm:cxn modelId="{9E4B30F2-7BA3-4FAD-8F02-1D2083BD6D56}" srcId="{C61EEAEC-07BB-4AD4-801E-0E39EE96DA81}" destId="{E0235D22-2C76-4CE7-84C6-225D23223C62}" srcOrd="1" destOrd="0" parTransId="{53931440-235F-45D7-B882-7CE69421953A}" sibTransId="{91A38511-4FC3-49FD-ACBE-F45D86918300}"/>
    <dgm:cxn modelId="{B44317BD-517C-497B-8324-5134A08A2B52}" type="presParOf" srcId="{D7932E01-5C5C-4391-8BD2-BBE6C954C71E}" destId="{EF7C9480-D6A4-4EF5-8A06-36A40CF0E472}" srcOrd="0" destOrd="0" presId="urn:microsoft.com/office/officeart/2009/3/layout/PlusandMinus"/>
    <dgm:cxn modelId="{B5E9A6AB-FAEB-4543-9436-772DF7477E78}" type="presParOf" srcId="{D7932E01-5C5C-4391-8BD2-BBE6C954C71E}" destId="{A693E8DE-2A43-4C71-BA77-CD48B6588861}" srcOrd="1" destOrd="0" presId="urn:microsoft.com/office/officeart/2009/3/layout/PlusandMinus"/>
    <dgm:cxn modelId="{18DBA73B-1FAB-42B0-8931-1EA76CDF9A23}" type="presParOf" srcId="{D7932E01-5C5C-4391-8BD2-BBE6C954C71E}" destId="{CB4D8583-CF73-4C67-A2F4-FD98748CA327}" srcOrd="2" destOrd="0" presId="urn:microsoft.com/office/officeart/2009/3/layout/PlusandMinus"/>
    <dgm:cxn modelId="{6132B74C-B66C-4DE2-B951-0DE011ADDD43}" type="presParOf" srcId="{D7932E01-5C5C-4391-8BD2-BBE6C954C71E}" destId="{5E31EE7C-0B73-4D78-B791-20AF35432774}" srcOrd="3" destOrd="0" presId="urn:microsoft.com/office/officeart/2009/3/layout/PlusandMinus"/>
    <dgm:cxn modelId="{E3A200F6-E7C1-44E4-8749-B303297BE08A}" type="presParOf" srcId="{D7932E01-5C5C-4391-8BD2-BBE6C954C71E}" destId="{A6BA400D-D1FB-49F6-9C9D-970AD6A050D0}" srcOrd="4" destOrd="0" presId="urn:microsoft.com/office/officeart/2009/3/layout/PlusandMinus"/>
    <dgm:cxn modelId="{E6FD89BE-96AC-4B34-98EA-20977EC5B98D}" type="presParOf" srcId="{D7932E01-5C5C-4391-8BD2-BBE6C954C71E}" destId="{0EB72C34-5550-43BA-A92F-FF4E706F04DB}" srcOrd="5" destOrd="0" presId="urn:microsoft.com/office/officeart/2009/3/layout/PlusandMinu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an Land: Straße und Schiene</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74072FA2-5281-4E84-9FE2-AD50D4A278F1}">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180591F9-7412-49C3-956B-985A6931CFE9}" type="parTrans" cxnId="{12FD2F24-1047-47A8-8621-6EAF8A96F6CA}">
      <dgm:prSet/>
      <dgm:spPr/>
      <dgm:t>
        <a:bodyPr/>
        <a:lstStyle/>
        <a:p>
          <a:endParaRPr lang="de-AT"/>
        </a:p>
      </dgm:t>
    </dgm:pt>
    <dgm:pt modelId="{F07098F5-ED29-4569-BBB1-A817E83C4CCF}" type="sibTrans" cxnId="{12FD2F24-1047-47A8-8621-6EAF8A96F6CA}">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5">
        <dgm:presLayoutVars>
          <dgm:bulletEnabled val="1"/>
        </dgm:presLayoutVars>
      </dgm:prSet>
      <dgm:spPr/>
    </dgm:pt>
    <dgm:pt modelId="{78F96137-7185-4ABF-A76E-5DF1E328CFAC}" type="pres">
      <dgm:prSet presAssocID="{E2EB35A0-2A32-4D9B-875A-6D1A80034927}"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1" presStyleCnt="5">
        <dgm:presLayoutVars>
          <dgm:bulletEnabled val="1"/>
        </dgm:presLayoutVars>
      </dgm:prSet>
      <dgm:spPr/>
    </dgm:pt>
    <dgm:pt modelId="{D12C030E-FFE1-4588-827C-1904BBD898B6}" type="pres">
      <dgm:prSet presAssocID="{66CAB4A4-BADC-4F65-A64E-E827ABC3FA6B}"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5">
        <dgm:presLayoutVars>
          <dgm:bulletEnabled val="1"/>
        </dgm:presLayoutVars>
      </dgm:prSet>
      <dgm:spPr/>
    </dgm:pt>
    <dgm:pt modelId="{771CF18A-C068-4197-B763-91BED057CDF6}" type="pres">
      <dgm:prSet presAssocID="{3122BC99-0B04-4AAB-888D-65C8867469E3}" presName="spacing" presStyleCnt="0"/>
      <dgm:spPr/>
    </dgm:pt>
    <dgm:pt modelId="{AEE1C88C-AB39-4A62-8142-CF377CCD4EF8}" type="pres">
      <dgm:prSet presAssocID="{74072FA2-5281-4E84-9FE2-AD50D4A278F1}" presName="composite" presStyleCnt="0"/>
      <dgm:spPr/>
    </dgm:pt>
    <dgm:pt modelId="{67003C43-BAF7-4E6D-830C-9F456DA858FC}" type="pres">
      <dgm:prSet presAssocID="{74072FA2-5281-4E84-9FE2-AD50D4A278F1}" presName="imgShp" presStyleLbl="fgImgPlace1" presStyleIdx="3" presStyleCnt="5"/>
      <dgm:spPr>
        <a:blipFill>
          <a:blip xmlns:r="http://schemas.openxmlformats.org/officeDocument/2006/relationships" r:embed="rId2"/>
          <a:srcRect/>
          <a:stretch>
            <a:fillRect/>
          </a:stretch>
        </a:blipFill>
      </dgm:spPr>
    </dgm:pt>
    <dgm:pt modelId="{16882BD5-F984-49F5-9BDD-C4DA10464A71}" type="pres">
      <dgm:prSet presAssocID="{74072FA2-5281-4E84-9FE2-AD50D4A278F1}" presName="txShp" presStyleLbl="node1" presStyleIdx="3" presStyleCnt="5">
        <dgm:presLayoutVars>
          <dgm:bulletEnabled val="1"/>
        </dgm:presLayoutVars>
      </dgm:prSet>
      <dgm:spPr/>
    </dgm:pt>
    <dgm:pt modelId="{C7710746-8C1C-4D72-A227-B6DCE01FBECD}" type="pres">
      <dgm:prSet presAssocID="{F07098F5-ED29-4569-BBB1-A817E83C4CCF}"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4"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B8E31613-708F-4712-AF5C-BBA774D68D1E}" srcId="{4094C466-D924-4FB5-B90E-7D7315509B54}" destId="{8F0EEDE7-2921-4999-A5B7-E9EC3B5435CC}" srcOrd="2" destOrd="0" parTransId="{3CCB655F-6663-4596-A3B8-27D26A05A5CA}" sibTransId="{3122BC99-0B04-4AAB-888D-65C8867469E3}"/>
    <dgm:cxn modelId="{12FD2F24-1047-47A8-8621-6EAF8A96F6CA}" srcId="{4094C466-D924-4FB5-B90E-7D7315509B54}" destId="{74072FA2-5281-4E84-9FE2-AD50D4A278F1}" srcOrd="3" destOrd="0" parTransId="{180591F9-7412-49C3-956B-985A6931CFE9}" sibTransId="{F07098F5-ED29-4569-BBB1-A817E83C4CCF}"/>
    <dgm:cxn modelId="{25BFA743-6FDB-4A2C-8BAC-007B567F82DB}" type="presOf" srcId="{4094C466-D924-4FB5-B90E-7D7315509B54}" destId="{198E78D2-0B7B-490F-AADB-1D007AAF9C5C}" srcOrd="0" destOrd="0" presId="urn:microsoft.com/office/officeart/2005/8/layout/vList3"/>
    <dgm:cxn modelId="{0BA93448-85B8-403D-B3CF-993440DE7C3F}" type="presOf" srcId="{74072FA2-5281-4E84-9FE2-AD50D4A278F1}" destId="{16882BD5-F984-49F5-9BDD-C4DA10464A71}" srcOrd="0" destOrd="0" presId="urn:microsoft.com/office/officeart/2005/8/layout/vList3"/>
    <dgm:cxn modelId="{E3FD4969-7B2E-4E62-A393-D2C9630FFE24}" type="presOf" srcId="{9567FD81-36EB-4DF7-B291-02687AAC51C3}" destId="{3341D5A3-EE10-4B3D-8AE0-8FDDE8A6AC19}" srcOrd="0" destOrd="0" presId="urn:microsoft.com/office/officeart/2005/8/layout/vList3"/>
    <dgm:cxn modelId="{5467756E-6644-4295-A3AC-0B407064A45C}" type="presOf" srcId="{8F0EEDE7-2921-4999-A5B7-E9EC3B5435CC}" destId="{329A5207-9F3F-445E-BD5A-37903562FBDC}" srcOrd="0" destOrd="0" presId="urn:microsoft.com/office/officeart/2005/8/layout/vList3"/>
    <dgm:cxn modelId="{A3E53476-9FA8-4968-B710-90B2A96EF3B4}" type="presOf" srcId="{CF11DA5D-D131-441E-8D23-A04D96831F4C}" destId="{D68947A3-5836-42A8-8BDE-E8FB2ACB08A5}" srcOrd="0" destOrd="0" presId="urn:microsoft.com/office/officeart/2005/8/layout/vList3"/>
    <dgm:cxn modelId="{4ABC5E85-3401-4134-A2D7-C20779FFD7A6}" srcId="{4094C466-D924-4FB5-B90E-7D7315509B54}" destId="{DE2EA796-6D89-4F47-8099-90D0F95D1531}" srcOrd="4" destOrd="0" parTransId="{AC36719B-EF96-445C-8304-BE3D85164F6C}" sibTransId="{5DC7AD5B-207A-4B2C-BFBD-DE3968258A91}"/>
    <dgm:cxn modelId="{8D28C6AF-B328-4571-B500-D9ED7FF2C1AD}" type="presOf" srcId="{DE2EA796-6D89-4F47-8099-90D0F95D1531}" destId="{62FE23A6-63A9-4435-827C-18F5549350F3}" srcOrd="0" destOrd="0" presId="urn:microsoft.com/office/officeart/2005/8/layout/vList3"/>
    <dgm:cxn modelId="{21AA78CF-B557-4AA8-89DF-C46FEF76CC24}" srcId="{4094C466-D924-4FB5-B90E-7D7315509B54}" destId="{9567FD81-36EB-4DF7-B291-02687AAC51C3}" srcOrd="1" destOrd="0" parTransId="{0CCC38FC-940C-4D7C-9BCE-CBEFB6F1FE39}" sibTransId="{66CAB4A4-BADC-4F65-A64E-E827ABC3FA6B}"/>
    <dgm:cxn modelId="{49EDA6D9-C4A5-41D9-9947-E63A02178E96}" type="presParOf" srcId="{198E78D2-0B7B-490F-AADB-1D007AAF9C5C}" destId="{AA07D373-BEF4-4E3E-AACE-A8800E67337A}" srcOrd="0" destOrd="0" presId="urn:microsoft.com/office/officeart/2005/8/layout/vList3"/>
    <dgm:cxn modelId="{53FEFCA1-40A5-4742-8A56-E4FA587F0EBB}" type="presParOf" srcId="{AA07D373-BEF4-4E3E-AACE-A8800E67337A}" destId="{79744E4A-1ADB-4BEA-8773-2BB14D19B5F7}" srcOrd="0" destOrd="0" presId="urn:microsoft.com/office/officeart/2005/8/layout/vList3"/>
    <dgm:cxn modelId="{6FC32B35-7BA5-481A-BA4E-26C21CA7C576}" type="presParOf" srcId="{AA07D373-BEF4-4E3E-AACE-A8800E67337A}" destId="{D68947A3-5836-42A8-8BDE-E8FB2ACB08A5}" srcOrd="1" destOrd="0" presId="urn:microsoft.com/office/officeart/2005/8/layout/vList3"/>
    <dgm:cxn modelId="{34169A3F-8DE6-448B-8BF1-A69351678632}" type="presParOf" srcId="{198E78D2-0B7B-490F-AADB-1D007AAF9C5C}" destId="{78F96137-7185-4ABF-A76E-5DF1E328CFAC}" srcOrd="1" destOrd="0" presId="urn:microsoft.com/office/officeart/2005/8/layout/vList3"/>
    <dgm:cxn modelId="{1278C27C-3A53-47DF-9261-78272D812640}" type="presParOf" srcId="{198E78D2-0B7B-490F-AADB-1D007AAF9C5C}" destId="{DD446B87-3368-460D-9783-F328746CD1D4}" srcOrd="2" destOrd="0" presId="urn:microsoft.com/office/officeart/2005/8/layout/vList3"/>
    <dgm:cxn modelId="{8D9BFED8-6198-4286-80F4-010AB71F09A9}" type="presParOf" srcId="{DD446B87-3368-460D-9783-F328746CD1D4}" destId="{031FBF9B-CB28-4833-B40A-2FBCD9418FD7}" srcOrd="0" destOrd="0" presId="urn:microsoft.com/office/officeart/2005/8/layout/vList3"/>
    <dgm:cxn modelId="{65AFA9D5-46EF-40A0-A313-0FEB4184051B}" type="presParOf" srcId="{DD446B87-3368-460D-9783-F328746CD1D4}" destId="{3341D5A3-EE10-4B3D-8AE0-8FDDE8A6AC19}" srcOrd="1" destOrd="0" presId="urn:microsoft.com/office/officeart/2005/8/layout/vList3"/>
    <dgm:cxn modelId="{F072558E-3479-4807-BF50-02FC61750856}" type="presParOf" srcId="{198E78D2-0B7B-490F-AADB-1D007AAF9C5C}" destId="{D12C030E-FFE1-4588-827C-1904BBD898B6}" srcOrd="3" destOrd="0" presId="urn:microsoft.com/office/officeart/2005/8/layout/vList3"/>
    <dgm:cxn modelId="{0FDB2BD2-C0BA-4AD1-B0FB-4814BB4F77E0}" type="presParOf" srcId="{198E78D2-0B7B-490F-AADB-1D007AAF9C5C}" destId="{F79D544E-7239-48D5-9141-45CFB2584899}" srcOrd="4" destOrd="0" presId="urn:microsoft.com/office/officeart/2005/8/layout/vList3"/>
    <dgm:cxn modelId="{15F9B0B9-972E-4F0D-940E-9F077440FEB2}" type="presParOf" srcId="{F79D544E-7239-48D5-9141-45CFB2584899}" destId="{2EEA31F9-4FC0-463E-8050-6998BD36AD0D}" srcOrd="0" destOrd="0" presId="urn:microsoft.com/office/officeart/2005/8/layout/vList3"/>
    <dgm:cxn modelId="{A006B37D-A026-4098-AB7E-CA4092899BDD}" type="presParOf" srcId="{F79D544E-7239-48D5-9141-45CFB2584899}" destId="{329A5207-9F3F-445E-BD5A-37903562FBDC}" srcOrd="1" destOrd="0" presId="urn:microsoft.com/office/officeart/2005/8/layout/vList3"/>
    <dgm:cxn modelId="{774B4F70-864D-49CE-B297-6186BBB8C440}" type="presParOf" srcId="{198E78D2-0B7B-490F-AADB-1D007AAF9C5C}" destId="{771CF18A-C068-4197-B763-91BED057CDF6}" srcOrd="5" destOrd="0" presId="urn:microsoft.com/office/officeart/2005/8/layout/vList3"/>
    <dgm:cxn modelId="{FC8B246A-5815-4959-8999-5006A801051D}" type="presParOf" srcId="{198E78D2-0B7B-490F-AADB-1D007AAF9C5C}" destId="{AEE1C88C-AB39-4A62-8142-CF377CCD4EF8}" srcOrd="6" destOrd="0" presId="urn:microsoft.com/office/officeart/2005/8/layout/vList3"/>
    <dgm:cxn modelId="{FFF86D78-ADB7-4530-9DD4-E35B3FF0E161}" type="presParOf" srcId="{AEE1C88C-AB39-4A62-8142-CF377CCD4EF8}" destId="{67003C43-BAF7-4E6D-830C-9F456DA858FC}" srcOrd="0" destOrd="0" presId="urn:microsoft.com/office/officeart/2005/8/layout/vList3"/>
    <dgm:cxn modelId="{2579E970-978E-48C4-B9E5-B77BBFCE27D8}" type="presParOf" srcId="{AEE1C88C-AB39-4A62-8142-CF377CCD4EF8}" destId="{16882BD5-F984-49F5-9BDD-C4DA10464A71}" srcOrd="1" destOrd="0" presId="urn:microsoft.com/office/officeart/2005/8/layout/vList3"/>
    <dgm:cxn modelId="{9BCC77A2-5E1D-4748-B39E-BE26E5B6758D}" type="presParOf" srcId="{198E78D2-0B7B-490F-AADB-1D007AAF9C5C}" destId="{C7710746-8C1C-4D72-A227-B6DCE01FBECD}" srcOrd="7" destOrd="0" presId="urn:microsoft.com/office/officeart/2005/8/layout/vList3"/>
    <dgm:cxn modelId="{C92FADBD-17B3-4ECD-8281-66A863C8D37F}" type="presParOf" srcId="{198E78D2-0B7B-490F-AADB-1D007AAF9C5C}" destId="{53F54BDB-338D-431B-A97D-F7DC1D9B853A}" srcOrd="8" destOrd="0" presId="urn:microsoft.com/office/officeart/2005/8/layout/vList3"/>
    <dgm:cxn modelId="{F5F73489-A2CE-4222-A880-3F64C013C35B}" type="presParOf" srcId="{53F54BDB-338D-431B-A97D-F7DC1D9B853A}" destId="{CA3E8892-4E50-4B65-98E3-D1044BF7D925}" srcOrd="0" destOrd="0" presId="urn:microsoft.com/office/officeart/2005/8/layout/vList3"/>
    <dgm:cxn modelId="{945074FB-4281-4CC5-91EF-0BE5B50208AA}" type="presParOf" srcId="{53F54BDB-338D-431B-A97D-F7DC1D9B853A}" destId="{62FE23A6-63A9-4435-827C-18F5549350F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724323-8205-4E34-8C6A-DB7D79D9958C}" type="doc">
      <dgm:prSet loTypeId="urn:microsoft.com/office/officeart/2005/8/layout/hierarchy2" loCatId="hierarchy" qsTypeId="urn:microsoft.com/office/officeart/2005/8/quickstyle/simple2" qsCatId="simple" csTypeId="urn:microsoft.com/office/officeart/2005/8/colors/accent0_1" csCatId="mainScheme" phldr="1"/>
      <dgm:spPr/>
      <dgm:t>
        <a:bodyPr/>
        <a:lstStyle/>
        <a:p>
          <a:endParaRPr lang="de-AT"/>
        </a:p>
      </dgm:t>
    </dgm:pt>
    <dgm:pt modelId="{1368DAA8-825B-495E-8472-661189F70E31}">
      <dgm:prSet phldrT="[Text]"/>
      <dgm:spPr/>
      <dgm:t>
        <a:bodyPr/>
        <a:lstStyle/>
        <a:p>
          <a:r>
            <a:rPr lang="de-AT" dirty="0">
              <a:latin typeface="Arial" panose="020B0604020202020204" pitchFamily="34" charset="0"/>
              <a:cs typeface="Arial" panose="020B0604020202020204" pitchFamily="34" charset="0"/>
            </a:rPr>
            <a:t>Intermodaler Verkehr</a:t>
          </a:r>
        </a:p>
      </dgm:t>
    </dgm:pt>
    <dgm:pt modelId="{A0E32EB9-0576-4D18-B3B2-B3F846B37887}" type="parTrans" cxnId="{AA92BAB6-02C3-401D-ADD8-BC1F6177A9E3}">
      <dgm:prSet/>
      <dgm:spPr/>
      <dgm:t>
        <a:bodyPr/>
        <a:lstStyle/>
        <a:p>
          <a:endParaRPr lang="de-AT">
            <a:latin typeface="Arial" panose="020B0604020202020204" pitchFamily="34" charset="0"/>
            <a:cs typeface="Arial" panose="020B0604020202020204" pitchFamily="34" charset="0"/>
          </a:endParaRPr>
        </a:p>
      </dgm:t>
    </dgm:pt>
    <dgm:pt modelId="{C4B21AFB-7865-4C91-B52C-21B643D5D95C}" type="sibTrans" cxnId="{AA92BAB6-02C3-401D-ADD8-BC1F6177A9E3}">
      <dgm:prSet/>
      <dgm:spPr/>
      <dgm:t>
        <a:bodyPr/>
        <a:lstStyle/>
        <a:p>
          <a:endParaRPr lang="de-AT">
            <a:latin typeface="Arial" panose="020B0604020202020204" pitchFamily="34" charset="0"/>
            <a:cs typeface="Arial" panose="020B0604020202020204" pitchFamily="34" charset="0"/>
          </a:endParaRPr>
        </a:p>
      </dgm:t>
    </dgm:pt>
    <dgm:pt modelId="{946A34AA-CE59-4501-A27C-6ECA7BE2D9EF}">
      <dgm:prSet phldrT="[Text]"/>
      <dgm:spPr/>
      <dgm:t>
        <a:bodyPr/>
        <a:lstStyle/>
        <a:p>
          <a:r>
            <a:rPr lang="de-AT" dirty="0">
              <a:latin typeface="Arial" panose="020B0604020202020204" pitchFamily="34" charset="0"/>
              <a:cs typeface="Arial" panose="020B0604020202020204" pitchFamily="34" charset="0"/>
            </a:rPr>
            <a:t>Kombinierter Verkehr (KV)</a:t>
          </a:r>
        </a:p>
      </dgm:t>
    </dgm:pt>
    <dgm:pt modelId="{B1406167-91B1-4385-AF4D-8F1D09BBA530}" type="parTrans" cxnId="{36EF550D-0769-4AEC-81E8-65E40DBA686B}">
      <dgm:prSet/>
      <dgm:spPr/>
      <dgm:t>
        <a:bodyPr/>
        <a:lstStyle/>
        <a:p>
          <a:endParaRPr lang="de-AT">
            <a:latin typeface="Arial" panose="020B0604020202020204" pitchFamily="34" charset="0"/>
            <a:cs typeface="Arial" panose="020B0604020202020204" pitchFamily="34" charset="0"/>
          </a:endParaRPr>
        </a:p>
      </dgm:t>
    </dgm:pt>
    <dgm:pt modelId="{660FDC3A-5737-4444-939A-164794B76A8B}" type="sibTrans" cxnId="{36EF550D-0769-4AEC-81E8-65E40DBA686B}">
      <dgm:prSet/>
      <dgm:spPr/>
      <dgm:t>
        <a:bodyPr/>
        <a:lstStyle/>
        <a:p>
          <a:endParaRPr lang="de-AT">
            <a:latin typeface="Arial" panose="020B0604020202020204" pitchFamily="34" charset="0"/>
            <a:cs typeface="Arial" panose="020B0604020202020204" pitchFamily="34" charset="0"/>
          </a:endParaRPr>
        </a:p>
      </dgm:t>
    </dgm:pt>
    <dgm:pt modelId="{A3E7D8EA-D369-41AF-B16A-C2E7E55EF8EF}">
      <dgm:prSet phldrT="[Text]"/>
      <dgm:spPr/>
      <dgm:t>
        <a:bodyPr/>
        <a:lstStyle/>
        <a:p>
          <a:r>
            <a:rPr lang="de-AT" dirty="0">
              <a:latin typeface="Arial" panose="020B0604020202020204" pitchFamily="34" charset="0"/>
              <a:cs typeface="Arial" panose="020B0604020202020204" pitchFamily="34" charset="0"/>
            </a:rPr>
            <a:t>Sonstiger intermodaler Verkehr</a:t>
          </a:r>
        </a:p>
      </dgm:t>
    </dgm:pt>
    <dgm:pt modelId="{3B07DB32-A349-4C42-92F0-FC16CC099BB2}" type="parTrans" cxnId="{1A7A631B-8ECF-452F-97AF-519CEA26AEA2}">
      <dgm:prSet/>
      <dgm:spPr/>
      <dgm:t>
        <a:bodyPr/>
        <a:lstStyle/>
        <a:p>
          <a:endParaRPr lang="de-AT">
            <a:latin typeface="Arial" panose="020B0604020202020204" pitchFamily="34" charset="0"/>
            <a:cs typeface="Arial" panose="020B0604020202020204" pitchFamily="34" charset="0"/>
          </a:endParaRPr>
        </a:p>
      </dgm:t>
    </dgm:pt>
    <dgm:pt modelId="{F08D4314-0AD8-47B1-AB2F-5B239CDAC2E5}" type="sibTrans" cxnId="{1A7A631B-8ECF-452F-97AF-519CEA26AEA2}">
      <dgm:prSet/>
      <dgm:spPr/>
      <dgm:t>
        <a:bodyPr/>
        <a:lstStyle/>
        <a:p>
          <a:endParaRPr lang="de-AT">
            <a:latin typeface="Arial" panose="020B0604020202020204" pitchFamily="34" charset="0"/>
            <a:cs typeface="Arial" panose="020B0604020202020204" pitchFamily="34" charset="0"/>
          </a:endParaRPr>
        </a:p>
      </dgm:t>
    </dgm:pt>
    <dgm:pt modelId="{68AA4E10-F23B-4123-B44F-26F1B8B049C8}">
      <dgm:prSet phldrT="[Text]"/>
      <dgm:spPr/>
      <dgm:t>
        <a:bodyPr/>
        <a:lstStyle/>
        <a:p>
          <a:r>
            <a:rPr lang="de-AT" dirty="0">
              <a:latin typeface="Arial" panose="020B0604020202020204" pitchFamily="34" charset="0"/>
              <a:cs typeface="Arial" panose="020B0604020202020204" pitchFamily="34" charset="0"/>
            </a:rPr>
            <a:t>Unbegleiteter KV (UKV)</a:t>
          </a:r>
        </a:p>
      </dgm:t>
    </dgm:pt>
    <dgm:pt modelId="{16961DC4-1F99-496E-9CBD-D91CFDBD26AF}" type="parTrans" cxnId="{C798D351-B6BA-4D74-9E0F-C453581EE3C5}">
      <dgm:prSet/>
      <dgm:spPr/>
      <dgm:t>
        <a:bodyPr/>
        <a:lstStyle/>
        <a:p>
          <a:endParaRPr lang="de-AT">
            <a:latin typeface="Arial" panose="020B0604020202020204" pitchFamily="34" charset="0"/>
            <a:cs typeface="Arial" panose="020B0604020202020204" pitchFamily="34" charset="0"/>
          </a:endParaRPr>
        </a:p>
      </dgm:t>
    </dgm:pt>
    <dgm:pt modelId="{9DFBE094-E9E9-47A0-B823-62CF7CE7C5F5}" type="sibTrans" cxnId="{C798D351-B6BA-4D74-9E0F-C453581EE3C5}">
      <dgm:prSet/>
      <dgm:spPr/>
      <dgm:t>
        <a:bodyPr/>
        <a:lstStyle/>
        <a:p>
          <a:endParaRPr lang="de-AT">
            <a:latin typeface="Arial" panose="020B0604020202020204" pitchFamily="34" charset="0"/>
            <a:cs typeface="Arial" panose="020B0604020202020204" pitchFamily="34" charset="0"/>
          </a:endParaRPr>
        </a:p>
      </dgm:t>
    </dgm:pt>
    <dgm:pt modelId="{074D0A0A-8A22-40F1-85AC-4187D220A843}">
      <dgm:prSet phldrT="[Text]"/>
      <dgm:spPr/>
      <dgm:t>
        <a:bodyPr/>
        <a:lstStyle/>
        <a:p>
          <a:r>
            <a:rPr lang="de-AT" dirty="0">
              <a:latin typeface="Arial" panose="020B0604020202020204" pitchFamily="34" charset="0"/>
              <a:cs typeface="Arial" panose="020B0604020202020204" pitchFamily="34" charset="0"/>
            </a:rPr>
            <a:t>Begleiteter KV</a:t>
          </a:r>
        </a:p>
      </dgm:t>
    </dgm:pt>
    <dgm:pt modelId="{115C8310-452F-40C8-928B-8D10BF44C0E7}" type="parTrans" cxnId="{88884849-5215-4B52-934A-3C1E1D5914D6}">
      <dgm:prSet/>
      <dgm:spPr/>
      <dgm:t>
        <a:bodyPr/>
        <a:lstStyle/>
        <a:p>
          <a:endParaRPr lang="de-AT">
            <a:latin typeface="Arial" panose="020B0604020202020204" pitchFamily="34" charset="0"/>
            <a:cs typeface="Arial" panose="020B0604020202020204" pitchFamily="34" charset="0"/>
          </a:endParaRPr>
        </a:p>
      </dgm:t>
    </dgm:pt>
    <dgm:pt modelId="{5541E7D2-3FFC-410E-88B8-0E0ACEA2141E}" type="sibTrans" cxnId="{88884849-5215-4B52-934A-3C1E1D5914D6}">
      <dgm:prSet/>
      <dgm:spPr/>
      <dgm:t>
        <a:bodyPr/>
        <a:lstStyle/>
        <a:p>
          <a:endParaRPr lang="de-AT">
            <a:latin typeface="Arial" panose="020B0604020202020204" pitchFamily="34" charset="0"/>
            <a:cs typeface="Arial" panose="020B0604020202020204" pitchFamily="34" charset="0"/>
          </a:endParaRPr>
        </a:p>
      </dgm:t>
    </dgm:pt>
    <dgm:pt modelId="{6811BAC6-CD50-4EC0-8295-99182E86FED4}">
      <dgm:prSet phldrT="[Text]"/>
      <dgm:spPr/>
      <dgm:t>
        <a:bodyPr/>
        <a:lstStyle/>
        <a:p>
          <a:r>
            <a:rPr lang="de-AT" dirty="0">
              <a:latin typeface="Arial" panose="020B0604020202020204" pitchFamily="34" charset="0"/>
              <a:cs typeface="Arial" panose="020B0604020202020204" pitchFamily="34" charset="0"/>
            </a:rPr>
            <a:t>Roll-on / Roll-off</a:t>
          </a:r>
        </a:p>
      </dgm:t>
    </dgm:pt>
    <dgm:pt modelId="{2A686E22-89CD-430A-98D6-092697C625B8}" type="parTrans" cxnId="{F6871F32-BC78-4175-9D4D-35ED659D48B8}">
      <dgm:prSet/>
      <dgm:spPr/>
      <dgm:t>
        <a:bodyPr/>
        <a:lstStyle/>
        <a:p>
          <a:endParaRPr lang="de-AT">
            <a:latin typeface="Arial" panose="020B0604020202020204" pitchFamily="34" charset="0"/>
            <a:cs typeface="Arial" panose="020B0604020202020204" pitchFamily="34" charset="0"/>
          </a:endParaRPr>
        </a:p>
      </dgm:t>
    </dgm:pt>
    <dgm:pt modelId="{BA0AF7C1-344F-4573-846E-F03934C73FDC}" type="sibTrans" cxnId="{F6871F32-BC78-4175-9D4D-35ED659D48B8}">
      <dgm:prSet/>
      <dgm:spPr/>
      <dgm:t>
        <a:bodyPr/>
        <a:lstStyle/>
        <a:p>
          <a:endParaRPr lang="de-AT">
            <a:latin typeface="Arial" panose="020B0604020202020204" pitchFamily="34" charset="0"/>
            <a:cs typeface="Arial" panose="020B0604020202020204" pitchFamily="34" charset="0"/>
          </a:endParaRPr>
        </a:p>
      </dgm:t>
    </dgm:pt>
    <dgm:pt modelId="{302FDB15-F661-417C-8ED7-4EF55BAB3F4E}">
      <dgm:prSet phldrT="[Text]"/>
      <dgm:spPr/>
      <dgm:t>
        <a:bodyPr/>
        <a:lstStyle/>
        <a:p>
          <a:r>
            <a:rPr lang="de-AT" dirty="0">
              <a:latin typeface="Arial" panose="020B0604020202020204" pitchFamily="34" charset="0"/>
              <a:cs typeface="Arial" panose="020B0604020202020204" pitchFamily="34" charset="0"/>
            </a:rPr>
            <a:t>ROLA</a:t>
          </a:r>
        </a:p>
      </dgm:t>
    </dgm:pt>
    <dgm:pt modelId="{63C2EB0F-9089-4E6B-A61B-6EEA244C4EEE}" type="parTrans" cxnId="{D51D3ADA-F3F6-4BE9-9827-0E46627DC95E}">
      <dgm:prSet/>
      <dgm:spPr/>
      <dgm:t>
        <a:bodyPr/>
        <a:lstStyle/>
        <a:p>
          <a:endParaRPr lang="de-AT">
            <a:latin typeface="Arial" panose="020B0604020202020204" pitchFamily="34" charset="0"/>
            <a:cs typeface="Arial" panose="020B0604020202020204" pitchFamily="34" charset="0"/>
          </a:endParaRPr>
        </a:p>
      </dgm:t>
    </dgm:pt>
    <dgm:pt modelId="{4D87A669-7655-48D6-B2B3-E027B84FA8BE}" type="sibTrans" cxnId="{D51D3ADA-F3F6-4BE9-9827-0E46627DC95E}">
      <dgm:prSet/>
      <dgm:spPr/>
      <dgm:t>
        <a:bodyPr/>
        <a:lstStyle/>
        <a:p>
          <a:endParaRPr lang="de-AT">
            <a:latin typeface="Arial" panose="020B0604020202020204" pitchFamily="34" charset="0"/>
            <a:cs typeface="Arial" panose="020B0604020202020204" pitchFamily="34" charset="0"/>
          </a:endParaRPr>
        </a:p>
      </dgm:t>
    </dgm:pt>
    <dgm:pt modelId="{17B854CA-75CC-4ECC-AD7B-95B60A814F93}">
      <dgm:prSet phldrT="[Text]"/>
      <dgm:spPr/>
      <dgm:t>
        <a:bodyPr/>
        <a:lstStyle/>
        <a:p>
          <a:r>
            <a:rPr lang="de-AT" dirty="0">
              <a:latin typeface="Arial" panose="020B0604020202020204" pitchFamily="34" charset="0"/>
              <a:cs typeface="Arial" panose="020B0604020202020204" pitchFamily="34" charset="0"/>
            </a:rPr>
            <a:t>Container</a:t>
          </a:r>
        </a:p>
      </dgm:t>
    </dgm:pt>
    <dgm:pt modelId="{B4B1BD08-CB24-40B1-908C-D9A24811B385}" type="parTrans" cxnId="{308147C1-FE06-4051-9A90-6EEE8CF7F549}">
      <dgm:prSet/>
      <dgm:spPr/>
      <dgm:t>
        <a:bodyPr/>
        <a:lstStyle/>
        <a:p>
          <a:endParaRPr lang="de-AT">
            <a:latin typeface="Arial" panose="020B0604020202020204" pitchFamily="34" charset="0"/>
            <a:cs typeface="Arial" panose="020B0604020202020204" pitchFamily="34" charset="0"/>
          </a:endParaRPr>
        </a:p>
      </dgm:t>
    </dgm:pt>
    <dgm:pt modelId="{A6AB7668-E8F5-4938-9C3C-E73FA9505601}" type="sibTrans" cxnId="{308147C1-FE06-4051-9A90-6EEE8CF7F549}">
      <dgm:prSet/>
      <dgm:spPr/>
      <dgm:t>
        <a:bodyPr/>
        <a:lstStyle/>
        <a:p>
          <a:endParaRPr lang="de-AT">
            <a:latin typeface="Arial" panose="020B0604020202020204" pitchFamily="34" charset="0"/>
            <a:cs typeface="Arial" panose="020B0604020202020204" pitchFamily="34" charset="0"/>
          </a:endParaRPr>
        </a:p>
      </dgm:t>
    </dgm:pt>
    <dgm:pt modelId="{E7FB1899-9FD1-4452-BE38-C0FFBB23D6B6}">
      <dgm:prSet phldrT="[Text]"/>
      <dgm:spPr/>
      <dgm:t>
        <a:bodyPr/>
        <a:lstStyle/>
        <a:p>
          <a:r>
            <a:rPr lang="de-AT" dirty="0">
              <a:latin typeface="Arial" panose="020B0604020202020204" pitchFamily="34" charset="0"/>
              <a:cs typeface="Arial" panose="020B0604020202020204" pitchFamily="34" charset="0"/>
            </a:rPr>
            <a:t>Wechselbehälter</a:t>
          </a:r>
        </a:p>
      </dgm:t>
    </dgm:pt>
    <dgm:pt modelId="{675CA4D4-8B75-44BE-A907-1D0EBEFC3476}" type="parTrans" cxnId="{790CCF4D-BCCD-44FA-B255-DEA4AE63D5D7}">
      <dgm:prSet/>
      <dgm:spPr/>
      <dgm:t>
        <a:bodyPr/>
        <a:lstStyle/>
        <a:p>
          <a:endParaRPr lang="de-AT">
            <a:latin typeface="Arial" panose="020B0604020202020204" pitchFamily="34" charset="0"/>
            <a:cs typeface="Arial" panose="020B0604020202020204" pitchFamily="34" charset="0"/>
          </a:endParaRPr>
        </a:p>
      </dgm:t>
    </dgm:pt>
    <dgm:pt modelId="{D1937F59-4C36-4E6F-A821-FAFB7B058BD7}" type="sibTrans" cxnId="{790CCF4D-BCCD-44FA-B255-DEA4AE63D5D7}">
      <dgm:prSet/>
      <dgm:spPr/>
      <dgm:t>
        <a:bodyPr/>
        <a:lstStyle/>
        <a:p>
          <a:endParaRPr lang="de-AT">
            <a:latin typeface="Arial" panose="020B0604020202020204" pitchFamily="34" charset="0"/>
            <a:cs typeface="Arial" panose="020B0604020202020204" pitchFamily="34" charset="0"/>
          </a:endParaRPr>
        </a:p>
      </dgm:t>
    </dgm:pt>
    <dgm:pt modelId="{CB9123D6-CE17-4CA8-9EB4-3D223BF1915A}">
      <dgm:prSet phldrT="[Text]"/>
      <dgm:spPr/>
      <dgm:t>
        <a:bodyPr/>
        <a:lstStyle/>
        <a:p>
          <a:r>
            <a:rPr lang="de-AT" dirty="0">
              <a:latin typeface="Arial" panose="020B0604020202020204" pitchFamily="34" charset="0"/>
              <a:cs typeface="Arial" panose="020B0604020202020204" pitchFamily="34" charset="0"/>
            </a:rPr>
            <a:t>Kranbare Sattelanhänger</a:t>
          </a:r>
        </a:p>
      </dgm:t>
    </dgm:pt>
    <dgm:pt modelId="{6F5AC70A-A5DC-43BE-8770-5A9B06E93182}" type="parTrans" cxnId="{E05A634E-0351-4E51-B96E-3D16D5ED5BB3}">
      <dgm:prSet/>
      <dgm:spPr/>
      <dgm:t>
        <a:bodyPr/>
        <a:lstStyle/>
        <a:p>
          <a:endParaRPr lang="de-AT">
            <a:latin typeface="Arial" panose="020B0604020202020204" pitchFamily="34" charset="0"/>
            <a:cs typeface="Arial" panose="020B0604020202020204" pitchFamily="34" charset="0"/>
          </a:endParaRPr>
        </a:p>
      </dgm:t>
    </dgm:pt>
    <dgm:pt modelId="{81614EE5-583A-400C-8695-522258C5F17F}" type="sibTrans" cxnId="{E05A634E-0351-4E51-B96E-3D16D5ED5BB3}">
      <dgm:prSet/>
      <dgm:spPr/>
      <dgm:t>
        <a:bodyPr/>
        <a:lstStyle/>
        <a:p>
          <a:endParaRPr lang="de-AT">
            <a:latin typeface="Arial" panose="020B0604020202020204" pitchFamily="34" charset="0"/>
            <a:cs typeface="Arial" panose="020B0604020202020204" pitchFamily="34" charset="0"/>
          </a:endParaRPr>
        </a:p>
      </dgm:t>
    </dgm:pt>
    <dgm:pt modelId="{E76FE246-9256-4DD3-99C1-C98B9E5E4E1C}" type="pres">
      <dgm:prSet presAssocID="{A2724323-8205-4E34-8C6A-DB7D79D9958C}" presName="diagram" presStyleCnt="0">
        <dgm:presLayoutVars>
          <dgm:chPref val="1"/>
          <dgm:dir/>
          <dgm:animOne val="branch"/>
          <dgm:animLvl val="lvl"/>
          <dgm:resizeHandles val="exact"/>
        </dgm:presLayoutVars>
      </dgm:prSet>
      <dgm:spPr/>
    </dgm:pt>
    <dgm:pt modelId="{9C67E084-663B-465C-8C41-63968BBFF425}" type="pres">
      <dgm:prSet presAssocID="{1368DAA8-825B-495E-8472-661189F70E31}" presName="root1" presStyleCnt="0"/>
      <dgm:spPr/>
    </dgm:pt>
    <dgm:pt modelId="{4CF357F3-42BD-4590-94C3-6948347CB3E4}" type="pres">
      <dgm:prSet presAssocID="{1368DAA8-825B-495E-8472-661189F70E31}" presName="LevelOneTextNode" presStyleLbl="node0" presStyleIdx="0" presStyleCnt="1">
        <dgm:presLayoutVars>
          <dgm:chPref val="3"/>
        </dgm:presLayoutVars>
      </dgm:prSet>
      <dgm:spPr/>
    </dgm:pt>
    <dgm:pt modelId="{8160A3F8-5904-4CA2-9E5E-A3E5D8E1DBF9}" type="pres">
      <dgm:prSet presAssocID="{1368DAA8-825B-495E-8472-661189F70E31}" presName="level2hierChild" presStyleCnt="0"/>
      <dgm:spPr/>
    </dgm:pt>
    <dgm:pt modelId="{85B3D6E4-DBEC-4C41-9148-855CDE7FE50D}" type="pres">
      <dgm:prSet presAssocID="{B1406167-91B1-4385-AF4D-8F1D09BBA530}" presName="conn2-1" presStyleLbl="parChTrans1D2" presStyleIdx="0" presStyleCnt="2"/>
      <dgm:spPr/>
    </dgm:pt>
    <dgm:pt modelId="{037D655A-0780-4D1B-9E8D-CC7A34BB1416}" type="pres">
      <dgm:prSet presAssocID="{B1406167-91B1-4385-AF4D-8F1D09BBA530}" presName="connTx" presStyleLbl="parChTrans1D2" presStyleIdx="0" presStyleCnt="2"/>
      <dgm:spPr/>
    </dgm:pt>
    <dgm:pt modelId="{1899CCED-DB77-48C7-B6D2-B2DA36C697C6}" type="pres">
      <dgm:prSet presAssocID="{946A34AA-CE59-4501-A27C-6ECA7BE2D9EF}" presName="root2" presStyleCnt="0"/>
      <dgm:spPr/>
    </dgm:pt>
    <dgm:pt modelId="{F2B42DDD-FFF4-4670-AF4B-496033FB8D9C}" type="pres">
      <dgm:prSet presAssocID="{946A34AA-CE59-4501-A27C-6ECA7BE2D9EF}" presName="LevelTwoTextNode" presStyleLbl="node2" presStyleIdx="0" presStyleCnt="2">
        <dgm:presLayoutVars>
          <dgm:chPref val="3"/>
        </dgm:presLayoutVars>
      </dgm:prSet>
      <dgm:spPr/>
    </dgm:pt>
    <dgm:pt modelId="{3882B1FD-4B9A-4F8E-944B-6F04935DF8B7}" type="pres">
      <dgm:prSet presAssocID="{946A34AA-CE59-4501-A27C-6ECA7BE2D9EF}" presName="level3hierChild" presStyleCnt="0"/>
      <dgm:spPr/>
    </dgm:pt>
    <dgm:pt modelId="{6C114FB0-F92D-4435-8278-162CE53BCA37}" type="pres">
      <dgm:prSet presAssocID="{16961DC4-1F99-496E-9CBD-D91CFDBD26AF}" presName="conn2-1" presStyleLbl="parChTrans1D3" presStyleIdx="0" presStyleCnt="2"/>
      <dgm:spPr/>
    </dgm:pt>
    <dgm:pt modelId="{5C2AFF9F-7FF0-4DF6-A607-4D408E213770}" type="pres">
      <dgm:prSet presAssocID="{16961DC4-1F99-496E-9CBD-D91CFDBD26AF}" presName="connTx" presStyleLbl="parChTrans1D3" presStyleIdx="0" presStyleCnt="2"/>
      <dgm:spPr/>
    </dgm:pt>
    <dgm:pt modelId="{CC273E15-9D24-40D2-A650-07A807FCD9B4}" type="pres">
      <dgm:prSet presAssocID="{68AA4E10-F23B-4123-B44F-26F1B8B049C8}" presName="root2" presStyleCnt="0"/>
      <dgm:spPr/>
    </dgm:pt>
    <dgm:pt modelId="{E396734F-C475-4579-86FA-6C621370E9EF}" type="pres">
      <dgm:prSet presAssocID="{68AA4E10-F23B-4123-B44F-26F1B8B049C8}" presName="LevelTwoTextNode" presStyleLbl="node3" presStyleIdx="0" presStyleCnt="2">
        <dgm:presLayoutVars>
          <dgm:chPref val="3"/>
        </dgm:presLayoutVars>
      </dgm:prSet>
      <dgm:spPr/>
    </dgm:pt>
    <dgm:pt modelId="{0F1844F4-5E51-456B-A151-37EE03C50E80}" type="pres">
      <dgm:prSet presAssocID="{68AA4E10-F23B-4123-B44F-26F1B8B049C8}" presName="level3hierChild" presStyleCnt="0"/>
      <dgm:spPr/>
    </dgm:pt>
    <dgm:pt modelId="{92986E32-562C-4247-8FC4-3B0ABD14C59B}" type="pres">
      <dgm:prSet presAssocID="{B4B1BD08-CB24-40B1-908C-D9A24811B385}" presName="conn2-1" presStyleLbl="parChTrans1D4" presStyleIdx="0" presStyleCnt="5"/>
      <dgm:spPr/>
    </dgm:pt>
    <dgm:pt modelId="{15636251-B0C8-472C-9ABC-BEBE50BA8437}" type="pres">
      <dgm:prSet presAssocID="{B4B1BD08-CB24-40B1-908C-D9A24811B385}" presName="connTx" presStyleLbl="parChTrans1D4" presStyleIdx="0" presStyleCnt="5"/>
      <dgm:spPr/>
    </dgm:pt>
    <dgm:pt modelId="{CC4CEE20-5CCE-45F2-BB6C-75E24524E45D}" type="pres">
      <dgm:prSet presAssocID="{17B854CA-75CC-4ECC-AD7B-95B60A814F93}" presName="root2" presStyleCnt="0"/>
      <dgm:spPr/>
    </dgm:pt>
    <dgm:pt modelId="{E2F8A473-E061-40A7-8F39-33CE87DCF9C4}" type="pres">
      <dgm:prSet presAssocID="{17B854CA-75CC-4ECC-AD7B-95B60A814F93}" presName="LevelTwoTextNode" presStyleLbl="node4" presStyleIdx="0" presStyleCnt="5">
        <dgm:presLayoutVars>
          <dgm:chPref val="3"/>
        </dgm:presLayoutVars>
      </dgm:prSet>
      <dgm:spPr/>
    </dgm:pt>
    <dgm:pt modelId="{340CE404-26CC-45BA-A587-C5103985008C}" type="pres">
      <dgm:prSet presAssocID="{17B854CA-75CC-4ECC-AD7B-95B60A814F93}" presName="level3hierChild" presStyleCnt="0"/>
      <dgm:spPr/>
    </dgm:pt>
    <dgm:pt modelId="{89236A4A-E22A-48AF-B630-AC98AAA30088}" type="pres">
      <dgm:prSet presAssocID="{675CA4D4-8B75-44BE-A907-1D0EBEFC3476}" presName="conn2-1" presStyleLbl="parChTrans1D4" presStyleIdx="1" presStyleCnt="5"/>
      <dgm:spPr/>
    </dgm:pt>
    <dgm:pt modelId="{D90C7415-B861-460B-AF9F-A801E3219006}" type="pres">
      <dgm:prSet presAssocID="{675CA4D4-8B75-44BE-A907-1D0EBEFC3476}" presName="connTx" presStyleLbl="parChTrans1D4" presStyleIdx="1" presStyleCnt="5"/>
      <dgm:spPr/>
    </dgm:pt>
    <dgm:pt modelId="{E9A38D8D-3DAD-4F56-8DD0-625F3685746A}" type="pres">
      <dgm:prSet presAssocID="{E7FB1899-9FD1-4452-BE38-C0FFBB23D6B6}" presName="root2" presStyleCnt="0"/>
      <dgm:spPr/>
    </dgm:pt>
    <dgm:pt modelId="{BA67715A-E0DA-4D31-AF30-A0A19C189C34}" type="pres">
      <dgm:prSet presAssocID="{E7FB1899-9FD1-4452-BE38-C0FFBB23D6B6}" presName="LevelTwoTextNode" presStyleLbl="node4" presStyleIdx="1" presStyleCnt="5">
        <dgm:presLayoutVars>
          <dgm:chPref val="3"/>
        </dgm:presLayoutVars>
      </dgm:prSet>
      <dgm:spPr/>
    </dgm:pt>
    <dgm:pt modelId="{90190360-F358-4886-A7CE-2E84F4BB7100}" type="pres">
      <dgm:prSet presAssocID="{E7FB1899-9FD1-4452-BE38-C0FFBB23D6B6}" presName="level3hierChild" presStyleCnt="0"/>
      <dgm:spPr/>
    </dgm:pt>
    <dgm:pt modelId="{429CE593-4F9D-4B9E-96C4-8B282213BCEB}" type="pres">
      <dgm:prSet presAssocID="{6F5AC70A-A5DC-43BE-8770-5A9B06E93182}" presName="conn2-1" presStyleLbl="parChTrans1D4" presStyleIdx="2" presStyleCnt="5"/>
      <dgm:spPr/>
    </dgm:pt>
    <dgm:pt modelId="{D3BAC046-83C9-47BC-8415-1F1A5EB5B526}" type="pres">
      <dgm:prSet presAssocID="{6F5AC70A-A5DC-43BE-8770-5A9B06E93182}" presName="connTx" presStyleLbl="parChTrans1D4" presStyleIdx="2" presStyleCnt="5"/>
      <dgm:spPr/>
    </dgm:pt>
    <dgm:pt modelId="{6F95488C-68D7-463C-A73C-18E4EE828C26}" type="pres">
      <dgm:prSet presAssocID="{CB9123D6-CE17-4CA8-9EB4-3D223BF1915A}" presName="root2" presStyleCnt="0"/>
      <dgm:spPr/>
    </dgm:pt>
    <dgm:pt modelId="{21E4FA6E-6E4C-4B6D-9A4F-173638105338}" type="pres">
      <dgm:prSet presAssocID="{CB9123D6-CE17-4CA8-9EB4-3D223BF1915A}" presName="LevelTwoTextNode" presStyleLbl="node4" presStyleIdx="2" presStyleCnt="5">
        <dgm:presLayoutVars>
          <dgm:chPref val="3"/>
        </dgm:presLayoutVars>
      </dgm:prSet>
      <dgm:spPr/>
    </dgm:pt>
    <dgm:pt modelId="{D5901C22-7339-46EC-8251-F984065F45CC}" type="pres">
      <dgm:prSet presAssocID="{CB9123D6-CE17-4CA8-9EB4-3D223BF1915A}" presName="level3hierChild" presStyleCnt="0"/>
      <dgm:spPr/>
    </dgm:pt>
    <dgm:pt modelId="{C15622FB-6246-404E-B64C-0727E30050D3}" type="pres">
      <dgm:prSet presAssocID="{115C8310-452F-40C8-928B-8D10BF44C0E7}" presName="conn2-1" presStyleLbl="parChTrans1D3" presStyleIdx="1" presStyleCnt="2"/>
      <dgm:spPr/>
    </dgm:pt>
    <dgm:pt modelId="{0F55AE09-C73C-4EA9-AB05-E7B005C4590C}" type="pres">
      <dgm:prSet presAssocID="{115C8310-452F-40C8-928B-8D10BF44C0E7}" presName="connTx" presStyleLbl="parChTrans1D3" presStyleIdx="1" presStyleCnt="2"/>
      <dgm:spPr/>
    </dgm:pt>
    <dgm:pt modelId="{9623794A-D0BC-491C-8E02-F8800B521826}" type="pres">
      <dgm:prSet presAssocID="{074D0A0A-8A22-40F1-85AC-4187D220A843}" presName="root2" presStyleCnt="0"/>
      <dgm:spPr/>
    </dgm:pt>
    <dgm:pt modelId="{0DB0B081-DD84-4355-85DB-9F152CC71588}" type="pres">
      <dgm:prSet presAssocID="{074D0A0A-8A22-40F1-85AC-4187D220A843}" presName="LevelTwoTextNode" presStyleLbl="node3" presStyleIdx="1" presStyleCnt="2">
        <dgm:presLayoutVars>
          <dgm:chPref val="3"/>
        </dgm:presLayoutVars>
      </dgm:prSet>
      <dgm:spPr/>
    </dgm:pt>
    <dgm:pt modelId="{6640A86B-3A51-463A-9601-9FF41670B572}" type="pres">
      <dgm:prSet presAssocID="{074D0A0A-8A22-40F1-85AC-4187D220A843}" presName="level3hierChild" presStyleCnt="0"/>
      <dgm:spPr/>
    </dgm:pt>
    <dgm:pt modelId="{EB3DA29B-AD27-4EB0-81B8-2258FB3A7090}" type="pres">
      <dgm:prSet presAssocID="{2A686E22-89CD-430A-98D6-092697C625B8}" presName="conn2-1" presStyleLbl="parChTrans1D4" presStyleIdx="3" presStyleCnt="5"/>
      <dgm:spPr/>
    </dgm:pt>
    <dgm:pt modelId="{4D9F911F-BC28-46BA-B891-826832958BBD}" type="pres">
      <dgm:prSet presAssocID="{2A686E22-89CD-430A-98D6-092697C625B8}" presName="connTx" presStyleLbl="parChTrans1D4" presStyleIdx="3" presStyleCnt="5"/>
      <dgm:spPr/>
    </dgm:pt>
    <dgm:pt modelId="{4B7EE1F8-F068-4707-949A-AD31D81F9F58}" type="pres">
      <dgm:prSet presAssocID="{6811BAC6-CD50-4EC0-8295-99182E86FED4}" presName="root2" presStyleCnt="0"/>
      <dgm:spPr/>
    </dgm:pt>
    <dgm:pt modelId="{515095DD-CAF6-4AD6-8D2C-BE0A48C59A3A}" type="pres">
      <dgm:prSet presAssocID="{6811BAC6-CD50-4EC0-8295-99182E86FED4}" presName="LevelTwoTextNode" presStyleLbl="node4" presStyleIdx="3" presStyleCnt="5" custLinFactNeighborY="2924">
        <dgm:presLayoutVars>
          <dgm:chPref val="3"/>
        </dgm:presLayoutVars>
      </dgm:prSet>
      <dgm:spPr/>
    </dgm:pt>
    <dgm:pt modelId="{816A745F-598F-4BEA-B42F-DD217248305B}" type="pres">
      <dgm:prSet presAssocID="{6811BAC6-CD50-4EC0-8295-99182E86FED4}" presName="level3hierChild" presStyleCnt="0"/>
      <dgm:spPr/>
    </dgm:pt>
    <dgm:pt modelId="{A641C5E6-047F-4117-BB85-356CA87CF82D}" type="pres">
      <dgm:prSet presAssocID="{63C2EB0F-9089-4E6B-A61B-6EEA244C4EEE}" presName="conn2-1" presStyleLbl="parChTrans1D4" presStyleIdx="4" presStyleCnt="5"/>
      <dgm:spPr/>
    </dgm:pt>
    <dgm:pt modelId="{2B0ED8FE-47AB-4169-868B-DDC8BC5C9F1F}" type="pres">
      <dgm:prSet presAssocID="{63C2EB0F-9089-4E6B-A61B-6EEA244C4EEE}" presName="connTx" presStyleLbl="parChTrans1D4" presStyleIdx="4" presStyleCnt="5"/>
      <dgm:spPr/>
    </dgm:pt>
    <dgm:pt modelId="{B31A8F16-D0DB-42DA-8753-88CA659152B2}" type="pres">
      <dgm:prSet presAssocID="{302FDB15-F661-417C-8ED7-4EF55BAB3F4E}" presName="root2" presStyleCnt="0"/>
      <dgm:spPr/>
    </dgm:pt>
    <dgm:pt modelId="{74B01956-6125-4ADC-B0B2-4BDA1CBBCDA1}" type="pres">
      <dgm:prSet presAssocID="{302FDB15-F661-417C-8ED7-4EF55BAB3F4E}" presName="LevelTwoTextNode" presStyleLbl="node4" presStyleIdx="4" presStyleCnt="5">
        <dgm:presLayoutVars>
          <dgm:chPref val="3"/>
        </dgm:presLayoutVars>
      </dgm:prSet>
      <dgm:spPr/>
    </dgm:pt>
    <dgm:pt modelId="{9AAE3C2E-1CF3-4D77-B248-D0C9003B115E}" type="pres">
      <dgm:prSet presAssocID="{302FDB15-F661-417C-8ED7-4EF55BAB3F4E}" presName="level3hierChild" presStyleCnt="0"/>
      <dgm:spPr/>
    </dgm:pt>
    <dgm:pt modelId="{72DE3FC7-ACC5-49C4-ACBE-3DAEC8AB201D}" type="pres">
      <dgm:prSet presAssocID="{3B07DB32-A349-4C42-92F0-FC16CC099BB2}" presName="conn2-1" presStyleLbl="parChTrans1D2" presStyleIdx="1" presStyleCnt="2"/>
      <dgm:spPr/>
    </dgm:pt>
    <dgm:pt modelId="{67965EB2-7EA2-43AC-A1B8-3E54811287AE}" type="pres">
      <dgm:prSet presAssocID="{3B07DB32-A349-4C42-92F0-FC16CC099BB2}" presName="connTx" presStyleLbl="parChTrans1D2" presStyleIdx="1" presStyleCnt="2"/>
      <dgm:spPr/>
    </dgm:pt>
    <dgm:pt modelId="{01972160-7B41-4B2D-B8C8-8E28FB904FF0}" type="pres">
      <dgm:prSet presAssocID="{A3E7D8EA-D369-41AF-B16A-C2E7E55EF8EF}" presName="root2" presStyleCnt="0"/>
      <dgm:spPr/>
    </dgm:pt>
    <dgm:pt modelId="{F1E7AF30-C8F6-4915-8A84-65E8FA01A8DE}" type="pres">
      <dgm:prSet presAssocID="{A3E7D8EA-D369-41AF-B16A-C2E7E55EF8EF}" presName="LevelTwoTextNode" presStyleLbl="node2" presStyleIdx="1" presStyleCnt="2">
        <dgm:presLayoutVars>
          <dgm:chPref val="3"/>
        </dgm:presLayoutVars>
      </dgm:prSet>
      <dgm:spPr/>
    </dgm:pt>
    <dgm:pt modelId="{63AAFA8A-F725-42BD-B21E-55CDF9E675B9}" type="pres">
      <dgm:prSet presAssocID="{A3E7D8EA-D369-41AF-B16A-C2E7E55EF8EF}" presName="level3hierChild" presStyleCnt="0"/>
      <dgm:spPr/>
    </dgm:pt>
  </dgm:ptLst>
  <dgm:cxnLst>
    <dgm:cxn modelId="{B14E7505-B53F-4001-9561-408316AB7CDB}" type="presOf" srcId="{115C8310-452F-40C8-928B-8D10BF44C0E7}" destId="{C15622FB-6246-404E-B64C-0727E30050D3}" srcOrd="0" destOrd="0" presId="urn:microsoft.com/office/officeart/2005/8/layout/hierarchy2"/>
    <dgm:cxn modelId="{4D407B05-C35C-4C2A-81F6-F23B058C2D35}" type="presOf" srcId="{16961DC4-1F99-496E-9CBD-D91CFDBD26AF}" destId="{6C114FB0-F92D-4435-8278-162CE53BCA37}" srcOrd="0" destOrd="0" presId="urn:microsoft.com/office/officeart/2005/8/layout/hierarchy2"/>
    <dgm:cxn modelId="{4ACDEC0A-8F6A-44AB-BDEC-420B61653ED5}" type="presOf" srcId="{2A686E22-89CD-430A-98D6-092697C625B8}" destId="{EB3DA29B-AD27-4EB0-81B8-2258FB3A7090}" srcOrd="0" destOrd="0" presId="urn:microsoft.com/office/officeart/2005/8/layout/hierarchy2"/>
    <dgm:cxn modelId="{36EF550D-0769-4AEC-81E8-65E40DBA686B}" srcId="{1368DAA8-825B-495E-8472-661189F70E31}" destId="{946A34AA-CE59-4501-A27C-6ECA7BE2D9EF}" srcOrd="0" destOrd="0" parTransId="{B1406167-91B1-4385-AF4D-8F1D09BBA530}" sibTransId="{660FDC3A-5737-4444-939A-164794B76A8B}"/>
    <dgm:cxn modelId="{375BCC11-2B02-4DF8-8807-4F8B675471BE}" type="presOf" srcId="{115C8310-452F-40C8-928B-8D10BF44C0E7}" destId="{0F55AE09-C73C-4EA9-AB05-E7B005C4590C}" srcOrd="1" destOrd="0" presId="urn:microsoft.com/office/officeart/2005/8/layout/hierarchy2"/>
    <dgm:cxn modelId="{B13FA213-219C-4A71-B75E-D78A29C4ECA6}" type="presOf" srcId="{63C2EB0F-9089-4E6B-A61B-6EEA244C4EEE}" destId="{2B0ED8FE-47AB-4169-868B-DDC8BC5C9F1F}" srcOrd="1" destOrd="0" presId="urn:microsoft.com/office/officeart/2005/8/layout/hierarchy2"/>
    <dgm:cxn modelId="{1A7A631B-8ECF-452F-97AF-519CEA26AEA2}" srcId="{1368DAA8-825B-495E-8472-661189F70E31}" destId="{A3E7D8EA-D369-41AF-B16A-C2E7E55EF8EF}" srcOrd="1" destOrd="0" parTransId="{3B07DB32-A349-4C42-92F0-FC16CC099BB2}" sibTransId="{F08D4314-0AD8-47B1-AB2F-5B239CDAC2E5}"/>
    <dgm:cxn modelId="{B7FE9220-425C-4249-AFB2-D2B7375CB55E}" type="presOf" srcId="{B1406167-91B1-4385-AF4D-8F1D09BBA530}" destId="{85B3D6E4-DBEC-4C41-9148-855CDE7FE50D}" srcOrd="0" destOrd="0" presId="urn:microsoft.com/office/officeart/2005/8/layout/hierarchy2"/>
    <dgm:cxn modelId="{B8C3CA29-0556-4F98-98FD-DA8428FD9F5B}" type="presOf" srcId="{A3E7D8EA-D369-41AF-B16A-C2E7E55EF8EF}" destId="{F1E7AF30-C8F6-4915-8A84-65E8FA01A8DE}" srcOrd="0" destOrd="0" presId="urn:microsoft.com/office/officeart/2005/8/layout/hierarchy2"/>
    <dgm:cxn modelId="{1460B92D-8856-4681-922F-A279B08969B2}" type="presOf" srcId="{675CA4D4-8B75-44BE-A907-1D0EBEFC3476}" destId="{89236A4A-E22A-48AF-B630-AC98AAA30088}" srcOrd="0" destOrd="0" presId="urn:microsoft.com/office/officeart/2005/8/layout/hierarchy2"/>
    <dgm:cxn modelId="{F6871F32-BC78-4175-9D4D-35ED659D48B8}" srcId="{074D0A0A-8A22-40F1-85AC-4187D220A843}" destId="{6811BAC6-CD50-4EC0-8295-99182E86FED4}" srcOrd="0" destOrd="0" parTransId="{2A686E22-89CD-430A-98D6-092697C625B8}" sibTransId="{BA0AF7C1-344F-4573-846E-F03934C73FDC}"/>
    <dgm:cxn modelId="{13B6DE39-F649-4665-81DC-1AC65055ADFE}" type="presOf" srcId="{A2724323-8205-4E34-8C6A-DB7D79D9958C}" destId="{E76FE246-9256-4DD3-99C1-C98B9E5E4E1C}" srcOrd="0" destOrd="0" presId="urn:microsoft.com/office/officeart/2005/8/layout/hierarchy2"/>
    <dgm:cxn modelId="{888FFD3E-612A-4E00-BF44-1170C6E33B31}" type="presOf" srcId="{68AA4E10-F23B-4123-B44F-26F1B8B049C8}" destId="{E396734F-C475-4579-86FA-6C621370E9EF}" srcOrd="0" destOrd="0" presId="urn:microsoft.com/office/officeart/2005/8/layout/hierarchy2"/>
    <dgm:cxn modelId="{3F3F8860-96A7-489F-B041-3C465616C3D7}" type="presOf" srcId="{302FDB15-F661-417C-8ED7-4EF55BAB3F4E}" destId="{74B01956-6125-4ADC-B0B2-4BDA1CBBCDA1}" srcOrd="0" destOrd="0" presId="urn:microsoft.com/office/officeart/2005/8/layout/hierarchy2"/>
    <dgm:cxn modelId="{2FA08563-5A14-4C18-8E8C-FFAA663EA99E}" type="presOf" srcId="{1368DAA8-825B-495E-8472-661189F70E31}" destId="{4CF357F3-42BD-4590-94C3-6948347CB3E4}" srcOrd="0" destOrd="0" presId="urn:microsoft.com/office/officeart/2005/8/layout/hierarchy2"/>
    <dgm:cxn modelId="{6C1D9943-CB09-4E90-811A-5EF9DCC0BED4}" type="presOf" srcId="{B4B1BD08-CB24-40B1-908C-D9A24811B385}" destId="{92986E32-562C-4247-8FC4-3B0ABD14C59B}" srcOrd="0" destOrd="0" presId="urn:microsoft.com/office/officeart/2005/8/layout/hierarchy2"/>
    <dgm:cxn modelId="{88884849-5215-4B52-934A-3C1E1D5914D6}" srcId="{946A34AA-CE59-4501-A27C-6ECA7BE2D9EF}" destId="{074D0A0A-8A22-40F1-85AC-4187D220A843}" srcOrd="1" destOrd="0" parTransId="{115C8310-452F-40C8-928B-8D10BF44C0E7}" sibTransId="{5541E7D2-3FFC-410E-88B8-0E0ACEA2141E}"/>
    <dgm:cxn modelId="{890F794D-05C4-4F34-86AE-606CA18BF11F}" type="presOf" srcId="{17B854CA-75CC-4ECC-AD7B-95B60A814F93}" destId="{E2F8A473-E061-40A7-8F39-33CE87DCF9C4}" srcOrd="0" destOrd="0" presId="urn:microsoft.com/office/officeart/2005/8/layout/hierarchy2"/>
    <dgm:cxn modelId="{790CCF4D-BCCD-44FA-B255-DEA4AE63D5D7}" srcId="{68AA4E10-F23B-4123-B44F-26F1B8B049C8}" destId="{E7FB1899-9FD1-4452-BE38-C0FFBB23D6B6}" srcOrd="1" destOrd="0" parTransId="{675CA4D4-8B75-44BE-A907-1D0EBEFC3476}" sibTransId="{D1937F59-4C36-4E6F-A821-FAFB7B058BD7}"/>
    <dgm:cxn modelId="{E05A634E-0351-4E51-B96E-3D16D5ED5BB3}" srcId="{68AA4E10-F23B-4123-B44F-26F1B8B049C8}" destId="{CB9123D6-CE17-4CA8-9EB4-3D223BF1915A}" srcOrd="2" destOrd="0" parTransId="{6F5AC70A-A5DC-43BE-8770-5A9B06E93182}" sibTransId="{81614EE5-583A-400C-8695-522258C5F17F}"/>
    <dgm:cxn modelId="{56F95C50-93EF-4FE3-9CAA-FA3113A58BA9}" type="presOf" srcId="{6F5AC70A-A5DC-43BE-8770-5A9B06E93182}" destId="{D3BAC046-83C9-47BC-8415-1F1A5EB5B526}" srcOrd="1" destOrd="0" presId="urn:microsoft.com/office/officeart/2005/8/layout/hierarchy2"/>
    <dgm:cxn modelId="{C798D351-B6BA-4D74-9E0F-C453581EE3C5}" srcId="{946A34AA-CE59-4501-A27C-6ECA7BE2D9EF}" destId="{68AA4E10-F23B-4123-B44F-26F1B8B049C8}" srcOrd="0" destOrd="0" parTransId="{16961DC4-1F99-496E-9CBD-D91CFDBD26AF}" sibTransId="{9DFBE094-E9E9-47A0-B823-62CF7CE7C5F5}"/>
    <dgm:cxn modelId="{13356C90-DDC8-4A04-BA7F-E8F945459864}" type="presOf" srcId="{63C2EB0F-9089-4E6B-A61B-6EEA244C4EEE}" destId="{A641C5E6-047F-4117-BB85-356CA87CF82D}" srcOrd="0" destOrd="0" presId="urn:microsoft.com/office/officeart/2005/8/layout/hierarchy2"/>
    <dgm:cxn modelId="{8E453C93-0D80-48B8-A913-46BF8015BE7E}" type="presOf" srcId="{E7FB1899-9FD1-4452-BE38-C0FFBB23D6B6}" destId="{BA67715A-E0DA-4D31-AF30-A0A19C189C34}" srcOrd="0" destOrd="0" presId="urn:microsoft.com/office/officeart/2005/8/layout/hierarchy2"/>
    <dgm:cxn modelId="{3BC8F296-E925-4301-8E31-8F38CC990B5C}" type="presOf" srcId="{B1406167-91B1-4385-AF4D-8F1D09BBA530}" destId="{037D655A-0780-4D1B-9E8D-CC7A34BB1416}" srcOrd="1" destOrd="0" presId="urn:microsoft.com/office/officeart/2005/8/layout/hierarchy2"/>
    <dgm:cxn modelId="{4109D097-9725-47F4-A3A8-E30368F40B78}" type="presOf" srcId="{675CA4D4-8B75-44BE-A907-1D0EBEFC3476}" destId="{D90C7415-B861-460B-AF9F-A801E3219006}" srcOrd="1" destOrd="0" presId="urn:microsoft.com/office/officeart/2005/8/layout/hierarchy2"/>
    <dgm:cxn modelId="{DA381798-2E13-4A6B-BDCD-EA4AE84421C8}" type="presOf" srcId="{B4B1BD08-CB24-40B1-908C-D9A24811B385}" destId="{15636251-B0C8-472C-9ABC-BEBE50BA8437}" srcOrd="1" destOrd="0" presId="urn:microsoft.com/office/officeart/2005/8/layout/hierarchy2"/>
    <dgm:cxn modelId="{E8D1389C-0F21-4FA8-B0C4-36DD4498BF01}" type="presOf" srcId="{2A686E22-89CD-430A-98D6-092697C625B8}" destId="{4D9F911F-BC28-46BA-B891-826832958BBD}" srcOrd="1" destOrd="0" presId="urn:microsoft.com/office/officeart/2005/8/layout/hierarchy2"/>
    <dgm:cxn modelId="{37BC1DB6-49F9-4F36-9715-0DA3D9EE630A}" type="presOf" srcId="{6F5AC70A-A5DC-43BE-8770-5A9B06E93182}" destId="{429CE593-4F9D-4B9E-96C4-8B282213BCEB}" srcOrd="0" destOrd="0" presId="urn:microsoft.com/office/officeart/2005/8/layout/hierarchy2"/>
    <dgm:cxn modelId="{AA92BAB6-02C3-401D-ADD8-BC1F6177A9E3}" srcId="{A2724323-8205-4E34-8C6A-DB7D79D9958C}" destId="{1368DAA8-825B-495E-8472-661189F70E31}" srcOrd="0" destOrd="0" parTransId="{A0E32EB9-0576-4D18-B3B2-B3F846B37887}" sibTransId="{C4B21AFB-7865-4C91-B52C-21B643D5D95C}"/>
    <dgm:cxn modelId="{9F3874BB-2456-4502-ADF3-6F51FBDCC22C}" type="presOf" srcId="{6811BAC6-CD50-4EC0-8295-99182E86FED4}" destId="{515095DD-CAF6-4AD6-8D2C-BE0A48C59A3A}" srcOrd="0" destOrd="0" presId="urn:microsoft.com/office/officeart/2005/8/layout/hierarchy2"/>
    <dgm:cxn modelId="{143561BD-B820-4C85-B75C-51166CDA7559}" type="presOf" srcId="{16961DC4-1F99-496E-9CBD-D91CFDBD26AF}" destId="{5C2AFF9F-7FF0-4DF6-A607-4D408E213770}" srcOrd="1" destOrd="0" presId="urn:microsoft.com/office/officeart/2005/8/layout/hierarchy2"/>
    <dgm:cxn modelId="{308147C1-FE06-4051-9A90-6EEE8CF7F549}" srcId="{68AA4E10-F23B-4123-B44F-26F1B8B049C8}" destId="{17B854CA-75CC-4ECC-AD7B-95B60A814F93}" srcOrd="0" destOrd="0" parTransId="{B4B1BD08-CB24-40B1-908C-D9A24811B385}" sibTransId="{A6AB7668-E8F5-4938-9C3C-E73FA9505601}"/>
    <dgm:cxn modelId="{320EB7C4-01D5-46E2-912D-88054AA616F2}" type="presOf" srcId="{3B07DB32-A349-4C42-92F0-FC16CC099BB2}" destId="{72DE3FC7-ACC5-49C4-ACBE-3DAEC8AB201D}" srcOrd="0" destOrd="0" presId="urn:microsoft.com/office/officeart/2005/8/layout/hierarchy2"/>
    <dgm:cxn modelId="{5FAC50D6-F9CD-4656-9EDA-7873F38DEA98}" type="presOf" srcId="{CB9123D6-CE17-4CA8-9EB4-3D223BF1915A}" destId="{21E4FA6E-6E4C-4B6D-9A4F-173638105338}" srcOrd="0" destOrd="0" presId="urn:microsoft.com/office/officeart/2005/8/layout/hierarchy2"/>
    <dgm:cxn modelId="{D51D3ADA-F3F6-4BE9-9827-0E46627DC95E}" srcId="{074D0A0A-8A22-40F1-85AC-4187D220A843}" destId="{302FDB15-F661-417C-8ED7-4EF55BAB3F4E}" srcOrd="1" destOrd="0" parTransId="{63C2EB0F-9089-4E6B-A61B-6EEA244C4EEE}" sibTransId="{4D87A669-7655-48D6-B2B3-E027B84FA8BE}"/>
    <dgm:cxn modelId="{529D6EE4-BB3C-4C31-9B6A-A481B2571C07}" type="presOf" srcId="{946A34AA-CE59-4501-A27C-6ECA7BE2D9EF}" destId="{F2B42DDD-FFF4-4670-AF4B-496033FB8D9C}" srcOrd="0" destOrd="0" presId="urn:microsoft.com/office/officeart/2005/8/layout/hierarchy2"/>
    <dgm:cxn modelId="{186C15EA-0990-46AC-9FC1-7EC2E7AEE84A}" type="presOf" srcId="{3B07DB32-A349-4C42-92F0-FC16CC099BB2}" destId="{67965EB2-7EA2-43AC-A1B8-3E54811287AE}" srcOrd="1" destOrd="0" presId="urn:microsoft.com/office/officeart/2005/8/layout/hierarchy2"/>
    <dgm:cxn modelId="{83744FEA-841C-44F8-8051-C6DB710B334D}" type="presOf" srcId="{074D0A0A-8A22-40F1-85AC-4187D220A843}" destId="{0DB0B081-DD84-4355-85DB-9F152CC71588}" srcOrd="0" destOrd="0" presId="urn:microsoft.com/office/officeart/2005/8/layout/hierarchy2"/>
    <dgm:cxn modelId="{AF5A35B6-CEF0-4631-AD5F-6704C7A899F2}" type="presParOf" srcId="{E76FE246-9256-4DD3-99C1-C98B9E5E4E1C}" destId="{9C67E084-663B-465C-8C41-63968BBFF425}" srcOrd="0" destOrd="0" presId="urn:microsoft.com/office/officeart/2005/8/layout/hierarchy2"/>
    <dgm:cxn modelId="{FC9873B9-27FF-45FF-97C4-F5459633A5DB}" type="presParOf" srcId="{9C67E084-663B-465C-8C41-63968BBFF425}" destId="{4CF357F3-42BD-4590-94C3-6948347CB3E4}" srcOrd="0" destOrd="0" presId="urn:microsoft.com/office/officeart/2005/8/layout/hierarchy2"/>
    <dgm:cxn modelId="{81651FAA-CEE6-499F-9874-C0BB141D45A9}" type="presParOf" srcId="{9C67E084-663B-465C-8C41-63968BBFF425}" destId="{8160A3F8-5904-4CA2-9E5E-A3E5D8E1DBF9}" srcOrd="1" destOrd="0" presId="urn:microsoft.com/office/officeart/2005/8/layout/hierarchy2"/>
    <dgm:cxn modelId="{2192DC90-69EC-4BE6-B73D-7BDABF879A56}" type="presParOf" srcId="{8160A3F8-5904-4CA2-9E5E-A3E5D8E1DBF9}" destId="{85B3D6E4-DBEC-4C41-9148-855CDE7FE50D}" srcOrd="0" destOrd="0" presId="urn:microsoft.com/office/officeart/2005/8/layout/hierarchy2"/>
    <dgm:cxn modelId="{EF620760-E403-4B07-A2EB-F7846A049CA1}" type="presParOf" srcId="{85B3D6E4-DBEC-4C41-9148-855CDE7FE50D}" destId="{037D655A-0780-4D1B-9E8D-CC7A34BB1416}" srcOrd="0" destOrd="0" presId="urn:microsoft.com/office/officeart/2005/8/layout/hierarchy2"/>
    <dgm:cxn modelId="{B260D361-3765-4AD1-87BC-105BA026DBBA}" type="presParOf" srcId="{8160A3F8-5904-4CA2-9E5E-A3E5D8E1DBF9}" destId="{1899CCED-DB77-48C7-B6D2-B2DA36C697C6}" srcOrd="1" destOrd="0" presId="urn:microsoft.com/office/officeart/2005/8/layout/hierarchy2"/>
    <dgm:cxn modelId="{DFE45F5B-C325-4134-994C-12DB488695E6}" type="presParOf" srcId="{1899CCED-DB77-48C7-B6D2-B2DA36C697C6}" destId="{F2B42DDD-FFF4-4670-AF4B-496033FB8D9C}" srcOrd="0" destOrd="0" presId="urn:microsoft.com/office/officeart/2005/8/layout/hierarchy2"/>
    <dgm:cxn modelId="{98D4A4F5-A6FC-4686-85CF-2FC88BD4DDC2}" type="presParOf" srcId="{1899CCED-DB77-48C7-B6D2-B2DA36C697C6}" destId="{3882B1FD-4B9A-4F8E-944B-6F04935DF8B7}" srcOrd="1" destOrd="0" presId="urn:microsoft.com/office/officeart/2005/8/layout/hierarchy2"/>
    <dgm:cxn modelId="{E0477D37-57C7-4638-8D50-2705B872613D}" type="presParOf" srcId="{3882B1FD-4B9A-4F8E-944B-6F04935DF8B7}" destId="{6C114FB0-F92D-4435-8278-162CE53BCA37}" srcOrd="0" destOrd="0" presId="urn:microsoft.com/office/officeart/2005/8/layout/hierarchy2"/>
    <dgm:cxn modelId="{35DECB83-2D5A-4685-916E-D85C945205B0}" type="presParOf" srcId="{6C114FB0-F92D-4435-8278-162CE53BCA37}" destId="{5C2AFF9F-7FF0-4DF6-A607-4D408E213770}" srcOrd="0" destOrd="0" presId="urn:microsoft.com/office/officeart/2005/8/layout/hierarchy2"/>
    <dgm:cxn modelId="{14E3B38B-7357-4BEE-AC3C-A8DC5A88CD41}" type="presParOf" srcId="{3882B1FD-4B9A-4F8E-944B-6F04935DF8B7}" destId="{CC273E15-9D24-40D2-A650-07A807FCD9B4}" srcOrd="1" destOrd="0" presId="urn:microsoft.com/office/officeart/2005/8/layout/hierarchy2"/>
    <dgm:cxn modelId="{B5FC2616-1013-44BE-9EB6-38A8D55976E3}" type="presParOf" srcId="{CC273E15-9D24-40D2-A650-07A807FCD9B4}" destId="{E396734F-C475-4579-86FA-6C621370E9EF}" srcOrd="0" destOrd="0" presId="urn:microsoft.com/office/officeart/2005/8/layout/hierarchy2"/>
    <dgm:cxn modelId="{307C3B6B-AF91-4CC0-BE84-C56050877806}" type="presParOf" srcId="{CC273E15-9D24-40D2-A650-07A807FCD9B4}" destId="{0F1844F4-5E51-456B-A151-37EE03C50E80}" srcOrd="1" destOrd="0" presId="urn:microsoft.com/office/officeart/2005/8/layout/hierarchy2"/>
    <dgm:cxn modelId="{9685F49A-FEF7-400D-B3D4-AA2CF72DC58B}" type="presParOf" srcId="{0F1844F4-5E51-456B-A151-37EE03C50E80}" destId="{92986E32-562C-4247-8FC4-3B0ABD14C59B}" srcOrd="0" destOrd="0" presId="urn:microsoft.com/office/officeart/2005/8/layout/hierarchy2"/>
    <dgm:cxn modelId="{63D2AD42-3794-428B-B495-922FBE7E1D5A}" type="presParOf" srcId="{92986E32-562C-4247-8FC4-3B0ABD14C59B}" destId="{15636251-B0C8-472C-9ABC-BEBE50BA8437}" srcOrd="0" destOrd="0" presId="urn:microsoft.com/office/officeart/2005/8/layout/hierarchy2"/>
    <dgm:cxn modelId="{A9E3FCBE-7283-4187-9C46-5B1CC8F4013A}" type="presParOf" srcId="{0F1844F4-5E51-456B-A151-37EE03C50E80}" destId="{CC4CEE20-5CCE-45F2-BB6C-75E24524E45D}" srcOrd="1" destOrd="0" presId="urn:microsoft.com/office/officeart/2005/8/layout/hierarchy2"/>
    <dgm:cxn modelId="{7FED6CD4-DABA-4284-AA75-98E632A974EA}" type="presParOf" srcId="{CC4CEE20-5CCE-45F2-BB6C-75E24524E45D}" destId="{E2F8A473-E061-40A7-8F39-33CE87DCF9C4}" srcOrd="0" destOrd="0" presId="urn:microsoft.com/office/officeart/2005/8/layout/hierarchy2"/>
    <dgm:cxn modelId="{5E925AE4-2FBF-41EC-8C38-2E0A9285E0EE}" type="presParOf" srcId="{CC4CEE20-5CCE-45F2-BB6C-75E24524E45D}" destId="{340CE404-26CC-45BA-A587-C5103985008C}" srcOrd="1" destOrd="0" presId="urn:microsoft.com/office/officeart/2005/8/layout/hierarchy2"/>
    <dgm:cxn modelId="{5B5E5196-169E-4987-B361-CFA5F4B904A9}" type="presParOf" srcId="{0F1844F4-5E51-456B-A151-37EE03C50E80}" destId="{89236A4A-E22A-48AF-B630-AC98AAA30088}" srcOrd="2" destOrd="0" presId="urn:microsoft.com/office/officeart/2005/8/layout/hierarchy2"/>
    <dgm:cxn modelId="{15698284-6A2B-4032-93FA-CEA2ED3B9D89}" type="presParOf" srcId="{89236A4A-E22A-48AF-B630-AC98AAA30088}" destId="{D90C7415-B861-460B-AF9F-A801E3219006}" srcOrd="0" destOrd="0" presId="urn:microsoft.com/office/officeart/2005/8/layout/hierarchy2"/>
    <dgm:cxn modelId="{ACF8029B-BCAD-4E0E-86E5-5DA510B12532}" type="presParOf" srcId="{0F1844F4-5E51-456B-A151-37EE03C50E80}" destId="{E9A38D8D-3DAD-4F56-8DD0-625F3685746A}" srcOrd="3" destOrd="0" presId="urn:microsoft.com/office/officeart/2005/8/layout/hierarchy2"/>
    <dgm:cxn modelId="{2F99E902-28FA-4702-B66B-52BF65D09210}" type="presParOf" srcId="{E9A38D8D-3DAD-4F56-8DD0-625F3685746A}" destId="{BA67715A-E0DA-4D31-AF30-A0A19C189C34}" srcOrd="0" destOrd="0" presId="urn:microsoft.com/office/officeart/2005/8/layout/hierarchy2"/>
    <dgm:cxn modelId="{6534CE06-3421-4221-A2FF-B29E0B7261D0}" type="presParOf" srcId="{E9A38D8D-3DAD-4F56-8DD0-625F3685746A}" destId="{90190360-F358-4886-A7CE-2E84F4BB7100}" srcOrd="1" destOrd="0" presId="urn:microsoft.com/office/officeart/2005/8/layout/hierarchy2"/>
    <dgm:cxn modelId="{BE5252D8-39A0-49DC-B68D-01D1D0925257}" type="presParOf" srcId="{0F1844F4-5E51-456B-A151-37EE03C50E80}" destId="{429CE593-4F9D-4B9E-96C4-8B282213BCEB}" srcOrd="4" destOrd="0" presId="urn:microsoft.com/office/officeart/2005/8/layout/hierarchy2"/>
    <dgm:cxn modelId="{19E815BB-1807-45D7-857E-B78C29DFB1D8}" type="presParOf" srcId="{429CE593-4F9D-4B9E-96C4-8B282213BCEB}" destId="{D3BAC046-83C9-47BC-8415-1F1A5EB5B526}" srcOrd="0" destOrd="0" presId="urn:microsoft.com/office/officeart/2005/8/layout/hierarchy2"/>
    <dgm:cxn modelId="{42722373-BA8A-46D6-83A6-31A22A9CAA07}" type="presParOf" srcId="{0F1844F4-5E51-456B-A151-37EE03C50E80}" destId="{6F95488C-68D7-463C-A73C-18E4EE828C26}" srcOrd="5" destOrd="0" presId="urn:microsoft.com/office/officeart/2005/8/layout/hierarchy2"/>
    <dgm:cxn modelId="{73CFF3C0-6B4E-4995-8C6B-C041F959BE68}" type="presParOf" srcId="{6F95488C-68D7-463C-A73C-18E4EE828C26}" destId="{21E4FA6E-6E4C-4B6D-9A4F-173638105338}" srcOrd="0" destOrd="0" presId="urn:microsoft.com/office/officeart/2005/8/layout/hierarchy2"/>
    <dgm:cxn modelId="{112EAC0D-A302-48E6-B298-A0D3E4A20005}" type="presParOf" srcId="{6F95488C-68D7-463C-A73C-18E4EE828C26}" destId="{D5901C22-7339-46EC-8251-F984065F45CC}" srcOrd="1" destOrd="0" presId="urn:microsoft.com/office/officeart/2005/8/layout/hierarchy2"/>
    <dgm:cxn modelId="{A3DEF725-3C77-4E50-BCE9-FB59C12D4E6D}" type="presParOf" srcId="{3882B1FD-4B9A-4F8E-944B-6F04935DF8B7}" destId="{C15622FB-6246-404E-B64C-0727E30050D3}" srcOrd="2" destOrd="0" presId="urn:microsoft.com/office/officeart/2005/8/layout/hierarchy2"/>
    <dgm:cxn modelId="{CC761C5A-CE97-43C1-9273-FEA3DB158C96}" type="presParOf" srcId="{C15622FB-6246-404E-B64C-0727E30050D3}" destId="{0F55AE09-C73C-4EA9-AB05-E7B005C4590C}" srcOrd="0" destOrd="0" presId="urn:microsoft.com/office/officeart/2005/8/layout/hierarchy2"/>
    <dgm:cxn modelId="{5E0855C7-B21E-4C09-A550-6F5E5EA222B5}" type="presParOf" srcId="{3882B1FD-4B9A-4F8E-944B-6F04935DF8B7}" destId="{9623794A-D0BC-491C-8E02-F8800B521826}" srcOrd="3" destOrd="0" presId="urn:microsoft.com/office/officeart/2005/8/layout/hierarchy2"/>
    <dgm:cxn modelId="{5874AE95-44B9-4DF5-A8E1-E1F1841BCE4B}" type="presParOf" srcId="{9623794A-D0BC-491C-8E02-F8800B521826}" destId="{0DB0B081-DD84-4355-85DB-9F152CC71588}" srcOrd="0" destOrd="0" presId="urn:microsoft.com/office/officeart/2005/8/layout/hierarchy2"/>
    <dgm:cxn modelId="{49A782DD-0A22-43E6-9B88-3E0B089F2ECC}" type="presParOf" srcId="{9623794A-D0BC-491C-8E02-F8800B521826}" destId="{6640A86B-3A51-463A-9601-9FF41670B572}" srcOrd="1" destOrd="0" presId="urn:microsoft.com/office/officeart/2005/8/layout/hierarchy2"/>
    <dgm:cxn modelId="{910F3594-A1A9-4793-8E7D-159EA4149AC7}" type="presParOf" srcId="{6640A86B-3A51-463A-9601-9FF41670B572}" destId="{EB3DA29B-AD27-4EB0-81B8-2258FB3A7090}" srcOrd="0" destOrd="0" presId="urn:microsoft.com/office/officeart/2005/8/layout/hierarchy2"/>
    <dgm:cxn modelId="{DBD2175F-BBBB-4D2E-8A74-36BFDD99327E}" type="presParOf" srcId="{EB3DA29B-AD27-4EB0-81B8-2258FB3A7090}" destId="{4D9F911F-BC28-46BA-B891-826832958BBD}" srcOrd="0" destOrd="0" presId="urn:microsoft.com/office/officeart/2005/8/layout/hierarchy2"/>
    <dgm:cxn modelId="{DCE26C6A-F59A-4807-BDDA-FDB6CEE5955A}" type="presParOf" srcId="{6640A86B-3A51-463A-9601-9FF41670B572}" destId="{4B7EE1F8-F068-4707-949A-AD31D81F9F58}" srcOrd="1" destOrd="0" presId="urn:microsoft.com/office/officeart/2005/8/layout/hierarchy2"/>
    <dgm:cxn modelId="{44A4975D-7678-4810-B452-4FB27A8141F2}" type="presParOf" srcId="{4B7EE1F8-F068-4707-949A-AD31D81F9F58}" destId="{515095DD-CAF6-4AD6-8D2C-BE0A48C59A3A}" srcOrd="0" destOrd="0" presId="urn:microsoft.com/office/officeart/2005/8/layout/hierarchy2"/>
    <dgm:cxn modelId="{0AE61528-90D7-4CC6-848C-D9215393D1CB}" type="presParOf" srcId="{4B7EE1F8-F068-4707-949A-AD31D81F9F58}" destId="{816A745F-598F-4BEA-B42F-DD217248305B}" srcOrd="1" destOrd="0" presId="urn:microsoft.com/office/officeart/2005/8/layout/hierarchy2"/>
    <dgm:cxn modelId="{3D5D5B88-2BB0-4C2B-A3BA-CAF670D96A2B}" type="presParOf" srcId="{6640A86B-3A51-463A-9601-9FF41670B572}" destId="{A641C5E6-047F-4117-BB85-356CA87CF82D}" srcOrd="2" destOrd="0" presId="urn:microsoft.com/office/officeart/2005/8/layout/hierarchy2"/>
    <dgm:cxn modelId="{BA48775A-1372-4BA2-8183-B7902E6042E0}" type="presParOf" srcId="{A641C5E6-047F-4117-BB85-356CA87CF82D}" destId="{2B0ED8FE-47AB-4169-868B-DDC8BC5C9F1F}" srcOrd="0" destOrd="0" presId="urn:microsoft.com/office/officeart/2005/8/layout/hierarchy2"/>
    <dgm:cxn modelId="{644339CB-D722-483E-A84E-B92667F0F296}" type="presParOf" srcId="{6640A86B-3A51-463A-9601-9FF41670B572}" destId="{B31A8F16-D0DB-42DA-8753-88CA659152B2}" srcOrd="3" destOrd="0" presId="urn:microsoft.com/office/officeart/2005/8/layout/hierarchy2"/>
    <dgm:cxn modelId="{5CE2B6C4-9510-4C16-BBB6-40A61E6B8009}" type="presParOf" srcId="{B31A8F16-D0DB-42DA-8753-88CA659152B2}" destId="{74B01956-6125-4ADC-B0B2-4BDA1CBBCDA1}" srcOrd="0" destOrd="0" presId="urn:microsoft.com/office/officeart/2005/8/layout/hierarchy2"/>
    <dgm:cxn modelId="{DA51F7F7-3FBF-4F15-ABC5-7AA92D122658}" type="presParOf" srcId="{B31A8F16-D0DB-42DA-8753-88CA659152B2}" destId="{9AAE3C2E-1CF3-4D77-B248-D0C9003B115E}" srcOrd="1" destOrd="0" presId="urn:microsoft.com/office/officeart/2005/8/layout/hierarchy2"/>
    <dgm:cxn modelId="{E7C78EC2-2561-4737-8F59-063FF8349DE8}" type="presParOf" srcId="{8160A3F8-5904-4CA2-9E5E-A3E5D8E1DBF9}" destId="{72DE3FC7-ACC5-49C4-ACBE-3DAEC8AB201D}" srcOrd="2" destOrd="0" presId="urn:microsoft.com/office/officeart/2005/8/layout/hierarchy2"/>
    <dgm:cxn modelId="{697B39BD-AF1C-4230-AFE1-576D09DECDFC}" type="presParOf" srcId="{72DE3FC7-ACC5-49C4-ACBE-3DAEC8AB201D}" destId="{67965EB2-7EA2-43AC-A1B8-3E54811287AE}" srcOrd="0" destOrd="0" presId="urn:microsoft.com/office/officeart/2005/8/layout/hierarchy2"/>
    <dgm:cxn modelId="{5F17AFBE-0531-4A32-932B-B07D1EEF73DE}" type="presParOf" srcId="{8160A3F8-5904-4CA2-9E5E-A3E5D8E1DBF9}" destId="{01972160-7B41-4B2D-B8C8-8E28FB904FF0}" srcOrd="3" destOrd="0" presId="urn:microsoft.com/office/officeart/2005/8/layout/hierarchy2"/>
    <dgm:cxn modelId="{01A6566A-D0A5-402E-A737-C9F8BBCF8BD6}" type="presParOf" srcId="{01972160-7B41-4B2D-B8C8-8E28FB904FF0}" destId="{F1E7AF30-C8F6-4915-8A84-65E8FA01A8DE}" srcOrd="0" destOrd="0" presId="urn:microsoft.com/office/officeart/2005/8/layout/hierarchy2"/>
    <dgm:cxn modelId="{ED7A4439-E8A1-4215-8BDF-4A9842FA1BC2}" type="presParOf" srcId="{01972160-7B41-4B2D-B8C8-8E28FB904FF0}" destId="{63AAFA8A-F725-42BD-B21E-55CDF9E675B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CC2D0-B802-4C55-82CA-3FB7029736B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AT"/>
        </a:p>
      </dgm:t>
    </dgm:pt>
    <dgm:pt modelId="{99D9A308-F6D4-4C98-AE17-C6AE8AAB0824}">
      <dgm:prSet phldrT="[Text]" phldr="0"/>
      <dgm:spPr/>
      <dgm:t>
        <a:bodyPr/>
        <a:lstStyle/>
        <a:p>
          <a:r>
            <a:rPr lang="de-AT" dirty="0"/>
            <a:t>Verkehr</a:t>
          </a:r>
        </a:p>
      </dgm:t>
    </dgm:pt>
    <dgm:pt modelId="{CCC4C8C8-8559-4BC5-827F-5ED570F5CAC3}" type="parTrans" cxnId="{25ED8525-7F6C-4CF3-A194-965052E1B56A}">
      <dgm:prSet/>
      <dgm:spPr/>
      <dgm:t>
        <a:bodyPr/>
        <a:lstStyle/>
        <a:p>
          <a:endParaRPr lang="de-AT"/>
        </a:p>
      </dgm:t>
    </dgm:pt>
    <dgm:pt modelId="{D47E9DF4-9340-4570-AEA7-0FCDC9C53226}" type="sibTrans" cxnId="{25ED8525-7F6C-4CF3-A194-965052E1B56A}">
      <dgm:prSet/>
      <dgm:spPr/>
      <dgm:t>
        <a:bodyPr/>
        <a:lstStyle/>
        <a:p>
          <a:endParaRPr lang="de-AT"/>
        </a:p>
      </dgm:t>
    </dgm:pt>
    <dgm:pt modelId="{FF1B6F86-E4BD-4A43-8B14-487E81F6550E}">
      <dgm:prSet phldrT="[Text]" phldr="0"/>
      <dgm:spPr/>
      <dgm:t>
        <a:bodyPr/>
        <a:lstStyle/>
        <a:p>
          <a:r>
            <a:rPr lang="de-AT" dirty="0"/>
            <a:t>Land</a:t>
          </a:r>
        </a:p>
      </dgm:t>
    </dgm:pt>
    <dgm:pt modelId="{C3C3D144-6207-40F3-8037-2E65A1B7B999}" type="parTrans" cxnId="{6BDE98F4-6F92-4234-B00F-8053AC0BC7D2}">
      <dgm:prSet/>
      <dgm:spPr/>
      <dgm:t>
        <a:bodyPr/>
        <a:lstStyle/>
        <a:p>
          <a:endParaRPr lang="de-AT"/>
        </a:p>
      </dgm:t>
    </dgm:pt>
    <dgm:pt modelId="{3258E17B-64E4-4467-8042-A56246BCEDC6}" type="sibTrans" cxnId="{6BDE98F4-6F92-4234-B00F-8053AC0BC7D2}">
      <dgm:prSet/>
      <dgm:spPr/>
      <dgm:t>
        <a:bodyPr/>
        <a:lstStyle/>
        <a:p>
          <a:endParaRPr lang="de-AT"/>
        </a:p>
      </dgm:t>
    </dgm:pt>
    <dgm:pt modelId="{8B70ECCB-C9DA-4464-8C98-92A42F0CB3EA}">
      <dgm:prSet phldrT="[Text]" phldr="0"/>
      <dgm:spPr/>
      <dgm:t>
        <a:bodyPr/>
        <a:lstStyle/>
        <a:p>
          <a:r>
            <a:rPr lang="de-AT" dirty="0"/>
            <a:t>Wasser</a:t>
          </a:r>
        </a:p>
      </dgm:t>
    </dgm:pt>
    <dgm:pt modelId="{EAD369E4-1400-4954-BB52-013C849A76BF}" type="parTrans" cxnId="{F9519F01-CCF3-4583-879C-5001F87B9772}">
      <dgm:prSet/>
      <dgm:spPr/>
      <dgm:t>
        <a:bodyPr/>
        <a:lstStyle/>
        <a:p>
          <a:endParaRPr lang="de-AT"/>
        </a:p>
      </dgm:t>
    </dgm:pt>
    <dgm:pt modelId="{28E30206-7A2E-415D-B77A-F98212FF2880}" type="sibTrans" cxnId="{F9519F01-CCF3-4583-879C-5001F87B9772}">
      <dgm:prSet/>
      <dgm:spPr/>
      <dgm:t>
        <a:bodyPr/>
        <a:lstStyle/>
        <a:p>
          <a:endParaRPr lang="de-AT"/>
        </a:p>
      </dgm:t>
    </dgm:pt>
    <dgm:pt modelId="{E9254734-3815-4757-8352-CBB19049D5CF}">
      <dgm:prSet phldrT="[Text]" phldr="0"/>
      <dgm:spPr/>
      <dgm:t>
        <a:bodyPr/>
        <a:lstStyle/>
        <a:p>
          <a:r>
            <a:rPr lang="de-AT" dirty="0"/>
            <a:t>Luft</a:t>
          </a:r>
        </a:p>
      </dgm:t>
    </dgm:pt>
    <dgm:pt modelId="{67C5CB8D-1295-4823-80C5-B0F73DDA74D1}" type="parTrans" cxnId="{3D506BC8-4E25-4FEC-84C7-F2790F6D4C77}">
      <dgm:prSet/>
      <dgm:spPr/>
      <dgm:t>
        <a:bodyPr/>
        <a:lstStyle/>
        <a:p>
          <a:endParaRPr lang="de-AT"/>
        </a:p>
      </dgm:t>
    </dgm:pt>
    <dgm:pt modelId="{B61049D3-2EC5-432F-9FF8-D783222098DB}" type="sibTrans" cxnId="{3D506BC8-4E25-4FEC-84C7-F2790F6D4C77}">
      <dgm:prSet/>
      <dgm:spPr/>
      <dgm:t>
        <a:bodyPr/>
        <a:lstStyle/>
        <a:p>
          <a:endParaRPr lang="de-AT"/>
        </a:p>
      </dgm:t>
    </dgm:pt>
    <dgm:pt modelId="{146302A5-C436-4DED-B62D-D7698DC63987}">
      <dgm:prSet phldrT="[Text]" phldr="0"/>
      <dgm:spPr/>
      <dgm:t>
        <a:bodyPr/>
        <a:lstStyle/>
        <a:p>
          <a:r>
            <a:rPr lang="de-AT" dirty="0"/>
            <a:t>Straße</a:t>
          </a:r>
        </a:p>
      </dgm:t>
    </dgm:pt>
    <dgm:pt modelId="{7435B5DA-D930-4F77-9000-B4FEF5CAE259}" type="parTrans" cxnId="{B2735E30-15D1-45A2-9305-438A70A83EA9}">
      <dgm:prSet/>
      <dgm:spPr/>
      <dgm:t>
        <a:bodyPr/>
        <a:lstStyle/>
        <a:p>
          <a:endParaRPr lang="de-AT"/>
        </a:p>
      </dgm:t>
    </dgm:pt>
    <dgm:pt modelId="{49D98256-1B61-4273-9B27-305CCB9C4774}" type="sibTrans" cxnId="{B2735E30-15D1-45A2-9305-438A70A83EA9}">
      <dgm:prSet/>
      <dgm:spPr/>
      <dgm:t>
        <a:bodyPr/>
        <a:lstStyle/>
        <a:p>
          <a:endParaRPr lang="de-AT"/>
        </a:p>
      </dgm:t>
    </dgm:pt>
    <dgm:pt modelId="{1CF31DEF-6F4E-44C4-A6FC-1A8BA6CB66EE}">
      <dgm:prSet phldrT="[Text]" phldr="0"/>
      <dgm:spPr/>
      <dgm:t>
        <a:bodyPr/>
        <a:lstStyle/>
        <a:p>
          <a:r>
            <a:rPr lang="de-AT" dirty="0"/>
            <a:t>Schiene</a:t>
          </a:r>
        </a:p>
      </dgm:t>
    </dgm:pt>
    <dgm:pt modelId="{8DA8F8FA-2400-4262-BC6D-9FC2CFFA069C}" type="parTrans" cxnId="{118E2EEB-64EF-4D40-94C0-B1194EAF2C73}">
      <dgm:prSet/>
      <dgm:spPr/>
      <dgm:t>
        <a:bodyPr/>
        <a:lstStyle/>
        <a:p>
          <a:endParaRPr lang="de-AT"/>
        </a:p>
      </dgm:t>
    </dgm:pt>
    <dgm:pt modelId="{46452527-E9C2-4C4B-BFF4-0339C9B75D22}" type="sibTrans" cxnId="{118E2EEB-64EF-4D40-94C0-B1194EAF2C73}">
      <dgm:prSet/>
      <dgm:spPr/>
      <dgm:t>
        <a:bodyPr/>
        <a:lstStyle/>
        <a:p>
          <a:endParaRPr lang="de-AT"/>
        </a:p>
      </dgm:t>
    </dgm:pt>
    <dgm:pt modelId="{5D190A1A-5A59-421D-BC21-117B9C6E0674}">
      <dgm:prSet phldrT="[Text]" phldr="0"/>
      <dgm:spPr/>
      <dgm:t>
        <a:bodyPr/>
        <a:lstStyle/>
        <a:p>
          <a:r>
            <a:rPr lang="de-AT" dirty="0"/>
            <a:t>Rohrleitung</a:t>
          </a:r>
        </a:p>
      </dgm:t>
    </dgm:pt>
    <dgm:pt modelId="{48B8E3C8-E511-4D56-A977-32D26838EDB9}" type="parTrans" cxnId="{A82FB31A-2697-4557-B153-4862BD05B11E}">
      <dgm:prSet/>
      <dgm:spPr/>
      <dgm:t>
        <a:bodyPr/>
        <a:lstStyle/>
        <a:p>
          <a:endParaRPr lang="de-AT"/>
        </a:p>
      </dgm:t>
    </dgm:pt>
    <dgm:pt modelId="{4E78E506-3CF2-4205-A638-E2CD5FA562EE}" type="sibTrans" cxnId="{A82FB31A-2697-4557-B153-4862BD05B11E}">
      <dgm:prSet/>
      <dgm:spPr/>
      <dgm:t>
        <a:bodyPr/>
        <a:lstStyle/>
        <a:p>
          <a:endParaRPr lang="de-AT"/>
        </a:p>
      </dgm:t>
    </dgm:pt>
    <dgm:pt modelId="{DD27F03F-4C54-4721-964C-DDDC2C561DF4}">
      <dgm:prSet phldrT="[Text]" phldr="0"/>
      <dgm:spPr/>
      <dgm:t>
        <a:bodyPr/>
        <a:lstStyle/>
        <a:p>
          <a:r>
            <a:rPr lang="de-AT" dirty="0"/>
            <a:t>Binnenwasser-straße (Fluss)</a:t>
          </a:r>
        </a:p>
      </dgm:t>
    </dgm:pt>
    <dgm:pt modelId="{E192372F-478A-4906-A679-C4E9330031F2}" type="parTrans" cxnId="{C3605D85-099A-44F1-B8E5-9DB8BC63BC4F}">
      <dgm:prSet/>
      <dgm:spPr/>
      <dgm:t>
        <a:bodyPr/>
        <a:lstStyle/>
        <a:p>
          <a:endParaRPr lang="de-AT"/>
        </a:p>
      </dgm:t>
    </dgm:pt>
    <dgm:pt modelId="{510EC623-FF9F-4455-B04E-4BE6A01BC095}" type="sibTrans" cxnId="{C3605D85-099A-44F1-B8E5-9DB8BC63BC4F}">
      <dgm:prSet/>
      <dgm:spPr/>
      <dgm:t>
        <a:bodyPr/>
        <a:lstStyle/>
        <a:p>
          <a:endParaRPr lang="de-AT"/>
        </a:p>
      </dgm:t>
    </dgm:pt>
    <dgm:pt modelId="{7343D386-A5D9-4500-8E58-9F2EEA441F68}">
      <dgm:prSet phldrT="[Text]" phldr="0"/>
      <dgm:spPr/>
      <dgm:t>
        <a:bodyPr/>
        <a:lstStyle/>
        <a:p>
          <a:r>
            <a:rPr lang="de-AT" dirty="0"/>
            <a:t>Luft</a:t>
          </a:r>
        </a:p>
      </dgm:t>
    </dgm:pt>
    <dgm:pt modelId="{AAF0CC24-528A-401F-9EBC-A1D0699CAE7B}" type="parTrans" cxnId="{59698942-58A8-43A8-90F4-1D3033D87B45}">
      <dgm:prSet/>
      <dgm:spPr/>
      <dgm:t>
        <a:bodyPr/>
        <a:lstStyle/>
        <a:p>
          <a:endParaRPr lang="de-AT"/>
        </a:p>
      </dgm:t>
    </dgm:pt>
    <dgm:pt modelId="{A7D8B1B4-E954-46CB-926B-D4CE3DFF8500}" type="sibTrans" cxnId="{59698942-58A8-43A8-90F4-1D3033D87B45}">
      <dgm:prSet/>
      <dgm:spPr/>
      <dgm:t>
        <a:bodyPr/>
        <a:lstStyle/>
        <a:p>
          <a:endParaRPr lang="de-AT"/>
        </a:p>
      </dgm:t>
    </dgm:pt>
    <dgm:pt modelId="{F0B0A2F5-3245-47F7-81D0-47DC8421DE6C}">
      <dgm:prSet phldrT="[Text]" phldr="0"/>
      <dgm:spPr/>
      <dgm:t>
        <a:bodyPr/>
        <a:lstStyle/>
        <a:p>
          <a:r>
            <a:rPr lang="de-AT" dirty="0"/>
            <a:t>Flugzeuge</a:t>
          </a:r>
        </a:p>
      </dgm:t>
    </dgm:pt>
    <dgm:pt modelId="{96C10842-1481-4067-9D6F-BCA3F1C854D3}" type="parTrans" cxnId="{DD6B1D7D-B0E4-454A-8F6D-351ADE98D8BF}">
      <dgm:prSet/>
      <dgm:spPr/>
      <dgm:t>
        <a:bodyPr/>
        <a:lstStyle/>
        <a:p>
          <a:endParaRPr lang="de-AT"/>
        </a:p>
      </dgm:t>
    </dgm:pt>
    <dgm:pt modelId="{8B05B130-D034-4E54-9AEB-C8A5B1307895}" type="sibTrans" cxnId="{DD6B1D7D-B0E4-454A-8F6D-351ADE98D8BF}">
      <dgm:prSet/>
      <dgm:spPr/>
      <dgm:t>
        <a:bodyPr/>
        <a:lstStyle/>
        <a:p>
          <a:endParaRPr lang="de-AT"/>
        </a:p>
      </dgm:t>
    </dgm:pt>
    <dgm:pt modelId="{845D97C4-4C80-4E57-B1E8-C514FFEB10EF}">
      <dgm:prSet phldrT="[Text]" phldr="0"/>
      <dgm:spPr/>
      <dgm:t>
        <a:bodyPr/>
        <a:lstStyle/>
        <a:p>
          <a:r>
            <a:rPr lang="de-AT" dirty="0"/>
            <a:t>Binnenschiff</a:t>
          </a:r>
        </a:p>
      </dgm:t>
    </dgm:pt>
    <dgm:pt modelId="{EE7465F1-BFF3-472D-B5B1-76463506D198}" type="parTrans" cxnId="{00083238-E08F-4D40-A7A4-095739DB018D}">
      <dgm:prSet/>
      <dgm:spPr/>
      <dgm:t>
        <a:bodyPr/>
        <a:lstStyle/>
        <a:p>
          <a:endParaRPr lang="de-AT"/>
        </a:p>
      </dgm:t>
    </dgm:pt>
    <dgm:pt modelId="{BE09CA6A-8B53-45D3-9C77-7601F003622F}" type="sibTrans" cxnId="{00083238-E08F-4D40-A7A4-095739DB018D}">
      <dgm:prSet/>
      <dgm:spPr/>
      <dgm:t>
        <a:bodyPr/>
        <a:lstStyle/>
        <a:p>
          <a:endParaRPr lang="de-AT"/>
        </a:p>
      </dgm:t>
    </dgm:pt>
    <dgm:pt modelId="{97D62AAE-1330-4111-9D2F-82A5B71F835F}">
      <dgm:prSet phldrT="[Text]" phldr="0"/>
      <dgm:spPr/>
      <dgm:t>
        <a:bodyPr/>
        <a:lstStyle/>
        <a:p>
          <a:r>
            <a:rPr lang="de-AT" dirty="0"/>
            <a:t>Pipeline für</a:t>
          </a:r>
          <a:br>
            <a:rPr lang="de-AT" dirty="0"/>
          </a:br>
          <a:r>
            <a:rPr lang="de-AT" dirty="0"/>
            <a:t>Öl, Gas</a:t>
          </a:r>
        </a:p>
      </dgm:t>
    </dgm:pt>
    <dgm:pt modelId="{7BF0857A-2774-4CB0-B2E3-C91451D4C5FA}" type="parTrans" cxnId="{134ADCC7-401F-4201-A7F5-8B345D7183CC}">
      <dgm:prSet/>
      <dgm:spPr/>
      <dgm:t>
        <a:bodyPr/>
        <a:lstStyle/>
        <a:p>
          <a:endParaRPr lang="de-AT"/>
        </a:p>
      </dgm:t>
    </dgm:pt>
    <dgm:pt modelId="{89EC75D1-2E9D-4B04-8F35-F4179EB434A7}" type="sibTrans" cxnId="{134ADCC7-401F-4201-A7F5-8B345D7183CC}">
      <dgm:prSet/>
      <dgm:spPr/>
      <dgm:t>
        <a:bodyPr/>
        <a:lstStyle/>
        <a:p>
          <a:endParaRPr lang="de-AT"/>
        </a:p>
      </dgm:t>
    </dgm:pt>
    <dgm:pt modelId="{387FA448-8E6F-4CAB-A14B-EA35BF8D7032}">
      <dgm:prSet phldrT="[Text]" phldr="0"/>
      <dgm:spPr/>
      <dgm:t>
        <a:bodyPr/>
        <a:lstStyle/>
        <a:p>
          <a:r>
            <a:rPr lang="de-AT" dirty="0"/>
            <a:t>Zug</a:t>
          </a:r>
        </a:p>
      </dgm:t>
    </dgm:pt>
    <dgm:pt modelId="{882E3D01-8898-4FF9-816F-A2EF6352A7A5}" type="parTrans" cxnId="{FD6B26A7-69E5-47A6-A33D-B94105407676}">
      <dgm:prSet/>
      <dgm:spPr/>
      <dgm:t>
        <a:bodyPr/>
        <a:lstStyle/>
        <a:p>
          <a:endParaRPr lang="de-AT"/>
        </a:p>
      </dgm:t>
    </dgm:pt>
    <dgm:pt modelId="{37F72D21-8538-4AF1-8B45-4B1C06E331CF}" type="sibTrans" cxnId="{FD6B26A7-69E5-47A6-A33D-B94105407676}">
      <dgm:prSet/>
      <dgm:spPr/>
      <dgm:t>
        <a:bodyPr/>
        <a:lstStyle/>
        <a:p>
          <a:endParaRPr lang="de-AT"/>
        </a:p>
      </dgm:t>
    </dgm:pt>
    <dgm:pt modelId="{72218D15-FAB4-4FFF-A5AE-FA716972ECC9}">
      <dgm:prSet phldrT="[Text]" phldr="0"/>
      <dgm:spPr/>
      <dgm:t>
        <a:bodyPr/>
        <a:lstStyle/>
        <a:p>
          <a:r>
            <a:rPr lang="de-AT" dirty="0"/>
            <a:t>PKW, LKW</a:t>
          </a:r>
        </a:p>
      </dgm:t>
    </dgm:pt>
    <dgm:pt modelId="{CB90CDFE-0D5E-419E-913C-A6B7CDA50D73}" type="parTrans" cxnId="{7FF81286-C71E-4840-89A9-3DCC00C0D93C}">
      <dgm:prSet/>
      <dgm:spPr/>
      <dgm:t>
        <a:bodyPr/>
        <a:lstStyle/>
        <a:p>
          <a:endParaRPr lang="de-AT"/>
        </a:p>
      </dgm:t>
    </dgm:pt>
    <dgm:pt modelId="{FCD3BAB4-F50D-4E6F-9F90-D4A0C8F9973E}" type="sibTrans" cxnId="{7FF81286-C71E-4840-89A9-3DCC00C0D93C}">
      <dgm:prSet/>
      <dgm:spPr/>
      <dgm:t>
        <a:bodyPr/>
        <a:lstStyle/>
        <a:p>
          <a:endParaRPr lang="de-AT"/>
        </a:p>
      </dgm:t>
    </dgm:pt>
    <dgm:pt modelId="{EB2387E9-289F-42B2-957F-06266032C084}">
      <dgm:prSet phldrT="[Text]" phldr="0"/>
      <dgm:spPr/>
      <dgm:t>
        <a:bodyPr/>
        <a:lstStyle/>
        <a:p>
          <a:r>
            <a:rPr lang="de-AT" dirty="0"/>
            <a:t>Weltraum</a:t>
          </a:r>
        </a:p>
      </dgm:t>
    </dgm:pt>
    <dgm:pt modelId="{FFD71593-D17F-4697-9C2E-855748152A41}" type="parTrans" cxnId="{9CEF3221-3960-4BE9-A526-6547D08DA127}">
      <dgm:prSet/>
      <dgm:spPr/>
      <dgm:t>
        <a:bodyPr/>
        <a:lstStyle/>
        <a:p>
          <a:endParaRPr lang="de-AT"/>
        </a:p>
      </dgm:t>
    </dgm:pt>
    <dgm:pt modelId="{58DA3C41-3738-4856-ADB6-C8BC9F031EB8}" type="sibTrans" cxnId="{9CEF3221-3960-4BE9-A526-6547D08DA127}">
      <dgm:prSet/>
      <dgm:spPr/>
      <dgm:t>
        <a:bodyPr/>
        <a:lstStyle/>
        <a:p>
          <a:endParaRPr lang="de-AT"/>
        </a:p>
      </dgm:t>
    </dgm:pt>
    <dgm:pt modelId="{4CEA3CB5-228F-4063-B307-536432A09AEF}">
      <dgm:prSet phldrT="[Text]" phldr="0"/>
      <dgm:spPr/>
      <dgm:t>
        <a:bodyPr/>
        <a:lstStyle/>
        <a:p>
          <a:r>
            <a:rPr lang="de-AT" dirty="0"/>
            <a:t>Rakete</a:t>
          </a:r>
        </a:p>
      </dgm:t>
    </dgm:pt>
    <dgm:pt modelId="{C2450DD5-1D4F-462A-A65C-F7854038198F}" type="parTrans" cxnId="{3E2BD82C-16A3-48B3-8831-3468551C2DDB}">
      <dgm:prSet/>
      <dgm:spPr/>
      <dgm:t>
        <a:bodyPr/>
        <a:lstStyle/>
        <a:p>
          <a:endParaRPr lang="de-AT"/>
        </a:p>
      </dgm:t>
    </dgm:pt>
    <dgm:pt modelId="{8B2A067C-BEE1-4381-BE0B-41A2C2BA2291}" type="sibTrans" cxnId="{3E2BD82C-16A3-48B3-8831-3468551C2DDB}">
      <dgm:prSet/>
      <dgm:spPr/>
      <dgm:t>
        <a:bodyPr/>
        <a:lstStyle/>
        <a:p>
          <a:endParaRPr lang="de-AT"/>
        </a:p>
      </dgm:t>
    </dgm:pt>
    <dgm:pt modelId="{2535AD11-19FC-48AC-A254-6D815ECDBDFB}">
      <dgm:prSet phldrT="[Text]" phldr="0"/>
      <dgm:spPr/>
      <dgm:t>
        <a:bodyPr/>
        <a:lstStyle/>
        <a:p>
          <a:r>
            <a:rPr lang="de-AT" dirty="0"/>
            <a:t>Meer</a:t>
          </a:r>
        </a:p>
      </dgm:t>
    </dgm:pt>
    <dgm:pt modelId="{3426B99E-81F8-4209-A003-E15D7E8F15E1}" type="parTrans" cxnId="{320CA958-D6F8-46D4-824F-6A7ADC8B2F25}">
      <dgm:prSet/>
      <dgm:spPr/>
      <dgm:t>
        <a:bodyPr/>
        <a:lstStyle/>
        <a:p>
          <a:endParaRPr lang="de-AT"/>
        </a:p>
      </dgm:t>
    </dgm:pt>
    <dgm:pt modelId="{E3221ADD-0FAF-42CF-AAE4-937ACD235CFF}" type="sibTrans" cxnId="{320CA958-D6F8-46D4-824F-6A7ADC8B2F25}">
      <dgm:prSet/>
      <dgm:spPr/>
      <dgm:t>
        <a:bodyPr/>
        <a:lstStyle/>
        <a:p>
          <a:endParaRPr lang="de-AT"/>
        </a:p>
      </dgm:t>
    </dgm:pt>
    <dgm:pt modelId="{BEA297CF-707A-4C2A-9B2D-38CA9C66E22F}">
      <dgm:prSet phldrT="[Text]" phldr="0"/>
      <dgm:spPr/>
      <dgm:t>
        <a:bodyPr/>
        <a:lstStyle/>
        <a:p>
          <a:r>
            <a:rPr lang="de-AT" dirty="0"/>
            <a:t>Hochseeschiff</a:t>
          </a:r>
        </a:p>
      </dgm:t>
    </dgm:pt>
    <dgm:pt modelId="{52C37B20-C346-424A-B854-A856F464E914}" type="parTrans" cxnId="{380D059A-D615-4BC8-ABC1-17710A35137B}">
      <dgm:prSet/>
      <dgm:spPr/>
      <dgm:t>
        <a:bodyPr/>
        <a:lstStyle/>
        <a:p>
          <a:endParaRPr lang="de-AT"/>
        </a:p>
      </dgm:t>
    </dgm:pt>
    <dgm:pt modelId="{BC507D66-51CE-49D9-A4FD-CA52C6D651DA}" type="sibTrans" cxnId="{380D059A-D615-4BC8-ABC1-17710A35137B}">
      <dgm:prSet/>
      <dgm:spPr/>
      <dgm:t>
        <a:bodyPr/>
        <a:lstStyle/>
        <a:p>
          <a:endParaRPr lang="de-AT"/>
        </a:p>
      </dgm:t>
    </dgm:pt>
    <dgm:pt modelId="{B7C515E7-37CB-405A-B7A4-BF8FCDFE3CD9}" type="pres">
      <dgm:prSet presAssocID="{4F9CC2D0-B802-4C55-82CA-3FB7029736B9}" presName="diagram" presStyleCnt="0">
        <dgm:presLayoutVars>
          <dgm:chPref val="1"/>
          <dgm:dir/>
          <dgm:animOne val="branch"/>
          <dgm:animLvl val="lvl"/>
          <dgm:resizeHandles val="exact"/>
        </dgm:presLayoutVars>
      </dgm:prSet>
      <dgm:spPr/>
    </dgm:pt>
    <dgm:pt modelId="{F31B6588-D0B4-41D4-8E5E-3F4FA7B071C4}" type="pres">
      <dgm:prSet presAssocID="{99D9A308-F6D4-4C98-AE17-C6AE8AAB0824}" presName="root1" presStyleCnt="0"/>
      <dgm:spPr/>
    </dgm:pt>
    <dgm:pt modelId="{5F2A653B-52C0-4006-B1E5-3033E12F5259}" type="pres">
      <dgm:prSet presAssocID="{99D9A308-F6D4-4C98-AE17-C6AE8AAB0824}" presName="LevelOneTextNode" presStyleLbl="node0" presStyleIdx="0" presStyleCnt="1">
        <dgm:presLayoutVars>
          <dgm:chPref val="3"/>
        </dgm:presLayoutVars>
      </dgm:prSet>
      <dgm:spPr/>
    </dgm:pt>
    <dgm:pt modelId="{D850C311-8C62-4FB0-AD70-C56E5E96094C}" type="pres">
      <dgm:prSet presAssocID="{99D9A308-F6D4-4C98-AE17-C6AE8AAB0824}" presName="level2hierChild" presStyleCnt="0"/>
      <dgm:spPr/>
    </dgm:pt>
    <dgm:pt modelId="{8C339321-B85F-44F8-80E2-A16BAA047F2F}" type="pres">
      <dgm:prSet presAssocID="{C3C3D144-6207-40F3-8037-2E65A1B7B999}" presName="conn2-1" presStyleLbl="parChTrans1D2" presStyleIdx="0" presStyleCnt="3"/>
      <dgm:spPr/>
    </dgm:pt>
    <dgm:pt modelId="{25DF2454-5D52-4743-8766-F87ACB933568}" type="pres">
      <dgm:prSet presAssocID="{C3C3D144-6207-40F3-8037-2E65A1B7B999}" presName="connTx" presStyleLbl="parChTrans1D2" presStyleIdx="0" presStyleCnt="3"/>
      <dgm:spPr/>
    </dgm:pt>
    <dgm:pt modelId="{A823E5CC-2B78-4A5B-9CAD-7E6C7D7A291A}" type="pres">
      <dgm:prSet presAssocID="{FF1B6F86-E4BD-4A43-8B14-487E81F6550E}" presName="root2" presStyleCnt="0"/>
      <dgm:spPr/>
    </dgm:pt>
    <dgm:pt modelId="{A5EF307F-1BCA-4475-8426-73A44C7FFBE3}" type="pres">
      <dgm:prSet presAssocID="{FF1B6F86-E4BD-4A43-8B14-487E81F6550E}" presName="LevelTwoTextNode" presStyleLbl="node2" presStyleIdx="0" presStyleCnt="3">
        <dgm:presLayoutVars>
          <dgm:chPref val="3"/>
        </dgm:presLayoutVars>
      </dgm:prSet>
      <dgm:spPr/>
    </dgm:pt>
    <dgm:pt modelId="{EA6D7E3C-9B6C-468A-B9B5-E160802B06F9}" type="pres">
      <dgm:prSet presAssocID="{FF1B6F86-E4BD-4A43-8B14-487E81F6550E}" presName="level3hierChild" presStyleCnt="0"/>
      <dgm:spPr/>
    </dgm:pt>
    <dgm:pt modelId="{83D4F453-0270-4CCF-BC6D-DE9F8004E5F6}" type="pres">
      <dgm:prSet presAssocID="{7435B5DA-D930-4F77-9000-B4FEF5CAE259}" presName="conn2-1" presStyleLbl="parChTrans1D3" presStyleIdx="0" presStyleCnt="7"/>
      <dgm:spPr/>
    </dgm:pt>
    <dgm:pt modelId="{174F29B0-07BA-469B-988B-2D9E4018A3F2}" type="pres">
      <dgm:prSet presAssocID="{7435B5DA-D930-4F77-9000-B4FEF5CAE259}" presName="connTx" presStyleLbl="parChTrans1D3" presStyleIdx="0" presStyleCnt="7"/>
      <dgm:spPr/>
    </dgm:pt>
    <dgm:pt modelId="{6A270894-2F15-4E03-B6EC-85DBE862D422}" type="pres">
      <dgm:prSet presAssocID="{146302A5-C436-4DED-B62D-D7698DC63987}" presName="root2" presStyleCnt="0"/>
      <dgm:spPr/>
    </dgm:pt>
    <dgm:pt modelId="{C6B8CE92-0238-42BA-9929-FC148351F415}" type="pres">
      <dgm:prSet presAssocID="{146302A5-C436-4DED-B62D-D7698DC63987}" presName="LevelTwoTextNode" presStyleLbl="node3" presStyleIdx="0" presStyleCnt="7">
        <dgm:presLayoutVars>
          <dgm:chPref val="3"/>
        </dgm:presLayoutVars>
      </dgm:prSet>
      <dgm:spPr/>
    </dgm:pt>
    <dgm:pt modelId="{2D87EB61-1F77-41BB-B674-A7422742E76F}" type="pres">
      <dgm:prSet presAssocID="{146302A5-C436-4DED-B62D-D7698DC63987}" presName="level3hierChild" presStyleCnt="0"/>
      <dgm:spPr/>
    </dgm:pt>
    <dgm:pt modelId="{17B8CF9B-0929-4AA9-AFC3-BC3365697EA2}" type="pres">
      <dgm:prSet presAssocID="{CB90CDFE-0D5E-419E-913C-A6B7CDA50D73}" presName="conn2-1" presStyleLbl="parChTrans1D4" presStyleIdx="0" presStyleCnt="7"/>
      <dgm:spPr/>
    </dgm:pt>
    <dgm:pt modelId="{E62F512A-F20B-4150-9266-5270F6219E36}" type="pres">
      <dgm:prSet presAssocID="{CB90CDFE-0D5E-419E-913C-A6B7CDA50D73}" presName="connTx" presStyleLbl="parChTrans1D4" presStyleIdx="0" presStyleCnt="7"/>
      <dgm:spPr/>
    </dgm:pt>
    <dgm:pt modelId="{2BD39F3A-6255-4C9A-B51C-9EEB3CC4D80B}" type="pres">
      <dgm:prSet presAssocID="{72218D15-FAB4-4FFF-A5AE-FA716972ECC9}" presName="root2" presStyleCnt="0"/>
      <dgm:spPr/>
    </dgm:pt>
    <dgm:pt modelId="{31FBAAD9-5145-41D6-84C8-4EFC33810376}" type="pres">
      <dgm:prSet presAssocID="{72218D15-FAB4-4FFF-A5AE-FA716972ECC9}" presName="LevelTwoTextNode" presStyleLbl="node4" presStyleIdx="0" presStyleCnt="7">
        <dgm:presLayoutVars>
          <dgm:chPref val="3"/>
        </dgm:presLayoutVars>
      </dgm:prSet>
      <dgm:spPr/>
    </dgm:pt>
    <dgm:pt modelId="{07301D76-F001-4E82-BBF4-3E738DBAED98}" type="pres">
      <dgm:prSet presAssocID="{72218D15-FAB4-4FFF-A5AE-FA716972ECC9}" presName="level3hierChild" presStyleCnt="0"/>
      <dgm:spPr/>
    </dgm:pt>
    <dgm:pt modelId="{B0D147CB-601E-4AD0-98F7-D4BCB840E30C}" type="pres">
      <dgm:prSet presAssocID="{8DA8F8FA-2400-4262-BC6D-9FC2CFFA069C}" presName="conn2-1" presStyleLbl="parChTrans1D3" presStyleIdx="1" presStyleCnt="7"/>
      <dgm:spPr/>
    </dgm:pt>
    <dgm:pt modelId="{FE8A9F7B-E6B8-424C-A72F-C828F132D89F}" type="pres">
      <dgm:prSet presAssocID="{8DA8F8FA-2400-4262-BC6D-9FC2CFFA069C}" presName="connTx" presStyleLbl="parChTrans1D3" presStyleIdx="1" presStyleCnt="7"/>
      <dgm:spPr/>
    </dgm:pt>
    <dgm:pt modelId="{D6E84760-FD9A-4B1B-9F6A-A75FDBE48A42}" type="pres">
      <dgm:prSet presAssocID="{1CF31DEF-6F4E-44C4-A6FC-1A8BA6CB66EE}" presName="root2" presStyleCnt="0"/>
      <dgm:spPr/>
    </dgm:pt>
    <dgm:pt modelId="{1166AB86-C4F2-4174-AFBD-A8691BC1DCA1}" type="pres">
      <dgm:prSet presAssocID="{1CF31DEF-6F4E-44C4-A6FC-1A8BA6CB66EE}" presName="LevelTwoTextNode" presStyleLbl="node3" presStyleIdx="1" presStyleCnt="7">
        <dgm:presLayoutVars>
          <dgm:chPref val="3"/>
        </dgm:presLayoutVars>
      </dgm:prSet>
      <dgm:spPr/>
    </dgm:pt>
    <dgm:pt modelId="{CD321FBC-F5FE-45B8-AFEE-4583C85D8A41}" type="pres">
      <dgm:prSet presAssocID="{1CF31DEF-6F4E-44C4-A6FC-1A8BA6CB66EE}" presName="level3hierChild" presStyleCnt="0"/>
      <dgm:spPr/>
    </dgm:pt>
    <dgm:pt modelId="{33FB941C-54F6-4D2B-B619-E93A7F4AD28D}" type="pres">
      <dgm:prSet presAssocID="{882E3D01-8898-4FF9-816F-A2EF6352A7A5}" presName="conn2-1" presStyleLbl="parChTrans1D4" presStyleIdx="1" presStyleCnt="7"/>
      <dgm:spPr/>
    </dgm:pt>
    <dgm:pt modelId="{6DD2234F-CF38-49BD-BF03-139802FC4DA7}" type="pres">
      <dgm:prSet presAssocID="{882E3D01-8898-4FF9-816F-A2EF6352A7A5}" presName="connTx" presStyleLbl="parChTrans1D4" presStyleIdx="1" presStyleCnt="7"/>
      <dgm:spPr/>
    </dgm:pt>
    <dgm:pt modelId="{94B53766-7091-418A-A215-677958F45009}" type="pres">
      <dgm:prSet presAssocID="{387FA448-8E6F-4CAB-A14B-EA35BF8D7032}" presName="root2" presStyleCnt="0"/>
      <dgm:spPr/>
    </dgm:pt>
    <dgm:pt modelId="{B14700CB-9771-4347-8433-D41FE6F46F47}" type="pres">
      <dgm:prSet presAssocID="{387FA448-8E6F-4CAB-A14B-EA35BF8D7032}" presName="LevelTwoTextNode" presStyleLbl="node4" presStyleIdx="1" presStyleCnt="7">
        <dgm:presLayoutVars>
          <dgm:chPref val="3"/>
        </dgm:presLayoutVars>
      </dgm:prSet>
      <dgm:spPr/>
    </dgm:pt>
    <dgm:pt modelId="{1BB14C85-BB51-4AD0-AC2E-05753B878575}" type="pres">
      <dgm:prSet presAssocID="{387FA448-8E6F-4CAB-A14B-EA35BF8D7032}" presName="level3hierChild" presStyleCnt="0"/>
      <dgm:spPr/>
    </dgm:pt>
    <dgm:pt modelId="{0DCC517A-6DD7-493C-995B-28DBFEB75EF6}" type="pres">
      <dgm:prSet presAssocID="{48B8E3C8-E511-4D56-A977-32D26838EDB9}" presName="conn2-1" presStyleLbl="parChTrans1D3" presStyleIdx="2" presStyleCnt="7"/>
      <dgm:spPr/>
    </dgm:pt>
    <dgm:pt modelId="{A3AB3930-D3ED-4560-948B-B1BC7E36FE8E}" type="pres">
      <dgm:prSet presAssocID="{48B8E3C8-E511-4D56-A977-32D26838EDB9}" presName="connTx" presStyleLbl="parChTrans1D3" presStyleIdx="2" presStyleCnt="7"/>
      <dgm:spPr/>
    </dgm:pt>
    <dgm:pt modelId="{7B73EF0D-7C03-47E1-BC99-534710D860AB}" type="pres">
      <dgm:prSet presAssocID="{5D190A1A-5A59-421D-BC21-117B9C6E0674}" presName="root2" presStyleCnt="0"/>
      <dgm:spPr/>
    </dgm:pt>
    <dgm:pt modelId="{E5036F59-F898-43E5-9DBF-813512DDA941}" type="pres">
      <dgm:prSet presAssocID="{5D190A1A-5A59-421D-BC21-117B9C6E0674}" presName="LevelTwoTextNode" presStyleLbl="node3" presStyleIdx="2" presStyleCnt="7">
        <dgm:presLayoutVars>
          <dgm:chPref val="3"/>
        </dgm:presLayoutVars>
      </dgm:prSet>
      <dgm:spPr/>
    </dgm:pt>
    <dgm:pt modelId="{9F8CA20A-B9F0-4745-A3B8-107AF4E8722C}" type="pres">
      <dgm:prSet presAssocID="{5D190A1A-5A59-421D-BC21-117B9C6E0674}" presName="level3hierChild" presStyleCnt="0"/>
      <dgm:spPr/>
    </dgm:pt>
    <dgm:pt modelId="{35C69ECD-B881-4F61-89B9-B43F88DB7932}" type="pres">
      <dgm:prSet presAssocID="{7BF0857A-2774-4CB0-B2E3-C91451D4C5FA}" presName="conn2-1" presStyleLbl="parChTrans1D4" presStyleIdx="2" presStyleCnt="7"/>
      <dgm:spPr/>
    </dgm:pt>
    <dgm:pt modelId="{02E7B687-10E8-4727-BBD9-048E55AEB503}" type="pres">
      <dgm:prSet presAssocID="{7BF0857A-2774-4CB0-B2E3-C91451D4C5FA}" presName="connTx" presStyleLbl="parChTrans1D4" presStyleIdx="2" presStyleCnt="7"/>
      <dgm:spPr/>
    </dgm:pt>
    <dgm:pt modelId="{2A356B64-E8B2-4C2B-9BC3-466A1FA05AA4}" type="pres">
      <dgm:prSet presAssocID="{97D62AAE-1330-4111-9D2F-82A5B71F835F}" presName="root2" presStyleCnt="0"/>
      <dgm:spPr/>
    </dgm:pt>
    <dgm:pt modelId="{BB901DBC-6538-41B4-A6EB-D1155B8FF6DC}" type="pres">
      <dgm:prSet presAssocID="{97D62AAE-1330-4111-9D2F-82A5B71F835F}" presName="LevelTwoTextNode" presStyleLbl="node4" presStyleIdx="2" presStyleCnt="7">
        <dgm:presLayoutVars>
          <dgm:chPref val="3"/>
        </dgm:presLayoutVars>
      </dgm:prSet>
      <dgm:spPr/>
    </dgm:pt>
    <dgm:pt modelId="{4B7C48C6-9040-4FAF-A6A4-B99A6B6E655D}" type="pres">
      <dgm:prSet presAssocID="{97D62AAE-1330-4111-9D2F-82A5B71F835F}" presName="level3hierChild" presStyleCnt="0"/>
      <dgm:spPr/>
    </dgm:pt>
    <dgm:pt modelId="{BF971797-EE47-4BFC-ADDA-0B47F82CB7D3}" type="pres">
      <dgm:prSet presAssocID="{EAD369E4-1400-4954-BB52-013C849A76BF}" presName="conn2-1" presStyleLbl="parChTrans1D2" presStyleIdx="1" presStyleCnt="3"/>
      <dgm:spPr/>
    </dgm:pt>
    <dgm:pt modelId="{C55368D7-2265-4DE2-A07D-1402C4669875}" type="pres">
      <dgm:prSet presAssocID="{EAD369E4-1400-4954-BB52-013C849A76BF}" presName="connTx" presStyleLbl="parChTrans1D2" presStyleIdx="1" presStyleCnt="3"/>
      <dgm:spPr/>
    </dgm:pt>
    <dgm:pt modelId="{5EDF7DDE-2A86-4893-AE7E-6D3DEC53517C}" type="pres">
      <dgm:prSet presAssocID="{8B70ECCB-C9DA-4464-8C98-92A42F0CB3EA}" presName="root2" presStyleCnt="0"/>
      <dgm:spPr/>
    </dgm:pt>
    <dgm:pt modelId="{44F1D491-05AB-493B-B17E-3DFE094C790E}" type="pres">
      <dgm:prSet presAssocID="{8B70ECCB-C9DA-4464-8C98-92A42F0CB3EA}" presName="LevelTwoTextNode" presStyleLbl="node2" presStyleIdx="1" presStyleCnt="3">
        <dgm:presLayoutVars>
          <dgm:chPref val="3"/>
        </dgm:presLayoutVars>
      </dgm:prSet>
      <dgm:spPr/>
    </dgm:pt>
    <dgm:pt modelId="{447C8079-3CF9-4346-998F-B9713454BF9C}" type="pres">
      <dgm:prSet presAssocID="{8B70ECCB-C9DA-4464-8C98-92A42F0CB3EA}" presName="level3hierChild" presStyleCnt="0"/>
      <dgm:spPr/>
    </dgm:pt>
    <dgm:pt modelId="{39828700-4C35-43CD-8DD7-2D4C616F74CE}" type="pres">
      <dgm:prSet presAssocID="{E192372F-478A-4906-A679-C4E9330031F2}" presName="conn2-1" presStyleLbl="parChTrans1D3" presStyleIdx="3" presStyleCnt="7"/>
      <dgm:spPr/>
    </dgm:pt>
    <dgm:pt modelId="{BD890FD0-DDAA-40C8-BF81-6BF644AA1609}" type="pres">
      <dgm:prSet presAssocID="{E192372F-478A-4906-A679-C4E9330031F2}" presName="connTx" presStyleLbl="parChTrans1D3" presStyleIdx="3" presStyleCnt="7"/>
      <dgm:spPr/>
    </dgm:pt>
    <dgm:pt modelId="{ECE84641-E844-4DB0-AC32-06ECCD868022}" type="pres">
      <dgm:prSet presAssocID="{DD27F03F-4C54-4721-964C-DDDC2C561DF4}" presName="root2" presStyleCnt="0"/>
      <dgm:spPr/>
    </dgm:pt>
    <dgm:pt modelId="{515EF8B1-DEDE-4857-BF75-5CEEC84BD7B3}" type="pres">
      <dgm:prSet presAssocID="{DD27F03F-4C54-4721-964C-DDDC2C561DF4}" presName="LevelTwoTextNode" presStyleLbl="node3" presStyleIdx="3" presStyleCnt="7">
        <dgm:presLayoutVars>
          <dgm:chPref val="3"/>
        </dgm:presLayoutVars>
      </dgm:prSet>
      <dgm:spPr/>
    </dgm:pt>
    <dgm:pt modelId="{AF2EE0B1-B1DB-4F0F-AF6F-E3565E57589C}" type="pres">
      <dgm:prSet presAssocID="{DD27F03F-4C54-4721-964C-DDDC2C561DF4}" presName="level3hierChild" presStyleCnt="0"/>
      <dgm:spPr/>
    </dgm:pt>
    <dgm:pt modelId="{D93A9B29-10EA-4E27-AB8B-4C5C954C5E67}" type="pres">
      <dgm:prSet presAssocID="{EE7465F1-BFF3-472D-B5B1-76463506D198}" presName="conn2-1" presStyleLbl="parChTrans1D4" presStyleIdx="3" presStyleCnt="7"/>
      <dgm:spPr/>
    </dgm:pt>
    <dgm:pt modelId="{4588ED65-E5EA-43E9-BB69-3388E50AB4B4}" type="pres">
      <dgm:prSet presAssocID="{EE7465F1-BFF3-472D-B5B1-76463506D198}" presName="connTx" presStyleLbl="parChTrans1D4" presStyleIdx="3" presStyleCnt="7"/>
      <dgm:spPr/>
    </dgm:pt>
    <dgm:pt modelId="{72B01EF8-7FA0-456B-8B33-98C4CD738659}" type="pres">
      <dgm:prSet presAssocID="{845D97C4-4C80-4E57-B1E8-C514FFEB10EF}" presName="root2" presStyleCnt="0"/>
      <dgm:spPr/>
    </dgm:pt>
    <dgm:pt modelId="{A1646D09-D177-43AA-9B28-8ABA034FF44F}" type="pres">
      <dgm:prSet presAssocID="{845D97C4-4C80-4E57-B1E8-C514FFEB10EF}" presName="LevelTwoTextNode" presStyleLbl="node4" presStyleIdx="3" presStyleCnt="7">
        <dgm:presLayoutVars>
          <dgm:chPref val="3"/>
        </dgm:presLayoutVars>
      </dgm:prSet>
      <dgm:spPr/>
    </dgm:pt>
    <dgm:pt modelId="{3AB45974-BAC3-404F-97A6-1F5FD8BE42AC}" type="pres">
      <dgm:prSet presAssocID="{845D97C4-4C80-4E57-B1E8-C514FFEB10EF}" presName="level3hierChild" presStyleCnt="0"/>
      <dgm:spPr/>
    </dgm:pt>
    <dgm:pt modelId="{FA0F791B-597B-4FFF-9487-106D6D294157}" type="pres">
      <dgm:prSet presAssocID="{3426B99E-81F8-4209-A003-E15D7E8F15E1}" presName="conn2-1" presStyleLbl="parChTrans1D3" presStyleIdx="4" presStyleCnt="7"/>
      <dgm:spPr/>
    </dgm:pt>
    <dgm:pt modelId="{AC6E04AD-F2D1-4A4D-A0E7-CD57C22D9140}" type="pres">
      <dgm:prSet presAssocID="{3426B99E-81F8-4209-A003-E15D7E8F15E1}" presName="connTx" presStyleLbl="parChTrans1D3" presStyleIdx="4" presStyleCnt="7"/>
      <dgm:spPr/>
    </dgm:pt>
    <dgm:pt modelId="{D77FBA40-9050-4FF8-9528-08D293F470FC}" type="pres">
      <dgm:prSet presAssocID="{2535AD11-19FC-48AC-A254-6D815ECDBDFB}" presName="root2" presStyleCnt="0"/>
      <dgm:spPr/>
    </dgm:pt>
    <dgm:pt modelId="{F48B7788-98B9-4F6A-8252-2B4394A79F45}" type="pres">
      <dgm:prSet presAssocID="{2535AD11-19FC-48AC-A254-6D815ECDBDFB}" presName="LevelTwoTextNode" presStyleLbl="node3" presStyleIdx="4" presStyleCnt="7">
        <dgm:presLayoutVars>
          <dgm:chPref val="3"/>
        </dgm:presLayoutVars>
      </dgm:prSet>
      <dgm:spPr/>
    </dgm:pt>
    <dgm:pt modelId="{771F1C90-573D-45E0-A9C2-B762C52CD04B}" type="pres">
      <dgm:prSet presAssocID="{2535AD11-19FC-48AC-A254-6D815ECDBDFB}" presName="level3hierChild" presStyleCnt="0"/>
      <dgm:spPr/>
    </dgm:pt>
    <dgm:pt modelId="{E94E6CA7-093E-4575-8E61-951AC433E822}" type="pres">
      <dgm:prSet presAssocID="{52C37B20-C346-424A-B854-A856F464E914}" presName="conn2-1" presStyleLbl="parChTrans1D4" presStyleIdx="4" presStyleCnt="7"/>
      <dgm:spPr/>
    </dgm:pt>
    <dgm:pt modelId="{79876857-A799-46D7-AAD0-16A056ED1B61}" type="pres">
      <dgm:prSet presAssocID="{52C37B20-C346-424A-B854-A856F464E914}" presName="connTx" presStyleLbl="parChTrans1D4" presStyleIdx="4" presStyleCnt="7"/>
      <dgm:spPr/>
    </dgm:pt>
    <dgm:pt modelId="{4D8A2B74-802C-44F3-B538-18B1B6E75DAA}" type="pres">
      <dgm:prSet presAssocID="{BEA297CF-707A-4C2A-9B2D-38CA9C66E22F}" presName="root2" presStyleCnt="0"/>
      <dgm:spPr/>
    </dgm:pt>
    <dgm:pt modelId="{B135146D-ECEC-47C4-9585-B660E3CB527A}" type="pres">
      <dgm:prSet presAssocID="{BEA297CF-707A-4C2A-9B2D-38CA9C66E22F}" presName="LevelTwoTextNode" presStyleLbl="node4" presStyleIdx="4" presStyleCnt="7">
        <dgm:presLayoutVars>
          <dgm:chPref val="3"/>
        </dgm:presLayoutVars>
      </dgm:prSet>
      <dgm:spPr/>
    </dgm:pt>
    <dgm:pt modelId="{A76FFDDE-BD32-4C11-9F97-9275DEA98AE9}" type="pres">
      <dgm:prSet presAssocID="{BEA297CF-707A-4C2A-9B2D-38CA9C66E22F}" presName="level3hierChild" presStyleCnt="0"/>
      <dgm:spPr/>
    </dgm:pt>
    <dgm:pt modelId="{43021F8E-F706-4E23-A7AA-F87A64589971}" type="pres">
      <dgm:prSet presAssocID="{67C5CB8D-1295-4823-80C5-B0F73DDA74D1}" presName="conn2-1" presStyleLbl="parChTrans1D2" presStyleIdx="2" presStyleCnt="3"/>
      <dgm:spPr/>
    </dgm:pt>
    <dgm:pt modelId="{CE0EBBAF-BEEE-466B-9B65-C560F302957F}" type="pres">
      <dgm:prSet presAssocID="{67C5CB8D-1295-4823-80C5-B0F73DDA74D1}" presName="connTx" presStyleLbl="parChTrans1D2" presStyleIdx="2" presStyleCnt="3"/>
      <dgm:spPr/>
    </dgm:pt>
    <dgm:pt modelId="{C2150B98-1529-44CE-9B0F-60D14FFB914A}" type="pres">
      <dgm:prSet presAssocID="{E9254734-3815-4757-8352-CBB19049D5CF}" presName="root2" presStyleCnt="0"/>
      <dgm:spPr/>
    </dgm:pt>
    <dgm:pt modelId="{F1B2EE04-816F-4FFF-BDA3-EA5D7D567E03}" type="pres">
      <dgm:prSet presAssocID="{E9254734-3815-4757-8352-CBB19049D5CF}" presName="LevelTwoTextNode" presStyleLbl="node2" presStyleIdx="2" presStyleCnt="3">
        <dgm:presLayoutVars>
          <dgm:chPref val="3"/>
        </dgm:presLayoutVars>
      </dgm:prSet>
      <dgm:spPr/>
    </dgm:pt>
    <dgm:pt modelId="{33E33244-7B38-43BD-943D-BB2C67421595}" type="pres">
      <dgm:prSet presAssocID="{E9254734-3815-4757-8352-CBB19049D5CF}" presName="level3hierChild" presStyleCnt="0"/>
      <dgm:spPr/>
    </dgm:pt>
    <dgm:pt modelId="{0BC8E61C-F9F7-40F7-B9C6-49EAD720B631}" type="pres">
      <dgm:prSet presAssocID="{AAF0CC24-528A-401F-9EBC-A1D0699CAE7B}" presName="conn2-1" presStyleLbl="parChTrans1D3" presStyleIdx="5" presStyleCnt="7"/>
      <dgm:spPr/>
    </dgm:pt>
    <dgm:pt modelId="{6864122A-977B-492B-B199-9B7F8D8B2A12}" type="pres">
      <dgm:prSet presAssocID="{AAF0CC24-528A-401F-9EBC-A1D0699CAE7B}" presName="connTx" presStyleLbl="parChTrans1D3" presStyleIdx="5" presStyleCnt="7"/>
      <dgm:spPr/>
    </dgm:pt>
    <dgm:pt modelId="{0FC6EADA-C1F5-47ED-9938-E8E9068E72CD}" type="pres">
      <dgm:prSet presAssocID="{7343D386-A5D9-4500-8E58-9F2EEA441F68}" presName="root2" presStyleCnt="0"/>
      <dgm:spPr/>
    </dgm:pt>
    <dgm:pt modelId="{A062CCFD-5A1E-43E7-84CC-8E12CF9451A4}" type="pres">
      <dgm:prSet presAssocID="{7343D386-A5D9-4500-8E58-9F2EEA441F68}" presName="LevelTwoTextNode" presStyleLbl="node3" presStyleIdx="5" presStyleCnt="7">
        <dgm:presLayoutVars>
          <dgm:chPref val="3"/>
        </dgm:presLayoutVars>
      </dgm:prSet>
      <dgm:spPr/>
    </dgm:pt>
    <dgm:pt modelId="{4B293415-CFFD-465F-9A0A-637A702DB14F}" type="pres">
      <dgm:prSet presAssocID="{7343D386-A5D9-4500-8E58-9F2EEA441F68}" presName="level3hierChild" presStyleCnt="0"/>
      <dgm:spPr/>
    </dgm:pt>
    <dgm:pt modelId="{9282C1E7-834C-45F4-B72F-AC865F579853}" type="pres">
      <dgm:prSet presAssocID="{96C10842-1481-4067-9D6F-BCA3F1C854D3}" presName="conn2-1" presStyleLbl="parChTrans1D4" presStyleIdx="5" presStyleCnt="7"/>
      <dgm:spPr/>
    </dgm:pt>
    <dgm:pt modelId="{F8FB005E-E495-4623-8758-D06F3954BE04}" type="pres">
      <dgm:prSet presAssocID="{96C10842-1481-4067-9D6F-BCA3F1C854D3}" presName="connTx" presStyleLbl="parChTrans1D4" presStyleIdx="5" presStyleCnt="7"/>
      <dgm:spPr/>
    </dgm:pt>
    <dgm:pt modelId="{8ED86278-358F-4182-93F7-C0F557C0A071}" type="pres">
      <dgm:prSet presAssocID="{F0B0A2F5-3245-47F7-81D0-47DC8421DE6C}" presName="root2" presStyleCnt="0"/>
      <dgm:spPr/>
    </dgm:pt>
    <dgm:pt modelId="{8B615C4B-0624-4889-BC4F-285A818CFB0A}" type="pres">
      <dgm:prSet presAssocID="{F0B0A2F5-3245-47F7-81D0-47DC8421DE6C}" presName="LevelTwoTextNode" presStyleLbl="node4" presStyleIdx="5" presStyleCnt="7">
        <dgm:presLayoutVars>
          <dgm:chPref val="3"/>
        </dgm:presLayoutVars>
      </dgm:prSet>
      <dgm:spPr/>
    </dgm:pt>
    <dgm:pt modelId="{93402135-412D-4698-AF47-661AE1BE1362}" type="pres">
      <dgm:prSet presAssocID="{F0B0A2F5-3245-47F7-81D0-47DC8421DE6C}" presName="level3hierChild" presStyleCnt="0"/>
      <dgm:spPr/>
    </dgm:pt>
    <dgm:pt modelId="{C51CA29C-44D2-4601-971E-C9F5CBE905EF}" type="pres">
      <dgm:prSet presAssocID="{FFD71593-D17F-4697-9C2E-855748152A41}" presName="conn2-1" presStyleLbl="parChTrans1D3" presStyleIdx="6" presStyleCnt="7"/>
      <dgm:spPr/>
    </dgm:pt>
    <dgm:pt modelId="{6B5C1DD7-A235-43E8-A7A6-ECC6E65F8DAE}" type="pres">
      <dgm:prSet presAssocID="{FFD71593-D17F-4697-9C2E-855748152A41}" presName="connTx" presStyleLbl="parChTrans1D3" presStyleIdx="6" presStyleCnt="7"/>
      <dgm:spPr/>
    </dgm:pt>
    <dgm:pt modelId="{994B02BA-90F9-42E1-B9F3-88B488ED7D8A}" type="pres">
      <dgm:prSet presAssocID="{EB2387E9-289F-42B2-957F-06266032C084}" presName="root2" presStyleCnt="0"/>
      <dgm:spPr/>
    </dgm:pt>
    <dgm:pt modelId="{C10FEBC7-6D2C-4F1B-B850-EBDD41F9D59C}" type="pres">
      <dgm:prSet presAssocID="{EB2387E9-289F-42B2-957F-06266032C084}" presName="LevelTwoTextNode" presStyleLbl="node3" presStyleIdx="6" presStyleCnt="7">
        <dgm:presLayoutVars>
          <dgm:chPref val="3"/>
        </dgm:presLayoutVars>
      </dgm:prSet>
      <dgm:spPr/>
    </dgm:pt>
    <dgm:pt modelId="{76825713-907E-40D0-95C1-13BDF4A0F7E5}" type="pres">
      <dgm:prSet presAssocID="{EB2387E9-289F-42B2-957F-06266032C084}" presName="level3hierChild" presStyleCnt="0"/>
      <dgm:spPr/>
    </dgm:pt>
    <dgm:pt modelId="{03618634-096E-4644-89F6-4DBB9B9D7E6E}" type="pres">
      <dgm:prSet presAssocID="{C2450DD5-1D4F-462A-A65C-F7854038198F}" presName="conn2-1" presStyleLbl="parChTrans1D4" presStyleIdx="6" presStyleCnt="7"/>
      <dgm:spPr/>
    </dgm:pt>
    <dgm:pt modelId="{D3D6EA20-A5C0-4EEB-939C-72852F27B868}" type="pres">
      <dgm:prSet presAssocID="{C2450DD5-1D4F-462A-A65C-F7854038198F}" presName="connTx" presStyleLbl="parChTrans1D4" presStyleIdx="6" presStyleCnt="7"/>
      <dgm:spPr/>
    </dgm:pt>
    <dgm:pt modelId="{5DF037CD-84FF-4ED0-8C30-AFFFEB283249}" type="pres">
      <dgm:prSet presAssocID="{4CEA3CB5-228F-4063-B307-536432A09AEF}" presName="root2" presStyleCnt="0"/>
      <dgm:spPr/>
    </dgm:pt>
    <dgm:pt modelId="{D645218F-3938-46D4-BBE4-E5AE810A5381}" type="pres">
      <dgm:prSet presAssocID="{4CEA3CB5-228F-4063-B307-536432A09AEF}" presName="LevelTwoTextNode" presStyleLbl="node4" presStyleIdx="6" presStyleCnt="7">
        <dgm:presLayoutVars>
          <dgm:chPref val="3"/>
        </dgm:presLayoutVars>
      </dgm:prSet>
      <dgm:spPr/>
    </dgm:pt>
    <dgm:pt modelId="{33FC04B6-122C-4FE9-AC09-0FC452382B19}" type="pres">
      <dgm:prSet presAssocID="{4CEA3CB5-228F-4063-B307-536432A09AEF}" presName="level3hierChild" presStyleCnt="0"/>
      <dgm:spPr/>
    </dgm:pt>
  </dgm:ptLst>
  <dgm:cxnLst>
    <dgm:cxn modelId="{4FE75901-6192-43A9-BFB5-E6F7CAC4D6DD}" type="presOf" srcId="{C3C3D144-6207-40F3-8037-2E65A1B7B999}" destId="{25DF2454-5D52-4743-8766-F87ACB933568}" srcOrd="1" destOrd="0" presId="urn:microsoft.com/office/officeart/2005/8/layout/hierarchy2"/>
    <dgm:cxn modelId="{F9519F01-CCF3-4583-879C-5001F87B9772}" srcId="{99D9A308-F6D4-4C98-AE17-C6AE8AAB0824}" destId="{8B70ECCB-C9DA-4464-8C98-92A42F0CB3EA}" srcOrd="1" destOrd="0" parTransId="{EAD369E4-1400-4954-BB52-013C849A76BF}" sibTransId="{28E30206-7A2E-415D-B77A-F98212FF2880}"/>
    <dgm:cxn modelId="{5A006A02-B499-4CD3-902D-EDE0767EEAE7}" type="presOf" srcId="{52C37B20-C346-424A-B854-A856F464E914}" destId="{79876857-A799-46D7-AAD0-16A056ED1B61}" srcOrd="1" destOrd="0" presId="urn:microsoft.com/office/officeart/2005/8/layout/hierarchy2"/>
    <dgm:cxn modelId="{C6D11E05-B3AB-4DD5-9D32-5350021A3F14}" type="presOf" srcId="{4F9CC2D0-B802-4C55-82CA-3FB7029736B9}" destId="{B7C515E7-37CB-405A-B7A4-BF8FCDFE3CD9}" srcOrd="0" destOrd="0" presId="urn:microsoft.com/office/officeart/2005/8/layout/hierarchy2"/>
    <dgm:cxn modelId="{261F4909-A803-460F-B3A5-15FDB6A56DD0}" type="presOf" srcId="{882E3D01-8898-4FF9-816F-A2EF6352A7A5}" destId="{6DD2234F-CF38-49BD-BF03-139802FC4DA7}" srcOrd="1" destOrd="0" presId="urn:microsoft.com/office/officeart/2005/8/layout/hierarchy2"/>
    <dgm:cxn modelId="{EEB00E0D-80D3-4E8F-9E16-B0A6FF4B82F4}" type="presOf" srcId="{67C5CB8D-1295-4823-80C5-B0F73DDA74D1}" destId="{CE0EBBAF-BEEE-466B-9B65-C560F302957F}" srcOrd="1" destOrd="0" presId="urn:microsoft.com/office/officeart/2005/8/layout/hierarchy2"/>
    <dgm:cxn modelId="{7CAD7A14-9C92-4CAB-BC8F-8143DBCAA256}" type="presOf" srcId="{CB90CDFE-0D5E-419E-913C-A6B7CDA50D73}" destId="{17B8CF9B-0929-4AA9-AFC3-BC3365697EA2}" srcOrd="0" destOrd="0" presId="urn:microsoft.com/office/officeart/2005/8/layout/hierarchy2"/>
    <dgm:cxn modelId="{2769D817-339C-407E-B1D3-A5D64622FBCF}" type="presOf" srcId="{FFD71593-D17F-4697-9C2E-855748152A41}" destId="{C51CA29C-44D2-4601-971E-C9F5CBE905EF}" srcOrd="0" destOrd="0" presId="urn:microsoft.com/office/officeart/2005/8/layout/hierarchy2"/>
    <dgm:cxn modelId="{A82FB31A-2697-4557-B153-4862BD05B11E}" srcId="{FF1B6F86-E4BD-4A43-8B14-487E81F6550E}" destId="{5D190A1A-5A59-421D-BC21-117B9C6E0674}" srcOrd="2" destOrd="0" parTransId="{48B8E3C8-E511-4D56-A977-32D26838EDB9}" sibTransId="{4E78E506-3CF2-4205-A638-E2CD5FA562EE}"/>
    <dgm:cxn modelId="{AAD73D1D-4986-4DAC-9B2C-D0F3FBF3D9A4}" type="presOf" srcId="{E9254734-3815-4757-8352-CBB19049D5CF}" destId="{F1B2EE04-816F-4FFF-BDA3-EA5D7D567E03}" srcOrd="0" destOrd="0" presId="urn:microsoft.com/office/officeart/2005/8/layout/hierarchy2"/>
    <dgm:cxn modelId="{9CEF3221-3960-4BE9-A526-6547D08DA127}" srcId="{E9254734-3815-4757-8352-CBB19049D5CF}" destId="{EB2387E9-289F-42B2-957F-06266032C084}" srcOrd="1" destOrd="0" parTransId="{FFD71593-D17F-4697-9C2E-855748152A41}" sibTransId="{58DA3C41-3738-4856-ADB6-C8BC9F031EB8}"/>
    <dgm:cxn modelId="{25ED8525-7F6C-4CF3-A194-965052E1B56A}" srcId="{4F9CC2D0-B802-4C55-82CA-3FB7029736B9}" destId="{99D9A308-F6D4-4C98-AE17-C6AE8AAB0824}" srcOrd="0" destOrd="0" parTransId="{CCC4C8C8-8559-4BC5-827F-5ED570F5CAC3}" sibTransId="{D47E9DF4-9340-4570-AEA7-0FCDC9C53226}"/>
    <dgm:cxn modelId="{72A19E25-1A0E-45C2-AFF3-B336BF2A00D9}" type="presOf" srcId="{99D9A308-F6D4-4C98-AE17-C6AE8AAB0824}" destId="{5F2A653B-52C0-4006-B1E5-3033E12F5259}" srcOrd="0" destOrd="0" presId="urn:microsoft.com/office/officeart/2005/8/layout/hierarchy2"/>
    <dgm:cxn modelId="{0418EA28-B56D-407A-A78E-C26E4870F80E}" type="presOf" srcId="{AAF0CC24-528A-401F-9EBC-A1D0699CAE7B}" destId="{0BC8E61C-F9F7-40F7-B9C6-49EAD720B631}" srcOrd="0" destOrd="0" presId="urn:microsoft.com/office/officeart/2005/8/layout/hierarchy2"/>
    <dgm:cxn modelId="{3E2BD82C-16A3-48B3-8831-3468551C2DDB}" srcId="{EB2387E9-289F-42B2-957F-06266032C084}" destId="{4CEA3CB5-228F-4063-B307-536432A09AEF}" srcOrd="0" destOrd="0" parTransId="{C2450DD5-1D4F-462A-A65C-F7854038198F}" sibTransId="{8B2A067C-BEE1-4381-BE0B-41A2C2BA2291}"/>
    <dgm:cxn modelId="{B626C72E-7C97-41FD-AC02-BCD7C16BCBE7}" type="presOf" srcId="{97D62AAE-1330-4111-9D2F-82A5B71F835F}" destId="{BB901DBC-6538-41B4-A6EB-D1155B8FF6DC}" srcOrd="0" destOrd="0" presId="urn:microsoft.com/office/officeart/2005/8/layout/hierarchy2"/>
    <dgm:cxn modelId="{98E5132F-BD40-4DD3-9041-19DA97791645}" type="presOf" srcId="{8DA8F8FA-2400-4262-BC6D-9FC2CFFA069C}" destId="{FE8A9F7B-E6B8-424C-A72F-C828F132D89F}" srcOrd="1" destOrd="0" presId="urn:microsoft.com/office/officeart/2005/8/layout/hierarchy2"/>
    <dgm:cxn modelId="{B2735E30-15D1-45A2-9305-438A70A83EA9}" srcId="{FF1B6F86-E4BD-4A43-8B14-487E81F6550E}" destId="{146302A5-C436-4DED-B62D-D7698DC63987}" srcOrd="0" destOrd="0" parTransId="{7435B5DA-D930-4F77-9000-B4FEF5CAE259}" sibTransId="{49D98256-1B61-4273-9B27-305CCB9C4774}"/>
    <dgm:cxn modelId="{A9BD9E32-C227-42E2-9C54-03CD381D6064}" type="presOf" srcId="{7435B5DA-D930-4F77-9000-B4FEF5CAE259}" destId="{174F29B0-07BA-469B-988B-2D9E4018A3F2}" srcOrd="1" destOrd="0" presId="urn:microsoft.com/office/officeart/2005/8/layout/hierarchy2"/>
    <dgm:cxn modelId="{ECEF2837-C809-4A96-BE9A-18CC74076186}" type="presOf" srcId="{DD27F03F-4C54-4721-964C-DDDC2C561DF4}" destId="{515EF8B1-DEDE-4857-BF75-5CEEC84BD7B3}" srcOrd="0" destOrd="0" presId="urn:microsoft.com/office/officeart/2005/8/layout/hierarchy2"/>
    <dgm:cxn modelId="{00083238-E08F-4D40-A7A4-095739DB018D}" srcId="{DD27F03F-4C54-4721-964C-DDDC2C561DF4}" destId="{845D97C4-4C80-4E57-B1E8-C514FFEB10EF}" srcOrd="0" destOrd="0" parTransId="{EE7465F1-BFF3-472D-B5B1-76463506D198}" sibTransId="{BE09CA6A-8B53-45D3-9C77-7601F003622F}"/>
    <dgm:cxn modelId="{A75A433D-E884-4E1E-8A57-B3DCA53131C3}" type="presOf" srcId="{72218D15-FAB4-4FFF-A5AE-FA716972ECC9}" destId="{31FBAAD9-5145-41D6-84C8-4EFC33810376}" srcOrd="0" destOrd="0" presId="urn:microsoft.com/office/officeart/2005/8/layout/hierarchy2"/>
    <dgm:cxn modelId="{666DF25D-65D6-406A-8DE3-5249884D49B8}" type="presOf" srcId="{1CF31DEF-6F4E-44C4-A6FC-1A8BA6CB66EE}" destId="{1166AB86-C4F2-4174-AFBD-A8691BC1DCA1}" srcOrd="0" destOrd="0" presId="urn:microsoft.com/office/officeart/2005/8/layout/hierarchy2"/>
    <dgm:cxn modelId="{8BD45062-D524-411D-8978-C6727EB65160}" type="presOf" srcId="{146302A5-C436-4DED-B62D-D7698DC63987}" destId="{C6B8CE92-0238-42BA-9929-FC148351F415}" srcOrd="0" destOrd="0" presId="urn:microsoft.com/office/officeart/2005/8/layout/hierarchy2"/>
    <dgm:cxn modelId="{59698942-58A8-43A8-90F4-1D3033D87B45}" srcId="{E9254734-3815-4757-8352-CBB19049D5CF}" destId="{7343D386-A5D9-4500-8E58-9F2EEA441F68}" srcOrd="0" destOrd="0" parTransId="{AAF0CC24-528A-401F-9EBC-A1D0699CAE7B}" sibTransId="{A7D8B1B4-E954-46CB-926B-D4CE3DFF8500}"/>
    <dgm:cxn modelId="{75E69E42-2B1D-49C8-9615-753B72F1C503}" type="presOf" srcId="{52C37B20-C346-424A-B854-A856F464E914}" destId="{E94E6CA7-093E-4575-8E61-951AC433E822}" srcOrd="0" destOrd="0" presId="urn:microsoft.com/office/officeart/2005/8/layout/hierarchy2"/>
    <dgm:cxn modelId="{C1ECD846-EFE7-4C0B-BE7C-9DA0A3B9885D}" type="presOf" srcId="{67C5CB8D-1295-4823-80C5-B0F73DDA74D1}" destId="{43021F8E-F706-4E23-A7AA-F87A64589971}" srcOrd="0" destOrd="0" presId="urn:microsoft.com/office/officeart/2005/8/layout/hierarchy2"/>
    <dgm:cxn modelId="{1D510C6B-A1C6-4A5A-B02D-1817A567D35B}" type="presOf" srcId="{387FA448-8E6F-4CAB-A14B-EA35BF8D7032}" destId="{B14700CB-9771-4347-8433-D41FE6F46F47}" srcOrd="0" destOrd="0" presId="urn:microsoft.com/office/officeart/2005/8/layout/hierarchy2"/>
    <dgm:cxn modelId="{2BCE996B-27A4-4BC1-BC8A-A2CA34A5F6A7}" type="presOf" srcId="{C2450DD5-1D4F-462A-A65C-F7854038198F}" destId="{D3D6EA20-A5C0-4EEB-939C-72852F27B868}" srcOrd="1" destOrd="0" presId="urn:microsoft.com/office/officeart/2005/8/layout/hierarchy2"/>
    <dgm:cxn modelId="{7D3DC950-B223-4C88-B635-AF2F7FBD95E6}" type="presOf" srcId="{5D190A1A-5A59-421D-BC21-117B9C6E0674}" destId="{E5036F59-F898-43E5-9DBF-813512DDA941}" srcOrd="0" destOrd="0" presId="urn:microsoft.com/office/officeart/2005/8/layout/hierarchy2"/>
    <dgm:cxn modelId="{4DB3E551-80C3-4DF8-B8AA-23ADBE176AAC}" type="presOf" srcId="{BEA297CF-707A-4C2A-9B2D-38CA9C66E22F}" destId="{B135146D-ECEC-47C4-9585-B660E3CB527A}" srcOrd="0" destOrd="0" presId="urn:microsoft.com/office/officeart/2005/8/layout/hierarchy2"/>
    <dgm:cxn modelId="{CB2EE174-FC1A-4A0E-8632-88002C5B1BF8}" type="presOf" srcId="{3426B99E-81F8-4209-A003-E15D7E8F15E1}" destId="{AC6E04AD-F2D1-4A4D-A0E7-CD57C22D9140}" srcOrd="1" destOrd="0" presId="urn:microsoft.com/office/officeart/2005/8/layout/hierarchy2"/>
    <dgm:cxn modelId="{057D3556-DEAC-43F6-9BBC-F9B01AFF5539}" type="presOf" srcId="{48B8E3C8-E511-4D56-A977-32D26838EDB9}" destId="{0DCC517A-6DD7-493C-995B-28DBFEB75EF6}" srcOrd="0" destOrd="0" presId="urn:microsoft.com/office/officeart/2005/8/layout/hierarchy2"/>
    <dgm:cxn modelId="{A4FD9C78-9E24-4CC6-8D8F-D95DF40347A7}" type="presOf" srcId="{8B70ECCB-C9DA-4464-8C98-92A42F0CB3EA}" destId="{44F1D491-05AB-493B-B17E-3DFE094C790E}" srcOrd="0" destOrd="0" presId="urn:microsoft.com/office/officeart/2005/8/layout/hierarchy2"/>
    <dgm:cxn modelId="{320CA958-D6F8-46D4-824F-6A7ADC8B2F25}" srcId="{8B70ECCB-C9DA-4464-8C98-92A42F0CB3EA}" destId="{2535AD11-19FC-48AC-A254-6D815ECDBDFB}" srcOrd="1" destOrd="0" parTransId="{3426B99E-81F8-4209-A003-E15D7E8F15E1}" sibTransId="{E3221ADD-0FAF-42CF-AAE4-937ACD235CFF}"/>
    <dgm:cxn modelId="{DD6B1D7D-B0E4-454A-8F6D-351ADE98D8BF}" srcId="{7343D386-A5D9-4500-8E58-9F2EEA441F68}" destId="{F0B0A2F5-3245-47F7-81D0-47DC8421DE6C}" srcOrd="0" destOrd="0" parTransId="{96C10842-1481-4067-9D6F-BCA3F1C854D3}" sibTransId="{8B05B130-D034-4E54-9AEB-C8A5B1307895}"/>
    <dgm:cxn modelId="{C3605D85-099A-44F1-B8E5-9DB8BC63BC4F}" srcId="{8B70ECCB-C9DA-4464-8C98-92A42F0CB3EA}" destId="{DD27F03F-4C54-4721-964C-DDDC2C561DF4}" srcOrd="0" destOrd="0" parTransId="{E192372F-478A-4906-A679-C4E9330031F2}" sibTransId="{510EC623-FF9F-4455-B04E-4BE6A01BC095}"/>
    <dgm:cxn modelId="{7FF81286-C71E-4840-89A9-3DCC00C0D93C}" srcId="{146302A5-C436-4DED-B62D-D7698DC63987}" destId="{72218D15-FAB4-4FFF-A5AE-FA716972ECC9}" srcOrd="0" destOrd="0" parTransId="{CB90CDFE-0D5E-419E-913C-A6B7CDA50D73}" sibTransId="{FCD3BAB4-F50D-4E6F-9F90-D4A0C8F9973E}"/>
    <dgm:cxn modelId="{87427886-2624-40A3-8369-5F3C3D489839}" type="presOf" srcId="{FFD71593-D17F-4697-9C2E-855748152A41}" destId="{6B5C1DD7-A235-43E8-A7A6-ECC6E65F8DAE}" srcOrd="1" destOrd="0" presId="urn:microsoft.com/office/officeart/2005/8/layout/hierarchy2"/>
    <dgm:cxn modelId="{8976328F-2376-4AF8-8166-4FEFCF78A39B}" type="presOf" srcId="{8DA8F8FA-2400-4262-BC6D-9FC2CFFA069C}" destId="{B0D147CB-601E-4AD0-98F7-D4BCB840E30C}" srcOrd="0" destOrd="0" presId="urn:microsoft.com/office/officeart/2005/8/layout/hierarchy2"/>
    <dgm:cxn modelId="{0C32A28F-F6A1-4B02-858F-61658FB35DB9}" type="presOf" srcId="{AAF0CC24-528A-401F-9EBC-A1D0699CAE7B}" destId="{6864122A-977B-492B-B199-9B7F8D8B2A12}" srcOrd="1" destOrd="0" presId="urn:microsoft.com/office/officeart/2005/8/layout/hierarchy2"/>
    <dgm:cxn modelId="{96D09292-492C-4C18-B041-0891D89B86FB}" type="presOf" srcId="{FF1B6F86-E4BD-4A43-8B14-487E81F6550E}" destId="{A5EF307F-1BCA-4475-8426-73A44C7FFBE3}" srcOrd="0" destOrd="0" presId="urn:microsoft.com/office/officeart/2005/8/layout/hierarchy2"/>
    <dgm:cxn modelId="{DADFBB94-8DB2-470F-A22A-521E7CD7C47F}" type="presOf" srcId="{E192372F-478A-4906-A679-C4E9330031F2}" destId="{39828700-4C35-43CD-8DD7-2D4C616F74CE}" srcOrd="0" destOrd="0" presId="urn:microsoft.com/office/officeart/2005/8/layout/hierarchy2"/>
    <dgm:cxn modelId="{380D059A-D615-4BC8-ABC1-17710A35137B}" srcId="{2535AD11-19FC-48AC-A254-6D815ECDBDFB}" destId="{BEA297CF-707A-4C2A-9B2D-38CA9C66E22F}" srcOrd="0" destOrd="0" parTransId="{52C37B20-C346-424A-B854-A856F464E914}" sibTransId="{BC507D66-51CE-49D9-A4FD-CA52C6D651DA}"/>
    <dgm:cxn modelId="{77283DA3-C694-437C-9F9A-5D6EC52CE59C}" type="presOf" srcId="{EAD369E4-1400-4954-BB52-013C849A76BF}" destId="{C55368D7-2265-4DE2-A07D-1402C4669875}" srcOrd="1" destOrd="0" presId="urn:microsoft.com/office/officeart/2005/8/layout/hierarchy2"/>
    <dgm:cxn modelId="{222F47A4-FDA3-4582-8C69-0A8E172ECFF9}" type="presOf" srcId="{E192372F-478A-4906-A679-C4E9330031F2}" destId="{BD890FD0-DDAA-40C8-BF81-6BF644AA1609}" srcOrd="1" destOrd="0" presId="urn:microsoft.com/office/officeart/2005/8/layout/hierarchy2"/>
    <dgm:cxn modelId="{FD6B26A7-69E5-47A6-A33D-B94105407676}" srcId="{1CF31DEF-6F4E-44C4-A6FC-1A8BA6CB66EE}" destId="{387FA448-8E6F-4CAB-A14B-EA35BF8D7032}" srcOrd="0" destOrd="0" parTransId="{882E3D01-8898-4FF9-816F-A2EF6352A7A5}" sibTransId="{37F72D21-8538-4AF1-8B45-4B1C06E331CF}"/>
    <dgm:cxn modelId="{29E0AFAF-CBB7-4B80-AEBA-208147199A97}" type="presOf" srcId="{EE7465F1-BFF3-472D-B5B1-76463506D198}" destId="{4588ED65-E5EA-43E9-BB69-3388E50AB4B4}" srcOrd="1" destOrd="0" presId="urn:microsoft.com/office/officeart/2005/8/layout/hierarchy2"/>
    <dgm:cxn modelId="{55452BB3-1E7C-484B-A8B0-4A748053B807}" type="presOf" srcId="{EE7465F1-BFF3-472D-B5B1-76463506D198}" destId="{D93A9B29-10EA-4E27-AB8B-4C5C954C5E67}" srcOrd="0" destOrd="0" presId="urn:microsoft.com/office/officeart/2005/8/layout/hierarchy2"/>
    <dgm:cxn modelId="{45D029B9-32AA-4709-95AF-B9578F9615A4}" type="presOf" srcId="{2535AD11-19FC-48AC-A254-6D815ECDBDFB}" destId="{F48B7788-98B9-4F6A-8252-2B4394A79F45}" srcOrd="0" destOrd="0" presId="urn:microsoft.com/office/officeart/2005/8/layout/hierarchy2"/>
    <dgm:cxn modelId="{00F272BC-E260-4196-80FE-5AC955F97765}" type="presOf" srcId="{EB2387E9-289F-42B2-957F-06266032C084}" destId="{C10FEBC7-6D2C-4F1B-B850-EBDD41F9D59C}" srcOrd="0" destOrd="0" presId="urn:microsoft.com/office/officeart/2005/8/layout/hierarchy2"/>
    <dgm:cxn modelId="{4240A8BF-4016-4161-A63D-C9A1363D3612}" type="presOf" srcId="{7BF0857A-2774-4CB0-B2E3-C91451D4C5FA}" destId="{35C69ECD-B881-4F61-89B9-B43F88DB7932}" srcOrd="0" destOrd="0" presId="urn:microsoft.com/office/officeart/2005/8/layout/hierarchy2"/>
    <dgm:cxn modelId="{D23847C6-D10C-488D-B10D-867428C96279}" type="presOf" srcId="{7343D386-A5D9-4500-8E58-9F2EEA441F68}" destId="{A062CCFD-5A1E-43E7-84CC-8E12CF9451A4}" srcOrd="0" destOrd="0" presId="urn:microsoft.com/office/officeart/2005/8/layout/hierarchy2"/>
    <dgm:cxn modelId="{134ADCC7-401F-4201-A7F5-8B345D7183CC}" srcId="{5D190A1A-5A59-421D-BC21-117B9C6E0674}" destId="{97D62AAE-1330-4111-9D2F-82A5B71F835F}" srcOrd="0" destOrd="0" parTransId="{7BF0857A-2774-4CB0-B2E3-C91451D4C5FA}" sibTransId="{89EC75D1-2E9D-4B04-8F35-F4179EB434A7}"/>
    <dgm:cxn modelId="{3D506BC8-4E25-4FEC-84C7-F2790F6D4C77}" srcId="{99D9A308-F6D4-4C98-AE17-C6AE8AAB0824}" destId="{E9254734-3815-4757-8352-CBB19049D5CF}" srcOrd="2" destOrd="0" parTransId="{67C5CB8D-1295-4823-80C5-B0F73DDA74D1}" sibTransId="{B61049D3-2EC5-432F-9FF8-D783222098DB}"/>
    <dgm:cxn modelId="{2B8A20CD-6FF7-4927-AC18-981C43E21BE7}" type="presOf" srcId="{48B8E3C8-E511-4D56-A977-32D26838EDB9}" destId="{A3AB3930-D3ED-4560-948B-B1BC7E36FE8E}" srcOrd="1" destOrd="0" presId="urn:microsoft.com/office/officeart/2005/8/layout/hierarchy2"/>
    <dgm:cxn modelId="{4A3C95D1-5BA6-44C4-BF11-D3EE746C67C0}" type="presOf" srcId="{C3C3D144-6207-40F3-8037-2E65A1B7B999}" destId="{8C339321-B85F-44F8-80E2-A16BAA047F2F}" srcOrd="0" destOrd="0" presId="urn:microsoft.com/office/officeart/2005/8/layout/hierarchy2"/>
    <dgm:cxn modelId="{98CF11D8-3E90-4E54-AACF-3993B7C7B550}" type="presOf" srcId="{96C10842-1481-4067-9D6F-BCA3F1C854D3}" destId="{9282C1E7-834C-45F4-B72F-AC865F579853}" srcOrd="0" destOrd="0" presId="urn:microsoft.com/office/officeart/2005/8/layout/hierarchy2"/>
    <dgm:cxn modelId="{B18CDFDC-20A8-452A-95B6-5D6918DD6665}" type="presOf" srcId="{F0B0A2F5-3245-47F7-81D0-47DC8421DE6C}" destId="{8B615C4B-0624-4889-BC4F-285A818CFB0A}" srcOrd="0" destOrd="0" presId="urn:microsoft.com/office/officeart/2005/8/layout/hierarchy2"/>
    <dgm:cxn modelId="{593A2EDE-D6D0-43EC-A391-7B970BFD9470}" type="presOf" srcId="{3426B99E-81F8-4209-A003-E15D7E8F15E1}" destId="{FA0F791B-597B-4FFF-9487-106D6D294157}" srcOrd="0" destOrd="0" presId="urn:microsoft.com/office/officeart/2005/8/layout/hierarchy2"/>
    <dgm:cxn modelId="{94DA56E6-3EF9-4DC2-A9F3-5F71C0D4E9FB}" type="presOf" srcId="{EAD369E4-1400-4954-BB52-013C849A76BF}" destId="{BF971797-EE47-4BFC-ADDA-0B47F82CB7D3}" srcOrd="0" destOrd="0" presId="urn:microsoft.com/office/officeart/2005/8/layout/hierarchy2"/>
    <dgm:cxn modelId="{E0846AE9-1DF6-42AA-A39C-4D8431522C42}" type="presOf" srcId="{7BF0857A-2774-4CB0-B2E3-C91451D4C5FA}" destId="{02E7B687-10E8-4727-BBD9-048E55AEB503}" srcOrd="1" destOrd="0" presId="urn:microsoft.com/office/officeart/2005/8/layout/hierarchy2"/>
    <dgm:cxn modelId="{118E2EEB-64EF-4D40-94C0-B1194EAF2C73}" srcId="{FF1B6F86-E4BD-4A43-8B14-487E81F6550E}" destId="{1CF31DEF-6F4E-44C4-A6FC-1A8BA6CB66EE}" srcOrd="1" destOrd="0" parTransId="{8DA8F8FA-2400-4262-BC6D-9FC2CFFA069C}" sibTransId="{46452527-E9C2-4C4B-BFF4-0339C9B75D22}"/>
    <dgm:cxn modelId="{E633D4EC-B84F-4D88-BC67-74A76FB5DC08}" type="presOf" srcId="{4CEA3CB5-228F-4063-B307-536432A09AEF}" destId="{D645218F-3938-46D4-BBE4-E5AE810A5381}" srcOrd="0" destOrd="0" presId="urn:microsoft.com/office/officeart/2005/8/layout/hierarchy2"/>
    <dgm:cxn modelId="{D7D8D4F0-366C-43BE-85EF-0A7BA2CF8439}" type="presOf" srcId="{96C10842-1481-4067-9D6F-BCA3F1C854D3}" destId="{F8FB005E-E495-4623-8758-D06F3954BE04}" srcOrd="1" destOrd="0" presId="urn:microsoft.com/office/officeart/2005/8/layout/hierarchy2"/>
    <dgm:cxn modelId="{6BDE98F4-6F92-4234-B00F-8053AC0BC7D2}" srcId="{99D9A308-F6D4-4C98-AE17-C6AE8AAB0824}" destId="{FF1B6F86-E4BD-4A43-8B14-487E81F6550E}" srcOrd="0" destOrd="0" parTransId="{C3C3D144-6207-40F3-8037-2E65A1B7B999}" sibTransId="{3258E17B-64E4-4467-8042-A56246BCEDC6}"/>
    <dgm:cxn modelId="{130009F5-34A7-47BC-8B4E-DD82182B98EB}" type="presOf" srcId="{CB90CDFE-0D5E-419E-913C-A6B7CDA50D73}" destId="{E62F512A-F20B-4150-9266-5270F6219E36}" srcOrd="1" destOrd="0" presId="urn:microsoft.com/office/officeart/2005/8/layout/hierarchy2"/>
    <dgm:cxn modelId="{746FDCF6-56D6-49F9-B036-B63496909064}" type="presOf" srcId="{845D97C4-4C80-4E57-B1E8-C514FFEB10EF}" destId="{A1646D09-D177-43AA-9B28-8ABA034FF44F}" srcOrd="0" destOrd="0" presId="urn:microsoft.com/office/officeart/2005/8/layout/hierarchy2"/>
    <dgm:cxn modelId="{442323F8-3D58-430B-BC5A-65FA23BE2E11}" type="presOf" srcId="{882E3D01-8898-4FF9-816F-A2EF6352A7A5}" destId="{33FB941C-54F6-4D2B-B619-E93A7F4AD28D}" srcOrd="0" destOrd="0" presId="urn:microsoft.com/office/officeart/2005/8/layout/hierarchy2"/>
    <dgm:cxn modelId="{3E3842FB-7B3F-4D21-AEDB-B8EB6592310E}" type="presOf" srcId="{7435B5DA-D930-4F77-9000-B4FEF5CAE259}" destId="{83D4F453-0270-4CCF-BC6D-DE9F8004E5F6}" srcOrd="0" destOrd="0" presId="urn:microsoft.com/office/officeart/2005/8/layout/hierarchy2"/>
    <dgm:cxn modelId="{C41CE1FD-64C9-4297-BC2F-C44DB3A92AB2}" type="presOf" srcId="{C2450DD5-1D4F-462A-A65C-F7854038198F}" destId="{03618634-096E-4644-89F6-4DBB9B9D7E6E}" srcOrd="0" destOrd="0" presId="urn:microsoft.com/office/officeart/2005/8/layout/hierarchy2"/>
    <dgm:cxn modelId="{5268AF92-E617-4C82-A31F-CBF347338A63}" type="presParOf" srcId="{B7C515E7-37CB-405A-B7A4-BF8FCDFE3CD9}" destId="{F31B6588-D0B4-41D4-8E5E-3F4FA7B071C4}" srcOrd="0" destOrd="0" presId="urn:microsoft.com/office/officeart/2005/8/layout/hierarchy2"/>
    <dgm:cxn modelId="{7E13C090-0402-4E43-8E7C-61AC4001F70F}" type="presParOf" srcId="{F31B6588-D0B4-41D4-8E5E-3F4FA7B071C4}" destId="{5F2A653B-52C0-4006-B1E5-3033E12F5259}" srcOrd="0" destOrd="0" presId="urn:microsoft.com/office/officeart/2005/8/layout/hierarchy2"/>
    <dgm:cxn modelId="{C4B6C852-B860-4873-8BF8-D5E46F830D2D}" type="presParOf" srcId="{F31B6588-D0B4-41D4-8E5E-3F4FA7B071C4}" destId="{D850C311-8C62-4FB0-AD70-C56E5E96094C}" srcOrd="1" destOrd="0" presId="urn:microsoft.com/office/officeart/2005/8/layout/hierarchy2"/>
    <dgm:cxn modelId="{736E8EFF-CA39-4DC5-8CF5-E9595E40591D}" type="presParOf" srcId="{D850C311-8C62-4FB0-AD70-C56E5E96094C}" destId="{8C339321-B85F-44F8-80E2-A16BAA047F2F}" srcOrd="0" destOrd="0" presId="urn:microsoft.com/office/officeart/2005/8/layout/hierarchy2"/>
    <dgm:cxn modelId="{47F032E8-3E27-49A4-A8A0-5556A28213C5}" type="presParOf" srcId="{8C339321-B85F-44F8-80E2-A16BAA047F2F}" destId="{25DF2454-5D52-4743-8766-F87ACB933568}" srcOrd="0" destOrd="0" presId="urn:microsoft.com/office/officeart/2005/8/layout/hierarchy2"/>
    <dgm:cxn modelId="{1218BB9F-5A67-403A-B182-336A24C8959F}" type="presParOf" srcId="{D850C311-8C62-4FB0-AD70-C56E5E96094C}" destId="{A823E5CC-2B78-4A5B-9CAD-7E6C7D7A291A}" srcOrd="1" destOrd="0" presId="urn:microsoft.com/office/officeart/2005/8/layout/hierarchy2"/>
    <dgm:cxn modelId="{6FEB43F2-2ABC-4EB3-8925-B485120C4A7C}" type="presParOf" srcId="{A823E5CC-2B78-4A5B-9CAD-7E6C7D7A291A}" destId="{A5EF307F-1BCA-4475-8426-73A44C7FFBE3}" srcOrd="0" destOrd="0" presId="urn:microsoft.com/office/officeart/2005/8/layout/hierarchy2"/>
    <dgm:cxn modelId="{ED17E723-655D-4A6A-8D9E-A0AFBB79FCDC}" type="presParOf" srcId="{A823E5CC-2B78-4A5B-9CAD-7E6C7D7A291A}" destId="{EA6D7E3C-9B6C-468A-B9B5-E160802B06F9}" srcOrd="1" destOrd="0" presId="urn:microsoft.com/office/officeart/2005/8/layout/hierarchy2"/>
    <dgm:cxn modelId="{136E44C9-C71D-4EC0-82DE-3B6FC909332F}" type="presParOf" srcId="{EA6D7E3C-9B6C-468A-B9B5-E160802B06F9}" destId="{83D4F453-0270-4CCF-BC6D-DE9F8004E5F6}" srcOrd="0" destOrd="0" presId="urn:microsoft.com/office/officeart/2005/8/layout/hierarchy2"/>
    <dgm:cxn modelId="{8673ECE7-3B0F-496D-BF2C-71A4E29305F3}" type="presParOf" srcId="{83D4F453-0270-4CCF-BC6D-DE9F8004E5F6}" destId="{174F29B0-07BA-469B-988B-2D9E4018A3F2}" srcOrd="0" destOrd="0" presId="urn:microsoft.com/office/officeart/2005/8/layout/hierarchy2"/>
    <dgm:cxn modelId="{B46F0787-CD61-4A8C-B978-90BD957C2BBE}" type="presParOf" srcId="{EA6D7E3C-9B6C-468A-B9B5-E160802B06F9}" destId="{6A270894-2F15-4E03-B6EC-85DBE862D422}" srcOrd="1" destOrd="0" presId="urn:microsoft.com/office/officeart/2005/8/layout/hierarchy2"/>
    <dgm:cxn modelId="{54172928-F508-4C11-BEDB-77C532E46D76}" type="presParOf" srcId="{6A270894-2F15-4E03-B6EC-85DBE862D422}" destId="{C6B8CE92-0238-42BA-9929-FC148351F415}" srcOrd="0" destOrd="0" presId="urn:microsoft.com/office/officeart/2005/8/layout/hierarchy2"/>
    <dgm:cxn modelId="{007D3567-D3EF-4A51-9F9C-75BFC59846DB}" type="presParOf" srcId="{6A270894-2F15-4E03-B6EC-85DBE862D422}" destId="{2D87EB61-1F77-41BB-B674-A7422742E76F}" srcOrd="1" destOrd="0" presId="urn:microsoft.com/office/officeart/2005/8/layout/hierarchy2"/>
    <dgm:cxn modelId="{FEFE390D-A430-4050-A6D7-B61B40C6A659}" type="presParOf" srcId="{2D87EB61-1F77-41BB-B674-A7422742E76F}" destId="{17B8CF9B-0929-4AA9-AFC3-BC3365697EA2}" srcOrd="0" destOrd="0" presId="urn:microsoft.com/office/officeart/2005/8/layout/hierarchy2"/>
    <dgm:cxn modelId="{B72781FF-64BE-4DB8-8671-05AF9748BE76}" type="presParOf" srcId="{17B8CF9B-0929-4AA9-AFC3-BC3365697EA2}" destId="{E62F512A-F20B-4150-9266-5270F6219E36}" srcOrd="0" destOrd="0" presId="urn:microsoft.com/office/officeart/2005/8/layout/hierarchy2"/>
    <dgm:cxn modelId="{C9D1B494-3FAE-40D4-8202-BA36EE609FDC}" type="presParOf" srcId="{2D87EB61-1F77-41BB-B674-A7422742E76F}" destId="{2BD39F3A-6255-4C9A-B51C-9EEB3CC4D80B}" srcOrd="1" destOrd="0" presId="urn:microsoft.com/office/officeart/2005/8/layout/hierarchy2"/>
    <dgm:cxn modelId="{27250920-EB90-4C7B-8DB8-E817836D0935}" type="presParOf" srcId="{2BD39F3A-6255-4C9A-B51C-9EEB3CC4D80B}" destId="{31FBAAD9-5145-41D6-84C8-4EFC33810376}" srcOrd="0" destOrd="0" presId="urn:microsoft.com/office/officeart/2005/8/layout/hierarchy2"/>
    <dgm:cxn modelId="{1FC4F76A-BC29-4CD3-85AF-2302D280D350}" type="presParOf" srcId="{2BD39F3A-6255-4C9A-B51C-9EEB3CC4D80B}" destId="{07301D76-F001-4E82-BBF4-3E738DBAED98}" srcOrd="1" destOrd="0" presId="urn:microsoft.com/office/officeart/2005/8/layout/hierarchy2"/>
    <dgm:cxn modelId="{EADA793B-0FDE-43BD-83C4-59BA8C99C220}" type="presParOf" srcId="{EA6D7E3C-9B6C-468A-B9B5-E160802B06F9}" destId="{B0D147CB-601E-4AD0-98F7-D4BCB840E30C}" srcOrd="2" destOrd="0" presId="urn:microsoft.com/office/officeart/2005/8/layout/hierarchy2"/>
    <dgm:cxn modelId="{2B2B7C6B-02C6-4133-B451-887F050847D4}" type="presParOf" srcId="{B0D147CB-601E-4AD0-98F7-D4BCB840E30C}" destId="{FE8A9F7B-E6B8-424C-A72F-C828F132D89F}" srcOrd="0" destOrd="0" presId="urn:microsoft.com/office/officeart/2005/8/layout/hierarchy2"/>
    <dgm:cxn modelId="{2563CF7C-E56C-4ECD-A669-D26EE49C96EC}" type="presParOf" srcId="{EA6D7E3C-9B6C-468A-B9B5-E160802B06F9}" destId="{D6E84760-FD9A-4B1B-9F6A-A75FDBE48A42}" srcOrd="3" destOrd="0" presId="urn:microsoft.com/office/officeart/2005/8/layout/hierarchy2"/>
    <dgm:cxn modelId="{B63C046B-7D8F-459C-925C-6FCFE7AFFA9B}" type="presParOf" srcId="{D6E84760-FD9A-4B1B-9F6A-A75FDBE48A42}" destId="{1166AB86-C4F2-4174-AFBD-A8691BC1DCA1}" srcOrd="0" destOrd="0" presId="urn:microsoft.com/office/officeart/2005/8/layout/hierarchy2"/>
    <dgm:cxn modelId="{E1B798BF-6447-456E-AD11-52E8F2076B89}" type="presParOf" srcId="{D6E84760-FD9A-4B1B-9F6A-A75FDBE48A42}" destId="{CD321FBC-F5FE-45B8-AFEE-4583C85D8A41}" srcOrd="1" destOrd="0" presId="urn:microsoft.com/office/officeart/2005/8/layout/hierarchy2"/>
    <dgm:cxn modelId="{ED44FB0E-8DA1-4485-BE41-CF87AFBA1AE3}" type="presParOf" srcId="{CD321FBC-F5FE-45B8-AFEE-4583C85D8A41}" destId="{33FB941C-54F6-4D2B-B619-E93A7F4AD28D}" srcOrd="0" destOrd="0" presId="urn:microsoft.com/office/officeart/2005/8/layout/hierarchy2"/>
    <dgm:cxn modelId="{687B41A6-0610-40BC-9BED-DCC3F36A5377}" type="presParOf" srcId="{33FB941C-54F6-4D2B-B619-E93A7F4AD28D}" destId="{6DD2234F-CF38-49BD-BF03-139802FC4DA7}" srcOrd="0" destOrd="0" presId="urn:microsoft.com/office/officeart/2005/8/layout/hierarchy2"/>
    <dgm:cxn modelId="{16EE284B-C9F5-479F-82B7-6D98B568DACE}" type="presParOf" srcId="{CD321FBC-F5FE-45B8-AFEE-4583C85D8A41}" destId="{94B53766-7091-418A-A215-677958F45009}" srcOrd="1" destOrd="0" presId="urn:microsoft.com/office/officeart/2005/8/layout/hierarchy2"/>
    <dgm:cxn modelId="{51C5ED6F-A558-453E-9E4E-167EA8ABDFB8}" type="presParOf" srcId="{94B53766-7091-418A-A215-677958F45009}" destId="{B14700CB-9771-4347-8433-D41FE6F46F47}" srcOrd="0" destOrd="0" presId="urn:microsoft.com/office/officeart/2005/8/layout/hierarchy2"/>
    <dgm:cxn modelId="{7D12C80B-C002-4D3C-BF99-E5FD8A1F2AAE}" type="presParOf" srcId="{94B53766-7091-418A-A215-677958F45009}" destId="{1BB14C85-BB51-4AD0-AC2E-05753B878575}" srcOrd="1" destOrd="0" presId="urn:microsoft.com/office/officeart/2005/8/layout/hierarchy2"/>
    <dgm:cxn modelId="{0FA5CF6C-8B7F-4BC8-9758-BF552377F288}" type="presParOf" srcId="{EA6D7E3C-9B6C-468A-B9B5-E160802B06F9}" destId="{0DCC517A-6DD7-493C-995B-28DBFEB75EF6}" srcOrd="4" destOrd="0" presId="urn:microsoft.com/office/officeart/2005/8/layout/hierarchy2"/>
    <dgm:cxn modelId="{440D05ED-B1F2-4F35-8E22-FCC02E2A68F7}" type="presParOf" srcId="{0DCC517A-6DD7-493C-995B-28DBFEB75EF6}" destId="{A3AB3930-D3ED-4560-948B-B1BC7E36FE8E}" srcOrd="0" destOrd="0" presId="urn:microsoft.com/office/officeart/2005/8/layout/hierarchy2"/>
    <dgm:cxn modelId="{C794071F-5E33-44CD-A247-9C6283ED7002}" type="presParOf" srcId="{EA6D7E3C-9B6C-468A-B9B5-E160802B06F9}" destId="{7B73EF0D-7C03-47E1-BC99-534710D860AB}" srcOrd="5" destOrd="0" presId="urn:microsoft.com/office/officeart/2005/8/layout/hierarchy2"/>
    <dgm:cxn modelId="{C65989BB-76F2-4209-8EB3-B696E2F671D3}" type="presParOf" srcId="{7B73EF0D-7C03-47E1-BC99-534710D860AB}" destId="{E5036F59-F898-43E5-9DBF-813512DDA941}" srcOrd="0" destOrd="0" presId="urn:microsoft.com/office/officeart/2005/8/layout/hierarchy2"/>
    <dgm:cxn modelId="{CDEF3387-038E-4A4C-B1D3-0538AEBC8795}" type="presParOf" srcId="{7B73EF0D-7C03-47E1-BC99-534710D860AB}" destId="{9F8CA20A-B9F0-4745-A3B8-107AF4E8722C}" srcOrd="1" destOrd="0" presId="urn:microsoft.com/office/officeart/2005/8/layout/hierarchy2"/>
    <dgm:cxn modelId="{B449D18E-3F41-4912-AED2-D69FF50CCEE8}" type="presParOf" srcId="{9F8CA20A-B9F0-4745-A3B8-107AF4E8722C}" destId="{35C69ECD-B881-4F61-89B9-B43F88DB7932}" srcOrd="0" destOrd="0" presId="urn:microsoft.com/office/officeart/2005/8/layout/hierarchy2"/>
    <dgm:cxn modelId="{03CDE5B5-6303-4026-86A6-5A48ABED5E28}" type="presParOf" srcId="{35C69ECD-B881-4F61-89B9-B43F88DB7932}" destId="{02E7B687-10E8-4727-BBD9-048E55AEB503}" srcOrd="0" destOrd="0" presId="urn:microsoft.com/office/officeart/2005/8/layout/hierarchy2"/>
    <dgm:cxn modelId="{395831B0-8F6B-4391-89DA-BC8CFC894109}" type="presParOf" srcId="{9F8CA20A-B9F0-4745-A3B8-107AF4E8722C}" destId="{2A356B64-E8B2-4C2B-9BC3-466A1FA05AA4}" srcOrd="1" destOrd="0" presId="urn:microsoft.com/office/officeart/2005/8/layout/hierarchy2"/>
    <dgm:cxn modelId="{DEAC662E-C9BA-4A70-B200-A376595DEC41}" type="presParOf" srcId="{2A356B64-E8B2-4C2B-9BC3-466A1FA05AA4}" destId="{BB901DBC-6538-41B4-A6EB-D1155B8FF6DC}" srcOrd="0" destOrd="0" presId="urn:microsoft.com/office/officeart/2005/8/layout/hierarchy2"/>
    <dgm:cxn modelId="{C0224856-79FC-4DCC-AA0B-D5D6A3911051}" type="presParOf" srcId="{2A356B64-E8B2-4C2B-9BC3-466A1FA05AA4}" destId="{4B7C48C6-9040-4FAF-A6A4-B99A6B6E655D}" srcOrd="1" destOrd="0" presId="urn:microsoft.com/office/officeart/2005/8/layout/hierarchy2"/>
    <dgm:cxn modelId="{BD6B4CD1-3F0F-42D3-A998-950B3A222DF5}" type="presParOf" srcId="{D850C311-8C62-4FB0-AD70-C56E5E96094C}" destId="{BF971797-EE47-4BFC-ADDA-0B47F82CB7D3}" srcOrd="2" destOrd="0" presId="urn:microsoft.com/office/officeart/2005/8/layout/hierarchy2"/>
    <dgm:cxn modelId="{031F55A8-D89D-4951-9E7E-543DF12F43EF}" type="presParOf" srcId="{BF971797-EE47-4BFC-ADDA-0B47F82CB7D3}" destId="{C55368D7-2265-4DE2-A07D-1402C4669875}" srcOrd="0" destOrd="0" presId="urn:microsoft.com/office/officeart/2005/8/layout/hierarchy2"/>
    <dgm:cxn modelId="{A3004C9F-EB11-416D-9B6E-24388AF40EF1}" type="presParOf" srcId="{D850C311-8C62-4FB0-AD70-C56E5E96094C}" destId="{5EDF7DDE-2A86-4893-AE7E-6D3DEC53517C}" srcOrd="3" destOrd="0" presId="urn:microsoft.com/office/officeart/2005/8/layout/hierarchy2"/>
    <dgm:cxn modelId="{B80B5C70-803E-4946-9B06-6CC1A0AD3157}" type="presParOf" srcId="{5EDF7DDE-2A86-4893-AE7E-6D3DEC53517C}" destId="{44F1D491-05AB-493B-B17E-3DFE094C790E}" srcOrd="0" destOrd="0" presId="urn:microsoft.com/office/officeart/2005/8/layout/hierarchy2"/>
    <dgm:cxn modelId="{287F1E9E-2DC7-43E2-8E9D-DF0C3F299EBA}" type="presParOf" srcId="{5EDF7DDE-2A86-4893-AE7E-6D3DEC53517C}" destId="{447C8079-3CF9-4346-998F-B9713454BF9C}" srcOrd="1" destOrd="0" presId="urn:microsoft.com/office/officeart/2005/8/layout/hierarchy2"/>
    <dgm:cxn modelId="{F152F16A-5318-449B-9DED-DE2D40C2E190}" type="presParOf" srcId="{447C8079-3CF9-4346-998F-B9713454BF9C}" destId="{39828700-4C35-43CD-8DD7-2D4C616F74CE}" srcOrd="0" destOrd="0" presId="urn:microsoft.com/office/officeart/2005/8/layout/hierarchy2"/>
    <dgm:cxn modelId="{B786AC8F-088E-411D-A46D-36D1CBB9EAA4}" type="presParOf" srcId="{39828700-4C35-43CD-8DD7-2D4C616F74CE}" destId="{BD890FD0-DDAA-40C8-BF81-6BF644AA1609}" srcOrd="0" destOrd="0" presId="urn:microsoft.com/office/officeart/2005/8/layout/hierarchy2"/>
    <dgm:cxn modelId="{BB5BDA84-3A72-4E38-836A-EDB9F9556873}" type="presParOf" srcId="{447C8079-3CF9-4346-998F-B9713454BF9C}" destId="{ECE84641-E844-4DB0-AC32-06ECCD868022}" srcOrd="1" destOrd="0" presId="urn:microsoft.com/office/officeart/2005/8/layout/hierarchy2"/>
    <dgm:cxn modelId="{2674FBD9-F0A3-45BA-AF96-EA3D019BDFC1}" type="presParOf" srcId="{ECE84641-E844-4DB0-AC32-06ECCD868022}" destId="{515EF8B1-DEDE-4857-BF75-5CEEC84BD7B3}" srcOrd="0" destOrd="0" presId="urn:microsoft.com/office/officeart/2005/8/layout/hierarchy2"/>
    <dgm:cxn modelId="{01049E1B-AB1F-4B81-8A37-17CC75974F3D}" type="presParOf" srcId="{ECE84641-E844-4DB0-AC32-06ECCD868022}" destId="{AF2EE0B1-B1DB-4F0F-AF6F-E3565E57589C}" srcOrd="1" destOrd="0" presId="urn:microsoft.com/office/officeart/2005/8/layout/hierarchy2"/>
    <dgm:cxn modelId="{98EEE0E0-7710-409B-AB73-FDBBB20D5C98}" type="presParOf" srcId="{AF2EE0B1-B1DB-4F0F-AF6F-E3565E57589C}" destId="{D93A9B29-10EA-4E27-AB8B-4C5C954C5E67}" srcOrd="0" destOrd="0" presId="urn:microsoft.com/office/officeart/2005/8/layout/hierarchy2"/>
    <dgm:cxn modelId="{0F4E4BEE-3C47-4956-8CDA-7D26F2E8F0BA}" type="presParOf" srcId="{D93A9B29-10EA-4E27-AB8B-4C5C954C5E67}" destId="{4588ED65-E5EA-43E9-BB69-3388E50AB4B4}" srcOrd="0" destOrd="0" presId="urn:microsoft.com/office/officeart/2005/8/layout/hierarchy2"/>
    <dgm:cxn modelId="{1CE4D58F-BBDD-498B-8440-2EB875E6BF73}" type="presParOf" srcId="{AF2EE0B1-B1DB-4F0F-AF6F-E3565E57589C}" destId="{72B01EF8-7FA0-456B-8B33-98C4CD738659}" srcOrd="1" destOrd="0" presId="urn:microsoft.com/office/officeart/2005/8/layout/hierarchy2"/>
    <dgm:cxn modelId="{512FD2D7-1B20-409B-80EC-B6F1E322B041}" type="presParOf" srcId="{72B01EF8-7FA0-456B-8B33-98C4CD738659}" destId="{A1646D09-D177-43AA-9B28-8ABA034FF44F}" srcOrd="0" destOrd="0" presId="urn:microsoft.com/office/officeart/2005/8/layout/hierarchy2"/>
    <dgm:cxn modelId="{C9A71389-A1EF-45EC-888B-F8CB0B020472}" type="presParOf" srcId="{72B01EF8-7FA0-456B-8B33-98C4CD738659}" destId="{3AB45974-BAC3-404F-97A6-1F5FD8BE42AC}" srcOrd="1" destOrd="0" presId="urn:microsoft.com/office/officeart/2005/8/layout/hierarchy2"/>
    <dgm:cxn modelId="{A813823E-DA5C-4BB9-B591-378C533C2E94}" type="presParOf" srcId="{447C8079-3CF9-4346-998F-B9713454BF9C}" destId="{FA0F791B-597B-4FFF-9487-106D6D294157}" srcOrd="2" destOrd="0" presId="urn:microsoft.com/office/officeart/2005/8/layout/hierarchy2"/>
    <dgm:cxn modelId="{60B560F1-5168-4F47-AF94-C72E384BC871}" type="presParOf" srcId="{FA0F791B-597B-4FFF-9487-106D6D294157}" destId="{AC6E04AD-F2D1-4A4D-A0E7-CD57C22D9140}" srcOrd="0" destOrd="0" presId="urn:microsoft.com/office/officeart/2005/8/layout/hierarchy2"/>
    <dgm:cxn modelId="{9A5BC4FC-5CE0-47B8-802A-4BE58617917A}" type="presParOf" srcId="{447C8079-3CF9-4346-998F-B9713454BF9C}" destId="{D77FBA40-9050-4FF8-9528-08D293F470FC}" srcOrd="3" destOrd="0" presId="urn:microsoft.com/office/officeart/2005/8/layout/hierarchy2"/>
    <dgm:cxn modelId="{71337901-363B-48E1-9352-82422BB12B36}" type="presParOf" srcId="{D77FBA40-9050-4FF8-9528-08D293F470FC}" destId="{F48B7788-98B9-4F6A-8252-2B4394A79F45}" srcOrd="0" destOrd="0" presId="urn:microsoft.com/office/officeart/2005/8/layout/hierarchy2"/>
    <dgm:cxn modelId="{5709D78B-2B6D-459D-AA5B-0387F93E54E8}" type="presParOf" srcId="{D77FBA40-9050-4FF8-9528-08D293F470FC}" destId="{771F1C90-573D-45E0-A9C2-B762C52CD04B}" srcOrd="1" destOrd="0" presId="urn:microsoft.com/office/officeart/2005/8/layout/hierarchy2"/>
    <dgm:cxn modelId="{09A58C41-B987-4153-98B4-F387D9C96E6B}" type="presParOf" srcId="{771F1C90-573D-45E0-A9C2-B762C52CD04B}" destId="{E94E6CA7-093E-4575-8E61-951AC433E822}" srcOrd="0" destOrd="0" presId="urn:microsoft.com/office/officeart/2005/8/layout/hierarchy2"/>
    <dgm:cxn modelId="{57B95E84-EB56-4AC6-997D-985B46CCDFD3}" type="presParOf" srcId="{E94E6CA7-093E-4575-8E61-951AC433E822}" destId="{79876857-A799-46D7-AAD0-16A056ED1B61}" srcOrd="0" destOrd="0" presId="urn:microsoft.com/office/officeart/2005/8/layout/hierarchy2"/>
    <dgm:cxn modelId="{B737B3B0-D994-4C8A-BC2D-CF653DAB9A92}" type="presParOf" srcId="{771F1C90-573D-45E0-A9C2-B762C52CD04B}" destId="{4D8A2B74-802C-44F3-B538-18B1B6E75DAA}" srcOrd="1" destOrd="0" presId="urn:microsoft.com/office/officeart/2005/8/layout/hierarchy2"/>
    <dgm:cxn modelId="{82944716-6E20-4441-AB74-099266ED1FA2}" type="presParOf" srcId="{4D8A2B74-802C-44F3-B538-18B1B6E75DAA}" destId="{B135146D-ECEC-47C4-9585-B660E3CB527A}" srcOrd="0" destOrd="0" presId="urn:microsoft.com/office/officeart/2005/8/layout/hierarchy2"/>
    <dgm:cxn modelId="{8E30FD1C-EC46-4011-95B1-B4B7B48AD7F1}" type="presParOf" srcId="{4D8A2B74-802C-44F3-B538-18B1B6E75DAA}" destId="{A76FFDDE-BD32-4C11-9F97-9275DEA98AE9}" srcOrd="1" destOrd="0" presId="urn:microsoft.com/office/officeart/2005/8/layout/hierarchy2"/>
    <dgm:cxn modelId="{44117DF4-6B35-4693-A7EF-9ACDFBA3340F}" type="presParOf" srcId="{D850C311-8C62-4FB0-AD70-C56E5E96094C}" destId="{43021F8E-F706-4E23-A7AA-F87A64589971}" srcOrd="4" destOrd="0" presId="urn:microsoft.com/office/officeart/2005/8/layout/hierarchy2"/>
    <dgm:cxn modelId="{171A0F76-46F3-42F9-A91E-3EE877589C6A}" type="presParOf" srcId="{43021F8E-F706-4E23-A7AA-F87A64589971}" destId="{CE0EBBAF-BEEE-466B-9B65-C560F302957F}" srcOrd="0" destOrd="0" presId="urn:microsoft.com/office/officeart/2005/8/layout/hierarchy2"/>
    <dgm:cxn modelId="{B7D6199D-5E2C-4DBE-BF18-0A87DE974E5D}" type="presParOf" srcId="{D850C311-8C62-4FB0-AD70-C56E5E96094C}" destId="{C2150B98-1529-44CE-9B0F-60D14FFB914A}" srcOrd="5" destOrd="0" presId="urn:microsoft.com/office/officeart/2005/8/layout/hierarchy2"/>
    <dgm:cxn modelId="{C59F5318-8D4C-4EB2-B14D-BC6B67799912}" type="presParOf" srcId="{C2150B98-1529-44CE-9B0F-60D14FFB914A}" destId="{F1B2EE04-816F-4FFF-BDA3-EA5D7D567E03}" srcOrd="0" destOrd="0" presId="urn:microsoft.com/office/officeart/2005/8/layout/hierarchy2"/>
    <dgm:cxn modelId="{E7609AE9-4DDE-404A-9BBA-E70E7A51C1C9}" type="presParOf" srcId="{C2150B98-1529-44CE-9B0F-60D14FFB914A}" destId="{33E33244-7B38-43BD-943D-BB2C67421595}" srcOrd="1" destOrd="0" presId="urn:microsoft.com/office/officeart/2005/8/layout/hierarchy2"/>
    <dgm:cxn modelId="{B2021A5D-1C86-4541-90AF-E5CD4C1EC52D}" type="presParOf" srcId="{33E33244-7B38-43BD-943D-BB2C67421595}" destId="{0BC8E61C-F9F7-40F7-B9C6-49EAD720B631}" srcOrd="0" destOrd="0" presId="urn:microsoft.com/office/officeart/2005/8/layout/hierarchy2"/>
    <dgm:cxn modelId="{D1F47700-2DB5-459C-B721-C5BB75171038}" type="presParOf" srcId="{0BC8E61C-F9F7-40F7-B9C6-49EAD720B631}" destId="{6864122A-977B-492B-B199-9B7F8D8B2A12}" srcOrd="0" destOrd="0" presId="urn:microsoft.com/office/officeart/2005/8/layout/hierarchy2"/>
    <dgm:cxn modelId="{EE43A2D9-548C-4F22-9FB6-4A59F576FDB6}" type="presParOf" srcId="{33E33244-7B38-43BD-943D-BB2C67421595}" destId="{0FC6EADA-C1F5-47ED-9938-E8E9068E72CD}" srcOrd="1" destOrd="0" presId="urn:microsoft.com/office/officeart/2005/8/layout/hierarchy2"/>
    <dgm:cxn modelId="{D55E23E2-B6C5-4C09-A078-7F62B261E2FD}" type="presParOf" srcId="{0FC6EADA-C1F5-47ED-9938-E8E9068E72CD}" destId="{A062CCFD-5A1E-43E7-84CC-8E12CF9451A4}" srcOrd="0" destOrd="0" presId="urn:microsoft.com/office/officeart/2005/8/layout/hierarchy2"/>
    <dgm:cxn modelId="{D69AAA31-0A5E-4022-BE9F-6B0BACB09555}" type="presParOf" srcId="{0FC6EADA-C1F5-47ED-9938-E8E9068E72CD}" destId="{4B293415-CFFD-465F-9A0A-637A702DB14F}" srcOrd="1" destOrd="0" presId="urn:microsoft.com/office/officeart/2005/8/layout/hierarchy2"/>
    <dgm:cxn modelId="{9AAC37EB-F7BF-4856-8563-A6F1CE6BF577}" type="presParOf" srcId="{4B293415-CFFD-465F-9A0A-637A702DB14F}" destId="{9282C1E7-834C-45F4-B72F-AC865F579853}" srcOrd="0" destOrd="0" presId="urn:microsoft.com/office/officeart/2005/8/layout/hierarchy2"/>
    <dgm:cxn modelId="{90754300-023C-400D-85EE-9C86F0796D8B}" type="presParOf" srcId="{9282C1E7-834C-45F4-B72F-AC865F579853}" destId="{F8FB005E-E495-4623-8758-D06F3954BE04}" srcOrd="0" destOrd="0" presId="urn:microsoft.com/office/officeart/2005/8/layout/hierarchy2"/>
    <dgm:cxn modelId="{E25C0DAB-7819-4FC3-9FE5-6F1BEA987203}" type="presParOf" srcId="{4B293415-CFFD-465F-9A0A-637A702DB14F}" destId="{8ED86278-358F-4182-93F7-C0F557C0A071}" srcOrd="1" destOrd="0" presId="urn:microsoft.com/office/officeart/2005/8/layout/hierarchy2"/>
    <dgm:cxn modelId="{4687F52F-8A3F-4A23-9FD5-D3C61637745F}" type="presParOf" srcId="{8ED86278-358F-4182-93F7-C0F557C0A071}" destId="{8B615C4B-0624-4889-BC4F-285A818CFB0A}" srcOrd="0" destOrd="0" presId="urn:microsoft.com/office/officeart/2005/8/layout/hierarchy2"/>
    <dgm:cxn modelId="{F1BCEEBF-CEF8-4193-AFD7-5E4962C5EB4F}" type="presParOf" srcId="{8ED86278-358F-4182-93F7-C0F557C0A071}" destId="{93402135-412D-4698-AF47-661AE1BE1362}" srcOrd="1" destOrd="0" presId="urn:microsoft.com/office/officeart/2005/8/layout/hierarchy2"/>
    <dgm:cxn modelId="{607F9039-9841-4FA3-9026-4F3C74DF7938}" type="presParOf" srcId="{33E33244-7B38-43BD-943D-BB2C67421595}" destId="{C51CA29C-44D2-4601-971E-C9F5CBE905EF}" srcOrd="2" destOrd="0" presId="urn:microsoft.com/office/officeart/2005/8/layout/hierarchy2"/>
    <dgm:cxn modelId="{614E9CCE-79D1-45C0-AEDC-A849EE38871D}" type="presParOf" srcId="{C51CA29C-44D2-4601-971E-C9F5CBE905EF}" destId="{6B5C1DD7-A235-43E8-A7A6-ECC6E65F8DAE}" srcOrd="0" destOrd="0" presId="urn:microsoft.com/office/officeart/2005/8/layout/hierarchy2"/>
    <dgm:cxn modelId="{B87105C1-0E53-4845-8030-D6485540929B}" type="presParOf" srcId="{33E33244-7B38-43BD-943D-BB2C67421595}" destId="{994B02BA-90F9-42E1-B9F3-88B488ED7D8A}" srcOrd="3" destOrd="0" presId="urn:microsoft.com/office/officeart/2005/8/layout/hierarchy2"/>
    <dgm:cxn modelId="{2625F87F-BCDD-44D7-B72A-0D799BF23824}" type="presParOf" srcId="{994B02BA-90F9-42E1-B9F3-88B488ED7D8A}" destId="{C10FEBC7-6D2C-4F1B-B850-EBDD41F9D59C}" srcOrd="0" destOrd="0" presId="urn:microsoft.com/office/officeart/2005/8/layout/hierarchy2"/>
    <dgm:cxn modelId="{9DA76363-A6B0-4EB7-8AB0-B149F12EF3B0}" type="presParOf" srcId="{994B02BA-90F9-42E1-B9F3-88B488ED7D8A}" destId="{76825713-907E-40D0-95C1-13BDF4A0F7E5}" srcOrd="1" destOrd="0" presId="urn:microsoft.com/office/officeart/2005/8/layout/hierarchy2"/>
    <dgm:cxn modelId="{FCFE7FF5-A72C-4720-901B-1B0582842E6F}" type="presParOf" srcId="{76825713-907E-40D0-95C1-13BDF4A0F7E5}" destId="{03618634-096E-4644-89F6-4DBB9B9D7E6E}" srcOrd="0" destOrd="0" presId="urn:microsoft.com/office/officeart/2005/8/layout/hierarchy2"/>
    <dgm:cxn modelId="{977DD3B5-9D4A-40FE-A204-15D9F482440D}" type="presParOf" srcId="{03618634-096E-4644-89F6-4DBB9B9D7E6E}" destId="{D3D6EA20-A5C0-4EEB-939C-72852F27B868}" srcOrd="0" destOrd="0" presId="urn:microsoft.com/office/officeart/2005/8/layout/hierarchy2"/>
    <dgm:cxn modelId="{897E7D70-ED38-4E0F-B4BB-C44C27E4B19E}" type="presParOf" srcId="{76825713-907E-40D0-95C1-13BDF4A0F7E5}" destId="{5DF037CD-84FF-4ED0-8C30-AFFFEB283249}" srcOrd="1" destOrd="0" presId="urn:microsoft.com/office/officeart/2005/8/layout/hierarchy2"/>
    <dgm:cxn modelId="{3790CAD9-446C-44D7-9D2C-AF2B39898BC9}" type="presParOf" srcId="{5DF037CD-84FF-4ED0-8C30-AFFFEB283249}" destId="{D645218F-3938-46D4-BBE4-E5AE810A5381}" srcOrd="0" destOrd="0" presId="urn:microsoft.com/office/officeart/2005/8/layout/hierarchy2"/>
    <dgm:cxn modelId="{C32FFB61-BBD5-4B5C-AD14-33FFE1A7354C}" type="presParOf" srcId="{5DF037CD-84FF-4ED0-8C30-AFFFEB283249}" destId="{33FC04B6-122C-4FE9-AC09-0FC452382B1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Bewegt an Land: </a:t>
          </a:r>
          <a:r>
            <a:rPr lang="de-AT" sz="2000" b="1" u="sng" dirty="0">
              <a:solidFill>
                <a:srgbClr val="0A6169"/>
              </a:solidFill>
              <a:latin typeface="Mangal Pro" panose="00000500000000000000" pitchFamily="2" charset="0"/>
              <a:cs typeface="Mangal Pro" panose="00000500000000000000" pitchFamily="2" charset="0"/>
            </a:rPr>
            <a:t>Straße</a:t>
          </a:r>
          <a:r>
            <a:rPr lang="de-AT" sz="2000" dirty="0">
              <a:solidFill>
                <a:srgbClr val="0A6169"/>
              </a:solidFill>
              <a:latin typeface="Mangal Pro" panose="00000500000000000000" pitchFamily="2" charset="0"/>
              <a:cs typeface="Mangal Pro" panose="00000500000000000000" pitchFamily="2" charset="0"/>
            </a:rPr>
            <a:t> und Schiene</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B98CEE94-6299-451D-B040-344321C51652}">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AF12449F-FADF-4C29-A9C0-F952489EE4FA}" type="parTrans" cxnId="{F300CE51-CFA7-4EE2-9CFC-8903A5CA2076}">
      <dgm:prSet/>
      <dgm:spPr/>
      <dgm:t>
        <a:bodyPr/>
        <a:lstStyle/>
        <a:p>
          <a:endParaRPr lang="de-AT"/>
        </a:p>
      </dgm:t>
    </dgm:pt>
    <dgm:pt modelId="{6F0E14F8-7295-4BF6-9E66-008DFC8B681B}" type="sibTrans" cxnId="{F300CE51-CFA7-4EE2-9CFC-8903A5CA2076}">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5">
        <dgm:presLayoutVars>
          <dgm:bulletEnabled val="1"/>
        </dgm:presLayoutVars>
      </dgm:prSet>
      <dgm:spPr/>
    </dgm:pt>
    <dgm:pt modelId="{78F96137-7185-4ABF-A76E-5DF1E328CFAC}" type="pres">
      <dgm:prSet presAssocID="{E2EB35A0-2A32-4D9B-875A-6D1A80034927}"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1" presStyleCnt="5">
        <dgm:presLayoutVars>
          <dgm:bulletEnabled val="1"/>
        </dgm:presLayoutVars>
      </dgm:prSet>
      <dgm:spPr/>
    </dgm:pt>
    <dgm:pt modelId="{B28D2B6F-1811-4EE0-9421-495947B59C93}" type="pres">
      <dgm:prSet presAssocID="{5DC7AD5B-207A-4B2C-BFBD-DE3968258A91}"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2" presStyleCnt="5">
        <dgm:presLayoutVars>
          <dgm:bulletEnabled val="1"/>
        </dgm:presLayoutVars>
      </dgm:prSet>
      <dgm:spPr/>
    </dgm:pt>
    <dgm:pt modelId="{D12C030E-FFE1-4588-827C-1904BBD898B6}" type="pres">
      <dgm:prSet presAssocID="{66CAB4A4-BADC-4F65-A64E-E827ABC3FA6B}"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3" presStyleCnt="5">
        <dgm:presLayoutVars>
          <dgm:bulletEnabled val="1"/>
        </dgm:presLayoutVars>
      </dgm:prSet>
      <dgm:spPr/>
    </dgm:pt>
    <dgm:pt modelId="{771CF18A-C068-4197-B763-91BED057CDF6}" type="pres">
      <dgm:prSet presAssocID="{3122BC99-0B04-4AAB-888D-65C8867469E3}" presName="spacing" presStyleCnt="0"/>
      <dgm:spPr/>
    </dgm:pt>
    <dgm:pt modelId="{A8EA6DA8-C322-4E55-BC57-3EE0B3220BD5}" type="pres">
      <dgm:prSet presAssocID="{B98CEE94-6299-451D-B040-344321C51652}" presName="composite" presStyleCnt="0"/>
      <dgm:spPr/>
    </dgm:pt>
    <dgm:pt modelId="{31C4EBB2-59C9-4ACC-90B0-DA2375405BA2}" type="pres">
      <dgm:prSet presAssocID="{B98CEE94-6299-451D-B040-344321C51652}" presName="imgShp" presStyleLbl="fgImgPlace1" presStyleIdx="4" presStyleCnt="5"/>
      <dgm:spPr>
        <a:blipFill>
          <a:blip xmlns:r="http://schemas.openxmlformats.org/officeDocument/2006/relationships" r:embed="rId3"/>
          <a:srcRect/>
          <a:stretch>
            <a:fillRect/>
          </a:stretch>
        </a:blipFill>
      </dgm:spPr>
    </dgm:pt>
    <dgm:pt modelId="{8DFD71B2-9399-47F7-8931-02E750FC8E45}" type="pres">
      <dgm:prSet presAssocID="{B98CEE94-6299-451D-B040-344321C51652}"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52685612-D0CE-4A06-99E1-C7A4BBF554E2}" type="presOf" srcId="{9567FD81-36EB-4DF7-B291-02687AAC51C3}" destId="{3341D5A3-EE10-4B3D-8AE0-8FDDE8A6AC19}" srcOrd="0" destOrd="0" presId="urn:microsoft.com/office/officeart/2005/8/layout/vList3"/>
    <dgm:cxn modelId="{B8E31613-708F-4712-AF5C-BBA774D68D1E}" srcId="{4094C466-D924-4FB5-B90E-7D7315509B54}" destId="{8F0EEDE7-2921-4999-A5B7-E9EC3B5435CC}" srcOrd="3" destOrd="0" parTransId="{3CCB655F-6663-4596-A3B8-27D26A05A5CA}" sibTransId="{3122BC99-0B04-4AAB-888D-65C8867469E3}"/>
    <dgm:cxn modelId="{F5878B41-3F9B-4649-ABCB-CDD5ADA7BD68}" type="presOf" srcId="{B98CEE94-6299-451D-B040-344321C51652}" destId="{8DFD71B2-9399-47F7-8931-02E750FC8E4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F300CE51-CFA7-4EE2-9CFC-8903A5CA2076}" srcId="{4094C466-D924-4FB5-B90E-7D7315509B54}" destId="{B98CEE94-6299-451D-B040-344321C51652}" srcOrd="4" destOrd="0" parTransId="{AF12449F-FADF-4C29-A9C0-F952489EE4FA}" sibTransId="{6F0E14F8-7295-4BF6-9E66-008DFC8B681B}"/>
    <dgm:cxn modelId="{B805C582-29FC-48D8-B3F2-D38BD450E6CA}"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1" destOrd="0" parTransId="{AC36719B-EF96-445C-8304-BE3D85164F6C}" sibTransId="{5DC7AD5B-207A-4B2C-BFBD-DE3968258A91}"/>
    <dgm:cxn modelId="{21AA78CF-B557-4AA8-89DF-C46FEF76CC24}" srcId="{4094C466-D924-4FB5-B90E-7D7315509B54}" destId="{9567FD81-36EB-4DF7-B291-02687AAC51C3}" srcOrd="2" destOrd="0" parTransId="{0CCC38FC-940C-4D7C-9BCE-CBEFB6F1FE39}" sibTransId="{66CAB4A4-BADC-4F65-A64E-E827ABC3FA6B}"/>
    <dgm:cxn modelId="{DC5882F1-70E1-4A11-AB76-1A1BC1DA341C}" type="presOf" srcId="{CF11DA5D-D131-441E-8D23-A04D96831F4C}" destId="{D68947A3-5836-42A8-8BDE-E8FB2ACB08A5}" srcOrd="0" destOrd="0" presId="urn:microsoft.com/office/officeart/2005/8/layout/vList3"/>
    <dgm:cxn modelId="{6F37C1FF-1537-40DC-834D-AA4F4311243E}" type="presOf" srcId="{DE2EA796-6D89-4F47-8099-90D0F95D1531}" destId="{62FE23A6-63A9-4435-827C-18F5549350F3}" srcOrd="0" destOrd="0" presId="urn:microsoft.com/office/officeart/2005/8/layout/vList3"/>
    <dgm:cxn modelId="{D099F56B-3338-4619-9047-60E7E20D355F}" type="presParOf" srcId="{198E78D2-0B7B-490F-AADB-1D007AAF9C5C}" destId="{AA07D373-BEF4-4E3E-AACE-A8800E67337A}" srcOrd="0" destOrd="0" presId="urn:microsoft.com/office/officeart/2005/8/layout/vList3"/>
    <dgm:cxn modelId="{38BD5BE1-3498-4AB1-B65E-FCCC403A3FA4}" type="presParOf" srcId="{AA07D373-BEF4-4E3E-AACE-A8800E67337A}" destId="{79744E4A-1ADB-4BEA-8773-2BB14D19B5F7}" srcOrd="0" destOrd="0" presId="urn:microsoft.com/office/officeart/2005/8/layout/vList3"/>
    <dgm:cxn modelId="{E1DF6A54-F2E8-4F9A-9D39-0E8168A4D106}" type="presParOf" srcId="{AA07D373-BEF4-4E3E-AACE-A8800E67337A}" destId="{D68947A3-5836-42A8-8BDE-E8FB2ACB08A5}" srcOrd="1" destOrd="0" presId="urn:microsoft.com/office/officeart/2005/8/layout/vList3"/>
    <dgm:cxn modelId="{3DDC749C-C02D-4E54-89C6-8AACCC290A8C}" type="presParOf" srcId="{198E78D2-0B7B-490F-AADB-1D007AAF9C5C}" destId="{78F96137-7185-4ABF-A76E-5DF1E328CFAC}" srcOrd="1" destOrd="0" presId="urn:microsoft.com/office/officeart/2005/8/layout/vList3"/>
    <dgm:cxn modelId="{A08CFFFE-8B34-4BE1-BE67-9953C66CCD49}" type="presParOf" srcId="{198E78D2-0B7B-490F-AADB-1D007AAF9C5C}" destId="{53F54BDB-338D-431B-A97D-F7DC1D9B853A}" srcOrd="2" destOrd="0" presId="urn:microsoft.com/office/officeart/2005/8/layout/vList3"/>
    <dgm:cxn modelId="{4B39EF77-849C-43BF-8118-D663D989A26F}" type="presParOf" srcId="{53F54BDB-338D-431B-A97D-F7DC1D9B853A}" destId="{CA3E8892-4E50-4B65-98E3-D1044BF7D925}" srcOrd="0" destOrd="0" presId="urn:microsoft.com/office/officeart/2005/8/layout/vList3"/>
    <dgm:cxn modelId="{D507ED6D-6F08-40EB-88E8-7C85A1B0224F}" type="presParOf" srcId="{53F54BDB-338D-431B-A97D-F7DC1D9B853A}" destId="{62FE23A6-63A9-4435-827C-18F5549350F3}" srcOrd="1" destOrd="0" presId="urn:microsoft.com/office/officeart/2005/8/layout/vList3"/>
    <dgm:cxn modelId="{BB089E0A-02D2-4D3B-8978-BA302B9F28DC}" type="presParOf" srcId="{198E78D2-0B7B-490F-AADB-1D007AAF9C5C}" destId="{B28D2B6F-1811-4EE0-9421-495947B59C93}" srcOrd="3" destOrd="0" presId="urn:microsoft.com/office/officeart/2005/8/layout/vList3"/>
    <dgm:cxn modelId="{00713786-4E49-4282-8265-5D92E091159B}" type="presParOf" srcId="{198E78D2-0B7B-490F-AADB-1D007AAF9C5C}" destId="{DD446B87-3368-460D-9783-F328746CD1D4}" srcOrd="4" destOrd="0" presId="urn:microsoft.com/office/officeart/2005/8/layout/vList3"/>
    <dgm:cxn modelId="{15A4452B-2C59-4570-8389-473E08FE448D}" type="presParOf" srcId="{DD446B87-3368-460D-9783-F328746CD1D4}" destId="{031FBF9B-CB28-4833-B40A-2FBCD9418FD7}" srcOrd="0" destOrd="0" presId="urn:microsoft.com/office/officeart/2005/8/layout/vList3"/>
    <dgm:cxn modelId="{BC20636F-A999-4AEB-91AB-2BDFC35C1A18}" type="presParOf" srcId="{DD446B87-3368-460D-9783-F328746CD1D4}" destId="{3341D5A3-EE10-4B3D-8AE0-8FDDE8A6AC19}" srcOrd="1" destOrd="0" presId="urn:microsoft.com/office/officeart/2005/8/layout/vList3"/>
    <dgm:cxn modelId="{7F9CF98C-1340-4C7D-94E4-58986CBCE843}" type="presParOf" srcId="{198E78D2-0B7B-490F-AADB-1D007AAF9C5C}" destId="{D12C030E-FFE1-4588-827C-1904BBD898B6}" srcOrd="5" destOrd="0" presId="urn:microsoft.com/office/officeart/2005/8/layout/vList3"/>
    <dgm:cxn modelId="{B4EA83C9-9A41-4D39-B318-1003D1F37493}" type="presParOf" srcId="{198E78D2-0B7B-490F-AADB-1D007AAF9C5C}" destId="{F79D544E-7239-48D5-9141-45CFB2584899}" srcOrd="6" destOrd="0" presId="urn:microsoft.com/office/officeart/2005/8/layout/vList3"/>
    <dgm:cxn modelId="{3BE4A295-8CA7-4149-ADF1-BC2E01056024}" type="presParOf" srcId="{F79D544E-7239-48D5-9141-45CFB2584899}" destId="{2EEA31F9-4FC0-463E-8050-6998BD36AD0D}" srcOrd="0" destOrd="0" presId="urn:microsoft.com/office/officeart/2005/8/layout/vList3"/>
    <dgm:cxn modelId="{9AA0AB23-2424-4025-818A-EAE18A4A6237}" type="presParOf" srcId="{F79D544E-7239-48D5-9141-45CFB2584899}" destId="{329A5207-9F3F-445E-BD5A-37903562FBDC}" srcOrd="1" destOrd="0" presId="urn:microsoft.com/office/officeart/2005/8/layout/vList3"/>
    <dgm:cxn modelId="{41B03342-D5A9-4C22-B508-2B4BB849E569}" type="presParOf" srcId="{198E78D2-0B7B-490F-AADB-1D007AAF9C5C}" destId="{771CF18A-C068-4197-B763-91BED057CDF6}" srcOrd="7" destOrd="0" presId="urn:microsoft.com/office/officeart/2005/8/layout/vList3"/>
    <dgm:cxn modelId="{1E4A964A-9553-4310-AAF6-9312CF3D5B94}" type="presParOf" srcId="{198E78D2-0B7B-490F-AADB-1D007AAF9C5C}" destId="{A8EA6DA8-C322-4E55-BC57-3EE0B3220BD5}" srcOrd="8" destOrd="0" presId="urn:microsoft.com/office/officeart/2005/8/layout/vList3"/>
    <dgm:cxn modelId="{A76A2DC7-3E01-4766-9B5D-314BCD9D6009}" type="presParOf" srcId="{A8EA6DA8-C322-4E55-BC57-3EE0B3220BD5}" destId="{31C4EBB2-59C9-4ACC-90B0-DA2375405BA2}" srcOrd="0" destOrd="0" presId="urn:microsoft.com/office/officeart/2005/8/layout/vList3"/>
    <dgm:cxn modelId="{57C18998-A460-49C9-BB9A-7BDB12AFA0FB}" type="presParOf" srcId="{A8EA6DA8-C322-4E55-BC57-3EE0B3220BD5}" destId="{8DFD71B2-9399-47F7-8931-02E750FC8E4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1EEAEC-07BB-4AD4-801E-0E39EE96DA8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AT"/>
        </a:p>
      </dgm:t>
    </dgm:pt>
    <dgm:pt modelId="{C9010142-FD13-49D3-94EF-A3BAC0C1D00A}">
      <dgm:prSet phldrT="[Text]" custT="1"/>
      <dgm:spPr/>
      <dgm:t>
        <a:bodyPr/>
        <a:lstStyle/>
        <a:p>
          <a:r>
            <a:rPr lang="de-AT" sz="1800"/>
            <a:t>Transportgeschwindigkeit</a:t>
          </a:r>
        </a:p>
        <a:p>
          <a:r>
            <a:rPr lang="de-AT" sz="1800"/>
            <a:t>Netzdichte &amp; Flächendeckung</a:t>
          </a:r>
        </a:p>
        <a:p>
          <a:r>
            <a:rPr lang="de-AT" sz="1800"/>
            <a:t>Flexibilität</a:t>
          </a:r>
        </a:p>
        <a:p>
          <a:r>
            <a:rPr lang="de-AT" sz="1800"/>
            <a:t>Technischer Fortschritt</a:t>
          </a:r>
        </a:p>
        <a:p>
          <a:r>
            <a:rPr lang="de-AT" sz="1800"/>
            <a:t>Geringe Nutzungskosten</a:t>
          </a:r>
        </a:p>
        <a:p>
          <a:r>
            <a:rPr lang="de-AT" sz="1800"/>
            <a:t>Haus-zu-Haus-Verkehr ohne Umschlag</a:t>
          </a:r>
        </a:p>
        <a:p>
          <a:r>
            <a:rPr lang="de-AT" sz="1800"/>
            <a:t>Lokalisierung der Fahrzeuge und Kommunikation mit Personal</a:t>
          </a:r>
        </a:p>
      </dgm:t>
    </dgm:pt>
    <dgm:pt modelId="{1B79CE60-E096-46B9-B52A-DC889D7FDE80}" type="parTrans" cxnId="{653134EF-358E-4ACF-B84D-35B8E58A125D}">
      <dgm:prSet/>
      <dgm:spPr/>
      <dgm:t>
        <a:bodyPr/>
        <a:lstStyle/>
        <a:p>
          <a:endParaRPr lang="de-AT"/>
        </a:p>
      </dgm:t>
    </dgm:pt>
    <dgm:pt modelId="{EFD5B4E2-F203-4F86-BD48-620FFF666544}" type="sibTrans" cxnId="{653134EF-358E-4ACF-B84D-35B8E58A125D}">
      <dgm:prSet/>
      <dgm:spPr/>
      <dgm:t>
        <a:bodyPr/>
        <a:lstStyle/>
        <a:p>
          <a:endParaRPr lang="de-AT"/>
        </a:p>
      </dgm:t>
    </dgm:pt>
    <dgm:pt modelId="{E0235D22-2C76-4CE7-84C6-225D23223C62}">
      <dgm:prSet phldrT="[Text]" custT="1"/>
      <dgm:spPr/>
      <dgm:t>
        <a:bodyPr/>
        <a:lstStyle/>
        <a:p>
          <a:r>
            <a:rPr lang="de-AT" sz="1800" dirty="0"/>
            <a:t>Hohe externe Kosten (Umwelt,</a:t>
          </a:r>
          <a:br>
            <a:rPr lang="de-AT" sz="1800" dirty="0"/>
          </a:br>
          <a:r>
            <a:rPr lang="de-AT" sz="1800" dirty="0"/>
            <a:t>CO</a:t>
          </a:r>
          <a:r>
            <a:rPr lang="de-AT" sz="1800" baseline="-25000" dirty="0"/>
            <a:t>2</a:t>
          </a:r>
          <a:r>
            <a:rPr lang="de-AT" sz="1800" dirty="0"/>
            <a:t>-Ausstoß, Lärm, Unfälle,…)</a:t>
          </a:r>
        </a:p>
        <a:p>
          <a:r>
            <a:rPr lang="de-AT" sz="1800" dirty="0"/>
            <a:t>Ungünstiges Verhältnis zwischen Nutzlast und Eigengewicht der Fahrzeuge</a:t>
          </a:r>
        </a:p>
        <a:p>
          <a:r>
            <a:rPr lang="de-AT" sz="1800" dirty="0"/>
            <a:t>Begrenzte Ladekapazität</a:t>
          </a:r>
        </a:p>
        <a:p>
          <a:r>
            <a:rPr lang="de-AT" sz="1800" dirty="0"/>
            <a:t>Zeitliche Einschränkungen: Fahrverbote</a:t>
          </a:r>
        </a:p>
        <a:p>
          <a:r>
            <a:rPr lang="de-AT" sz="1800" dirty="0"/>
            <a:t>Relativ hohe Unfallgefahr</a:t>
          </a:r>
        </a:p>
        <a:p>
          <a:r>
            <a:rPr lang="de-AT" sz="1800" dirty="0"/>
            <a:t>Abhängigkeit von Straßenverhältnissen und Verkehrslage</a:t>
          </a:r>
        </a:p>
        <a:p>
          <a:endParaRPr lang="de-AT" sz="1800" dirty="0"/>
        </a:p>
        <a:p>
          <a:endParaRPr lang="de-AT" sz="1800" dirty="0"/>
        </a:p>
      </dgm:t>
    </dgm:pt>
    <dgm:pt modelId="{53931440-235F-45D7-B882-7CE69421953A}" type="parTrans" cxnId="{CBB1470B-5E96-4873-B845-23B23518EDC9}">
      <dgm:prSet/>
      <dgm:spPr/>
      <dgm:t>
        <a:bodyPr/>
        <a:lstStyle/>
        <a:p>
          <a:endParaRPr lang="de-AT"/>
        </a:p>
      </dgm:t>
    </dgm:pt>
    <dgm:pt modelId="{91A38511-4FC3-49FD-ACBE-F45D86918300}" type="sibTrans" cxnId="{CBB1470B-5E96-4873-B845-23B23518EDC9}">
      <dgm:prSet/>
      <dgm:spPr/>
      <dgm:t>
        <a:bodyPr/>
        <a:lstStyle/>
        <a:p>
          <a:endParaRPr lang="de-AT"/>
        </a:p>
      </dgm:t>
    </dgm:pt>
    <dgm:pt modelId="{D7932E01-5C5C-4391-8BD2-BBE6C954C71E}" type="pres">
      <dgm:prSet presAssocID="{C61EEAEC-07BB-4AD4-801E-0E39EE96DA81}" presName="Name0" presStyleCnt="0">
        <dgm:presLayoutVars>
          <dgm:chMax val="2"/>
          <dgm:chPref val="2"/>
          <dgm:dir/>
          <dgm:animOne/>
          <dgm:resizeHandles val="exact"/>
        </dgm:presLayoutVars>
      </dgm:prSet>
      <dgm:spPr/>
    </dgm:pt>
    <dgm:pt modelId="{EF7C9480-D6A4-4EF5-8A06-36A40CF0E472}" type="pres">
      <dgm:prSet presAssocID="{C61EEAEC-07BB-4AD4-801E-0E39EE96DA81}" presName="Background" presStyleLbl="bgImgPlace1" presStyleIdx="0" presStyleCnt="1" custScaleX="115709" custLinFactNeighborX="-242"/>
      <dgm:spPr>
        <a:solidFill>
          <a:schemeClr val="accent6">
            <a:lumMod val="20000"/>
            <a:lumOff val="80000"/>
          </a:schemeClr>
        </a:solidFill>
      </dgm:spPr>
    </dgm:pt>
    <dgm:pt modelId="{A693E8DE-2A43-4C71-BA77-CD48B6588861}" type="pres">
      <dgm:prSet presAssocID="{C61EEAEC-07BB-4AD4-801E-0E39EE96DA81}" presName="ParentText1" presStyleLbl="revTx" presStyleIdx="0" presStyleCnt="2" custScaleY="98199" custLinFactNeighborY="7945">
        <dgm:presLayoutVars>
          <dgm:chMax val="0"/>
          <dgm:chPref val="0"/>
          <dgm:bulletEnabled val="1"/>
        </dgm:presLayoutVars>
      </dgm:prSet>
      <dgm:spPr/>
    </dgm:pt>
    <dgm:pt modelId="{CB4D8583-CF73-4C67-A2F4-FD98748CA327}" type="pres">
      <dgm:prSet presAssocID="{C61EEAEC-07BB-4AD4-801E-0E39EE96DA81}" presName="ParentText2" presStyleLbl="revTx" presStyleIdx="1" presStyleCnt="2" custScaleX="103029" custLinFactNeighborX="8562" custLinFactNeighborY="6502">
        <dgm:presLayoutVars>
          <dgm:chMax val="0"/>
          <dgm:chPref val="0"/>
          <dgm:bulletEnabled val="1"/>
        </dgm:presLayoutVars>
      </dgm:prSet>
      <dgm:spPr/>
    </dgm:pt>
    <dgm:pt modelId="{5E31EE7C-0B73-4D78-B791-20AF35432774}" type="pres">
      <dgm:prSet presAssocID="{C61EEAEC-07BB-4AD4-801E-0E39EE96DA81}" presName="Plus" presStyleLbl="alignNode1" presStyleIdx="0" presStyleCnt="2" custScaleX="56148" custScaleY="53496" custLinFactNeighborX="-34592" custLinFactNeighborY="1412"/>
      <dgm:spPr/>
    </dgm:pt>
    <dgm:pt modelId="{A6BA400D-D1FB-49F6-9C9D-970AD6A050D0}" type="pres">
      <dgm:prSet presAssocID="{C61EEAEC-07BB-4AD4-801E-0E39EE96DA81}" presName="Minus" presStyleLbl="alignNode1" presStyleIdx="1" presStyleCnt="2" custScaleX="56148" custScaleY="53496" custLinFactNeighborX="48718"/>
      <dgm:spPr/>
    </dgm:pt>
    <dgm:pt modelId="{0EB72C34-5550-43BA-A92F-FF4E706F04DB}" type="pres">
      <dgm:prSet presAssocID="{C61EEAEC-07BB-4AD4-801E-0E39EE96DA81}" presName="Divider" presStyleLbl="parChTrans1D1" presStyleIdx="0" presStyleCnt="1"/>
      <dgm:spPr/>
    </dgm:pt>
  </dgm:ptLst>
  <dgm:cxnLst>
    <dgm:cxn modelId="{B44DC003-869B-4469-B35D-9A4A6913B2C4}" type="presOf" srcId="{C9010142-FD13-49D3-94EF-A3BAC0C1D00A}" destId="{A693E8DE-2A43-4C71-BA77-CD48B6588861}" srcOrd="0" destOrd="0" presId="urn:microsoft.com/office/officeart/2009/3/layout/PlusandMinus"/>
    <dgm:cxn modelId="{CBB1470B-5E96-4873-B845-23B23518EDC9}" srcId="{C61EEAEC-07BB-4AD4-801E-0E39EE96DA81}" destId="{E0235D22-2C76-4CE7-84C6-225D23223C62}" srcOrd="1" destOrd="0" parTransId="{53931440-235F-45D7-B882-7CE69421953A}" sibTransId="{91A38511-4FC3-49FD-ACBE-F45D86918300}"/>
    <dgm:cxn modelId="{032838B9-13A1-4DB8-83F0-068374F2502A}" type="presOf" srcId="{E0235D22-2C76-4CE7-84C6-225D23223C62}" destId="{CB4D8583-CF73-4C67-A2F4-FD98748CA327}" srcOrd="0" destOrd="0" presId="urn:microsoft.com/office/officeart/2009/3/layout/PlusandMinus"/>
    <dgm:cxn modelId="{EDEFC1E2-D2C5-4377-81DC-2FE80534DC9C}" type="presOf" srcId="{C61EEAEC-07BB-4AD4-801E-0E39EE96DA81}" destId="{D7932E01-5C5C-4391-8BD2-BBE6C954C71E}" srcOrd="0" destOrd="0" presId="urn:microsoft.com/office/officeart/2009/3/layout/PlusandMinus"/>
    <dgm:cxn modelId="{653134EF-358E-4ACF-B84D-35B8E58A125D}" srcId="{C61EEAEC-07BB-4AD4-801E-0E39EE96DA81}" destId="{C9010142-FD13-49D3-94EF-A3BAC0C1D00A}" srcOrd="0" destOrd="0" parTransId="{1B79CE60-E096-46B9-B52A-DC889D7FDE80}" sibTransId="{EFD5B4E2-F203-4F86-BD48-620FFF666544}"/>
    <dgm:cxn modelId="{B44317BD-517C-497B-8324-5134A08A2B52}" type="presParOf" srcId="{D7932E01-5C5C-4391-8BD2-BBE6C954C71E}" destId="{EF7C9480-D6A4-4EF5-8A06-36A40CF0E472}" srcOrd="0" destOrd="0" presId="urn:microsoft.com/office/officeart/2009/3/layout/PlusandMinus"/>
    <dgm:cxn modelId="{B5E9A6AB-FAEB-4543-9436-772DF7477E78}" type="presParOf" srcId="{D7932E01-5C5C-4391-8BD2-BBE6C954C71E}" destId="{A693E8DE-2A43-4C71-BA77-CD48B6588861}" srcOrd="1" destOrd="0" presId="urn:microsoft.com/office/officeart/2009/3/layout/PlusandMinus"/>
    <dgm:cxn modelId="{18DBA73B-1FAB-42B0-8931-1EA76CDF9A23}" type="presParOf" srcId="{D7932E01-5C5C-4391-8BD2-BBE6C954C71E}" destId="{CB4D8583-CF73-4C67-A2F4-FD98748CA327}" srcOrd="2" destOrd="0" presId="urn:microsoft.com/office/officeart/2009/3/layout/PlusandMinus"/>
    <dgm:cxn modelId="{6132B74C-B66C-4DE2-B951-0DE011ADDD43}" type="presParOf" srcId="{D7932E01-5C5C-4391-8BD2-BBE6C954C71E}" destId="{5E31EE7C-0B73-4D78-B791-20AF35432774}" srcOrd="3" destOrd="0" presId="urn:microsoft.com/office/officeart/2009/3/layout/PlusandMinus"/>
    <dgm:cxn modelId="{E3A200F6-E7C1-44E4-8749-B303297BE08A}" type="presParOf" srcId="{D7932E01-5C5C-4391-8BD2-BBE6C954C71E}" destId="{A6BA400D-D1FB-49F6-9C9D-970AD6A050D0}" srcOrd="4" destOrd="0" presId="urn:microsoft.com/office/officeart/2009/3/layout/PlusandMinus"/>
    <dgm:cxn modelId="{E6FD89BE-96AC-4B34-98EA-20977EC5B98D}" type="presParOf" srcId="{D7932E01-5C5C-4391-8BD2-BBE6C954C71E}" destId="{0EB72C34-5550-43BA-A92F-FF4E706F04D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Bewegt an Land: Straße und </a:t>
          </a:r>
          <a:r>
            <a:rPr lang="de-AT" sz="2000" b="1" u="sng" dirty="0">
              <a:solidFill>
                <a:srgbClr val="0A6169"/>
              </a:solidFill>
              <a:latin typeface="Mangal Pro" panose="00000500000000000000" pitchFamily="2" charset="0"/>
              <a:cs typeface="Mangal Pro" panose="00000500000000000000" pitchFamily="2" charset="0"/>
            </a:rPr>
            <a:t>Schiene</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B98CEE94-6299-451D-B040-344321C51652}">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AF12449F-FADF-4C29-A9C0-F952489EE4FA}" type="parTrans" cxnId="{F300CE51-CFA7-4EE2-9CFC-8903A5CA2076}">
      <dgm:prSet/>
      <dgm:spPr/>
      <dgm:t>
        <a:bodyPr/>
        <a:lstStyle/>
        <a:p>
          <a:endParaRPr lang="de-AT"/>
        </a:p>
      </dgm:t>
    </dgm:pt>
    <dgm:pt modelId="{6F0E14F8-7295-4BF6-9E66-008DFC8B681B}" type="sibTrans" cxnId="{F300CE51-CFA7-4EE2-9CFC-8903A5CA2076}">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5">
        <dgm:presLayoutVars>
          <dgm:bulletEnabled val="1"/>
        </dgm:presLayoutVars>
      </dgm:prSet>
      <dgm:spPr/>
    </dgm:pt>
    <dgm:pt modelId="{78F96137-7185-4ABF-A76E-5DF1E328CFAC}" type="pres">
      <dgm:prSet presAssocID="{E2EB35A0-2A32-4D9B-875A-6D1A80034927}"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1" presStyleCnt="5">
        <dgm:presLayoutVars>
          <dgm:bulletEnabled val="1"/>
        </dgm:presLayoutVars>
      </dgm:prSet>
      <dgm:spPr/>
    </dgm:pt>
    <dgm:pt modelId="{B28D2B6F-1811-4EE0-9421-495947B59C93}" type="pres">
      <dgm:prSet presAssocID="{5DC7AD5B-207A-4B2C-BFBD-DE3968258A91}"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2" presStyleCnt="5">
        <dgm:presLayoutVars>
          <dgm:bulletEnabled val="1"/>
        </dgm:presLayoutVars>
      </dgm:prSet>
      <dgm:spPr/>
    </dgm:pt>
    <dgm:pt modelId="{D12C030E-FFE1-4588-827C-1904BBD898B6}" type="pres">
      <dgm:prSet presAssocID="{66CAB4A4-BADC-4F65-A64E-E827ABC3FA6B}"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3" presStyleCnt="5">
        <dgm:presLayoutVars>
          <dgm:bulletEnabled val="1"/>
        </dgm:presLayoutVars>
      </dgm:prSet>
      <dgm:spPr/>
    </dgm:pt>
    <dgm:pt modelId="{771CF18A-C068-4197-B763-91BED057CDF6}" type="pres">
      <dgm:prSet presAssocID="{3122BC99-0B04-4AAB-888D-65C8867469E3}" presName="spacing" presStyleCnt="0"/>
      <dgm:spPr/>
    </dgm:pt>
    <dgm:pt modelId="{A8EA6DA8-C322-4E55-BC57-3EE0B3220BD5}" type="pres">
      <dgm:prSet presAssocID="{B98CEE94-6299-451D-B040-344321C51652}" presName="composite" presStyleCnt="0"/>
      <dgm:spPr/>
    </dgm:pt>
    <dgm:pt modelId="{31C4EBB2-59C9-4ACC-90B0-DA2375405BA2}" type="pres">
      <dgm:prSet presAssocID="{B98CEE94-6299-451D-B040-344321C51652}" presName="imgShp" presStyleLbl="fgImgPlace1" presStyleIdx="4" presStyleCnt="5"/>
      <dgm:spPr>
        <a:blipFill>
          <a:blip xmlns:r="http://schemas.openxmlformats.org/officeDocument/2006/relationships" r:embed="rId3"/>
          <a:srcRect/>
          <a:stretch>
            <a:fillRect/>
          </a:stretch>
        </a:blipFill>
      </dgm:spPr>
    </dgm:pt>
    <dgm:pt modelId="{8DFD71B2-9399-47F7-8931-02E750FC8E45}" type="pres">
      <dgm:prSet presAssocID="{B98CEE94-6299-451D-B040-344321C51652}"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52685612-D0CE-4A06-99E1-C7A4BBF554E2}" type="presOf" srcId="{9567FD81-36EB-4DF7-B291-02687AAC51C3}" destId="{3341D5A3-EE10-4B3D-8AE0-8FDDE8A6AC19}" srcOrd="0" destOrd="0" presId="urn:microsoft.com/office/officeart/2005/8/layout/vList3"/>
    <dgm:cxn modelId="{B8E31613-708F-4712-AF5C-BBA774D68D1E}" srcId="{4094C466-D924-4FB5-B90E-7D7315509B54}" destId="{8F0EEDE7-2921-4999-A5B7-E9EC3B5435CC}" srcOrd="3" destOrd="0" parTransId="{3CCB655F-6663-4596-A3B8-27D26A05A5CA}" sibTransId="{3122BC99-0B04-4AAB-888D-65C8867469E3}"/>
    <dgm:cxn modelId="{F5878B41-3F9B-4649-ABCB-CDD5ADA7BD68}" type="presOf" srcId="{B98CEE94-6299-451D-B040-344321C51652}" destId="{8DFD71B2-9399-47F7-8931-02E750FC8E4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F300CE51-CFA7-4EE2-9CFC-8903A5CA2076}" srcId="{4094C466-D924-4FB5-B90E-7D7315509B54}" destId="{B98CEE94-6299-451D-B040-344321C51652}" srcOrd="4" destOrd="0" parTransId="{AF12449F-FADF-4C29-A9C0-F952489EE4FA}" sibTransId="{6F0E14F8-7295-4BF6-9E66-008DFC8B681B}"/>
    <dgm:cxn modelId="{B805C582-29FC-48D8-B3F2-D38BD450E6CA}"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1" destOrd="0" parTransId="{AC36719B-EF96-445C-8304-BE3D85164F6C}" sibTransId="{5DC7AD5B-207A-4B2C-BFBD-DE3968258A91}"/>
    <dgm:cxn modelId="{21AA78CF-B557-4AA8-89DF-C46FEF76CC24}" srcId="{4094C466-D924-4FB5-B90E-7D7315509B54}" destId="{9567FD81-36EB-4DF7-B291-02687AAC51C3}" srcOrd="2" destOrd="0" parTransId="{0CCC38FC-940C-4D7C-9BCE-CBEFB6F1FE39}" sibTransId="{66CAB4A4-BADC-4F65-A64E-E827ABC3FA6B}"/>
    <dgm:cxn modelId="{DC5882F1-70E1-4A11-AB76-1A1BC1DA341C}" type="presOf" srcId="{CF11DA5D-D131-441E-8D23-A04D96831F4C}" destId="{D68947A3-5836-42A8-8BDE-E8FB2ACB08A5}" srcOrd="0" destOrd="0" presId="urn:microsoft.com/office/officeart/2005/8/layout/vList3"/>
    <dgm:cxn modelId="{6F37C1FF-1537-40DC-834D-AA4F4311243E}" type="presOf" srcId="{DE2EA796-6D89-4F47-8099-90D0F95D1531}" destId="{62FE23A6-63A9-4435-827C-18F5549350F3}" srcOrd="0" destOrd="0" presId="urn:microsoft.com/office/officeart/2005/8/layout/vList3"/>
    <dgm:cxn modelId="{D099F56B-3338-4619-9047-60E7E20D355F}" type="presParOf" srcId="{198E78D2-0B7B-490F-AADB-1D007AAF9C5C}" destId="{AA07D373-BEF4-4E3E-AACE-A8800E67337A}" srcOrd="0" destOrd="0" presId="urn:microsoft.com/office/officeart/2005/8/layout/vList3"/>
    <dgm:cxn modelId="{38BD5BE1-3498-4AB1-B65E-FCCC403A3FA4}" type="presParOf" srcId="{AA07D373-BEF4-4E3E-AACE-A8800E67337A}" destId="{79744E4A-1ADB-4BEA-8773-2BB14D19B5F7}" srcOrd="0" destOrd="0" presId="urn:microsoft.com/office/officeart/2005/8/layout/vList3"/>
    <dgm:cxn modelId="{E1DF6A54-F2E8-4F9A-9D39-0E8168A4D106}" type="presParOf" srcId="{AA07D373-BEF4-4E3E-AACE-A8800E67337A}" destId="{D68947A3-5836-42A8-8BDE-E8FB2ACB08A5}" srcOrd="1" destOrd="0" presId="urn:microsoft.com/office/officeart/2005/8/layout/vList3"/>
    <dgm:cxn modelId="{3DDC749C-C02D-4E54-89C6-8AACCC290A8C}" type="presParOf" srcId="{198E78D2-0B7B-490F-AADB-1D007AAF9C5C}" destId="{78F96137-7185-4ABF-A76E-5DF1E328CFAC}" srcOrd="1" destOrd="0" presId="urn:microsoft.com/office/officeart/2005/8/layout/vList3"/>
    <dgm:cxn modelId="{A08CFFFE-8B34-4BE1-BE67-9953C66CCD49}" type="presParOf" srcId="{198E78D2-0B7B-490F-AADB-1D007AAF9C5C}" destId="{53F54BDB-338D-431B-A97D-F7DC1D9B853A}" srcOrd="2" destOrd="0" presId="urn:microsoft.com/office/officeart/2005/8/layout/vList3"/>
    <dgm:cxn modelId="{4B39EF77-849C-43BF-8118-D663D989A26F}" type="presParOf" srcId="{53F54BDB-338D-431B-A97D-F7DC1D9B853A}" destId="{CA3E8892-4E50-4B65-98E3-D1044BF7D925}" srcOrd="0" destOrd="0" presId="urn:microsoft.com/office/officeart/2005/8/layout/vList3"/>
    <dgm:cxn modelId="{D507ED6D-6F08-40EB-88E8-7C85A1B0224F}" type="presParOf" srcId="{53F54BDB-338D-431B-A97D-F7DC1D9B853A}" destId="{62FE23A6-63A9-4435-827C-18F5549350F3}" srcOrd="1" destOrd="0" presId="urn:microsoft.com/office/officeart/2005/8/layout/vList3"/>
    <dgm:cxn modelId="{BB089E0A-02D2-4D3B-8978-BA302B9F28DC}" type="presParOf" srcId="{198E78D2-0B7B-490F-AADB-1D007AAF9C5C}" destId="{B28D2B6F-1811-4EE0-9421-495947B59C93}" srcOrd="3" destOrd="0" presId="urn:microsoft.com/office/officeart/2005/8/layout/vList3"/>
    <dgm:cxn modelId="{00713786-4E49-4282-8265-5D92E091159B}" type="presParOf" srcId="{198E78D2-0B7B-490F-AADB-1D007AAF9C5C}" destId="{DD446B87-3368-460D-9783-F328746CD1D4}" srcOrd="4" destOrd="0" presId="urn:microsoft.com/office/officeart/2005/8/layout/vList3"/>
    <dgm:cxn modelId="{15A4452B-2C59-4570-8389-473E08FE448D}" type="presParOf" srcId="{DD446B87-3368-460D-9783-F328746CD1D4}" destId="{031FBF9B-CB28-4833-B40A-2FBCD9418FD7}" srcOrd="0" destOrd="0" presId="urn:microsoft.com/office/officeart/2005/8/layout/vList3"/>
    <dgm:cxn modelId="{BC20636F-A999-4AEB-91AB-2BDFC35C1A18}" type="presParOf" srcId="{DD446B87-3368-460D-9783-F328746CD1D4}" destId="{3341D5A3-EE10-4B3D-8AE0-8FDDE8A6AC19}" srcOrd="1" destOrd="0" presId="urn:microsoft.com/office/officeart/2005/8/layout/vList3"/>
    <dgm:cxn modelId="{7F9CF98C-1340-4C7D-94E4-58986CBCE843}" type="presParOf" srcId="{198E78D2-0B7B-490F-AADB-1D007AAF9C5C}" destId="{D12C030E-FFE1-4588-827C-1904BBD898B6}" srcOrd="5" destOrd="0" presId="urn:microsoft.com/office/officeart/2005/8/layout/vList3"/>
    <dgm:cxn modelId="{B4EA83C9-9A41-4D39-B318-1003D1F37493}" type="presParOf" srcId="{198E78D2-0B7B-490F-AADB-1D007AAF9C5C}" destId="{F79D544E-7239-48D5-9141-45CFB2584899}" srcOrd="6" destOrd="0" presId="urn:microsoft.com/office/officeart/2005/8/layout/vList3"/>
    <dgm:cxn modelId="{3BE4A295-8CA7-4149-ADF1-BC2E01056024}" type="presParOf" srcId="{F79D544E-7239-48D5-9141-45CFB2584899}" destId="{2EEA31F9-4FC0-463E-8050-6998BD36AD0D}" srcOrd="0" destOrd="0" presId="urn:microsoft.com/office/officeart/2005/8/layout/vList3"/>
    <dgm:cxn modelId="{9AA0AB23-2424-4025-818A-EAE18A4A6237}" type="presParOf" srcId="{F79D544E-7239-48D5-9141-45CFB2584899}" destId="{329A5207-9F3F-445E-BD5A-37903562FBDC}" srcOrd="1" destOrd="0" presId="urn:microsoft.com/office/officeart/2005/8/layout/vList3"/>
    <dgm:cxn modelId="{41B03342-D5A9-4C22-B508-2B4BB849E569}" type="presParOf" srcId="{198E78D2-0B7B-490F-AADB-1D007AAF9C5C}" destId="{771CF18A-C068-4197-B763-91BED057CDF6}" srcOrd="7" destOrd="0" presId="urn:microsoft.com/office/officeart/2005/8/layout/vList3"/>
    <dgm:cxn modelId="{1E4A964A-9553-4310-AAF6-9312CF3D5B94}" type="presParOf" srcId="{198E78D2-0B7B-490F-AADB-1D007AAF9C5C}" destId="{A8EA6DA8-C322-4E55-BC57-3EE0B3220BD5}" srcOrd="8" destOrd="0" presId="urn:microsoft.com/office/officeart/2005/8/layout/vList3"/>
    <dgm:cxn modelId="{A76A2DC7-3E01-4766-9B5D-314BCD9D6009}" type="presParOf" srcId="{A8EA6DA8-C322-4E55-BC57-3EE0B3220BD5}" destId="{31C4EBB2-59C9-4ACC-90B0-DA2375405BA2}" srcOrd="0" destOrd="0" presId="urn:microsoft.com/office/officeart/2005/8/layout/vList3"/>
    <dgm:cxn modelId="{57C18998-A460-49C9-BB9A-7BDB12AFA0FB}" type="presParOf" srcId="{A8EA6DA8-C322-4E55-BC57-3EE0B3220BD5}" destId="{8DFD71B2-9399-47F7-8931-02E750FC8E4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1EEAEC-07BB-4AD4-801E-0E39EE96DA8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AT"/>
        </a:p>
      </dgm:t>
    </dgm:pt>
    <dgm:pt modelId="{C9010142-FD13-49D3-94EF-A3BAC0C1D00A}">
      <dgm:prSet phldrT="[Text]" custT="1"/>
      <dgm:spPr/>
      <dgm:t>
        <a:bodyPr/>
        <a:lstStyle/>
        <a:p>
          <a:r>
            <a:rPr lang="de-AT" sz="1800" dirty="0"/>
            <a:t>Massenleistungsfähigkeit</a:t>
          </a:r>
        </a:p>
        <a:p>
          <a:r>
            <a:rPr lang="de-AT" sz="1800" dirty="0"/>
            <a:t>Berechenbarkeit</a:t>
          </a:r>
        </a:p>
        <a:p>
          <a:r>
            <a:rPr lang="de-AT" sz="1800" dirty="0"/>
            <a:t>Geringes Unfallrisiko</a:t>
          </a:r>
        </a:p>
        <a:p>
          <a:r>
            <a:rPr lang="de-AT" sz="1800" dirty="0"/>
            <a:t>Weitgehend wetterunabhängig</a:t>
          </a:r>
        </a:p>
        <a:p>
          <a:r>
            <a:rPr lang="de-AT" sz="1800" dirty="0"/>
            <a:t>Geringe Transportkosten auf langen Strecken</a:t>
          </a:r>
        </a:p>
        <a:p>
          <a:r>
            <a:rPr lang="de-AT" sz="1800" dirty="0"/>
            <a:t>Geringe Umweltbelastung</a:t>
          </a:r>
        </a:p>
        <a:p>
          <a:r>
            <a:rPr lang="de-AT" sz="1800" dirty="0"/>
            <a:t>Eignung zur Automation</a:t>
          </a:r>
        </a:p>
      </dgm:t>
    </dgm:pt>
    <dgm:pt modelId="{1B79CE60-E096-46B9-B52A-DC889D7FDE80}" type="parTrans" cxnId="{653134EF-358E-4ACF-B84D-35B8E58A125D}">
      <dgm:prSet/>
      <dgm:spPr/>
      <dgm:t>
        <a:bodyPr/>
        <a:lstStyle/>
        <a:p>
          <a:endParaRPr lang="de-AT"/>
        </a:p>
      </dgm:t>
    </dgm:pt>
    <dgm:pt modelId="{EFD5B4E2-F203-4F86-BD48-620FFF666544}" type="sibTrans" cxnId="{653134EF-358E-4ACF-B84D-35B8E58A125D}">
      <dgm:prSet/>
      <dgm:spPr/>
      <dgm:t>
        <a:bodyPr/>
        <a:lstStyle/>
        <a:p>
          <a:endParaRPr lang="de-AT"/>
        </a:p>
      </dgm:t>
    </dgm:pt>
    <dgm:pt modelId="{E0235D22-2C76-4CE7-84C6-225D23223C62}">
      <dgm:prSet phldrT="[Text]" custT="1"/>
      <dgm:spPr/>
      <dgm:t>
        <a:bodyPr/>
        <a:lstStyle/>
        <a:p>
          <a:r>
            <a:rPr lang="de-AT" sz="1800" dirty="0"/>
            <a:t>Eingeschränkte Grenzüberschreitungen</a:t>
          </a:r>
        </a:p>
        <a:p>
          <a:r>
            <a:rPr lang="de-AT" sz="1800" dirty="0"/>
            <a:t>Eingeschränkte Flexibilität</a:t>
          </a:r>
        </a:p>
        <a:p>
          <a:r>
            <a:rPr lang="de-AT" sz="1800" dirty="0"/>
            <a:t>Geringe Netzdichte</a:t>
          </a:r>
        </a:p>
        <a:p>
          <a:r>
            <a:rPr lang="de-AT" sz="1800" dirty="0"/>
            <a:t>Sendungsverfolgung schwierig</a:t>
          </a:r>
        </a:p>
        <a:p>
          <a:r>
            <a:rPr lang="de-AT" sz="1800" dirty="0"/>
            <a:t>Geringe Pünktlichkeitsrate</a:t>
          </a:r>
          <a:br>
            <a:rPr lang="de-AT" sz="1800" dirty="0"/>
          </a:br>
          <a:r>
            <a:rPr lang="de-AT" sz="1800" dirty="0"/>
            <a:t>(ÖBB-Güterverkehr ca. 70%)</a:t>
          </a:r>
        </a:p>
        <a:p>
          <a:endParaRPr lang="de-AT" sz="1800" dirty="0"/>
        </a:p>
      </dgm:t>
    </dgm:pt>
    <dgm:pt modelId="{53931440-235F-45D7-B882-7CE69421953A}" type="parTrans" cxnId="{CBB1470B-5E96-4873-B845-23B23518EDC9}">
      <dgm:prSet/>
      <dgm:spPr/>
      <dgm:t>
        <a:bodyPr/>
        <a:lstStyle/>
        <a:p>
          <a:endParaRPr lang="de-AT"/>
        </a:p>
      </dgm:t>
    </dgm:pt>
    <dgm:pt modelId="{91A38511-4FC3-49FD-ACBE-F45D86918300}" type="sibTrans" cxnId="{CBB1470B-5E96-4873-B845-23B23518EDC9}">
      <dgm:prSet/>
      <dgm:spPr/>
      <dgm:t>
        <a:bodyPr/>
        <a:lstStyle/>
        <a:p>
          <a:endParaRPr lang="de-AT"/>
        </a:p>
      </dgm:t>
    </dgm:pt>
    <dgm:pt modelId="{D7932E01-5C5C-4391-8BD2-BBE6C954C71E}" type="pres">
      <dgm:prSet presAssocID="{C61EEAEC-07BB-4AD4-801E-0E39EE96DA81}" presName="Name0" presStyleCnt="0">
        <dgm:presLayoutVars>
          <dgm:chMax val="2"/>
          <dgm:chPref val="2"/>
          <dgm:dir/>
          <dgm:animOne/>
          <dgm:resizeHandles val="exact"/>
        </dgm:presLayoutVars>
      </dgm:prSet>
      <dgm:spPr/>
    </dgm:pt>
    <dgm:pt modelId="{EF7C9480-D6A4-4EF5-8A06-36A40CF0E472}" type="pres">
      <dgm:prSet presAssocID="{C61EEAEC-07BB-4AD4-801E-0E39EE96DA81}" presName="Background" presStyleLbl="bgImgPlace1" presStyleIdx="0" presStyleCnt="1" custScaleX="115709" custLinFactNeighborX="-242"/>
      <dgm:spPr>
        <a:solidFill>
          <a:schemeClr val="accent6">
            <a:lumMod val="20000"/>
            <a:lumOff val="80000"/>
          </a:schemeClr>
        </a:solidFill>
      </dgm:spPr>
    </dgm:pt>
    <dgm:pt modelId="{A693E8DE-2A43-4C71-BA77-CD48B6588861}" type="pres">
      <dgm:prSet presAssocID="{C61EEAEC-07BB-4AD4-801E-0E39EE96DA81}" presName="ParentText1" presStyleLbl="revTx" presStyleIdx="0" presStyleCnt="2" custScaleY="98199" custLinFactNeighborY="7945">
        <dgm:presLayoutVars>
          <dgm:chMax val="0"/>
          <dgm:chPref val="0"/>
          <dgm:bulletEnabled val="1"/>
        </dgm:presLayoutVars>
      </dgm:prSet>
      <dgm:spPr/>
    </dgm:pt>
    <dgm:pt modelId="{CB4D8583-CF73-4C67-A2F4-FD98748CA327}" type="pres">
      <dgm:prSet presAssocID="{C61EEAEC-07BB-4AD4-801E-0E39EE96DA81}" presName="ParentText2" presStyleLbl="revTx" presStyleIdx="1" presStyleCnt="2" custScaleX="103029" custLinFactNeighborX="8562" custLinFactNeighborY="8124">
        <dgm:presLayoutVars>
          <dgm:chMax val="0"/>
          <dgm:chPref val="0"/>
          <dgm:bulletEnabled val="1"/>
        </dgm:presLayoutVars>
      </dgm:prSet>
      <dgm:spPr/>
    </dgm:pt>
    <dgm:pt modelId="{5E31EE7C-0B73-4D78-B791-20AF35432774}" type="pres">
      <dgm:prSet presAssocID="{C61EEAEC-07BB-4AD4-801E-0E39EE96DA81}" presName="Plus" presStyleLbl="alignNode1" presStyleIdx="0" presStyleCnt="2" custScaleX="56148" custScaleY="53496" custLinFactNeighborX="-34592" custLinFactNeighborY="1412"/>
      <dgm:spPr/>
    </dgm:pt>
    <dgm:pt modelId="{A6BA400D-D1FB-49F6-9C9D-970AD6A050D0}" type="pres">
      <dgm:prSet presAssocID="{C61EEAEC-07BB-4AD4-801E-0E39EE96DA81}" presName="Minus" presStyleLbl="alignNode1" presStyleIdx="1" presStyleCnt="2" custScaleX="56148" custScaleY="53496" custLinFactNeighborX="48718"/>
      <dgm:spPr/>
    </dgm:pt>
    <dgm:pt modelId="{0EB72C34-5550-43BA-A92F-FF4E706F04DB}" type="pres">
      <dgm:prSet presAssocID="{C61EEAEC-07BB-4AD4-801E-0E39EE96DA81}" presName="Divider" presStyleLbl="parChTrans1D1" presStyleIdx="0" presStyleCnt="1"/>
      <dgm:spPr/>
    </dgm:pt>
  </dgm:ptLst>
  <dgm:cxnLst>
    <dgm:cxn modelId="{B44DC003-869B-4469-B35D-9A4A6913B2C4}" type="presOf" srcId="{C9010142-FD13-49D3-94EF-A3BAC0C1D00A}" destId="{A693E8DE-2A43-4C71-BA77-CD48B6588861}" srcOrd="0" destOrd="0" presId="urn:microsoft.com/office/officeart/2009/3/layout/PlusandMinus"/>
    <dgm:cxn modelId="{CBB1470B-5E96-4873-B845-23B23518EDC9}" srcId="{C61EEAEC-07BB-4AD4-801E-0E39EE96DA81}" destId="{E0235D22-2C76-4CE7-84C6-225D23223C62}" srcOrd="1" destOrd="0" parTransId="{53931440-235F-45D7-B882-7CE69421953A}" sibTransId="{91A38511-4FC3-49FD-ACBE-F45D86918300}"/>
    <dgm:cxn modelId="{032838B9-13A1-4DB8-83F0-068374F2502A}" type="presOf" srcId="{E0235D22-2C76-4CE7-84C6-225D23223C62}" destId="{CB4D8583-CF73-4C67-A2F4-FD98748CA327}" srcOrd="0" destOrd="0" presId="urn:microsoft.com/office/officeart/2009/3/layout/PlusandMinus"/>
    <dgm:cxn modelId="{EDEFC1E2-D2C5-4377-81DC-2FE80534DC9C}" type="presOf" srcId="{C61EEAEC-07BB-4AD4-801E-0E39EE96DA81}" destId="{D7932E01-5C5C-4391-8BD2-BBE6C954C71E}" srcOrd="0" destOrd="0" presId="urn:microsoft.com/office/officeart/2009/3/layout/PlusandMinus"/>
    <dgm:cxn modelId="{653134EF-358E-4ACF-B84D-35B8E58A125D}" srcId="{C61EEAEC-07BB-4AD4-801E-0E39EE96DA81}" destId="{C9010142-FD13-49D3-94EF-A3BAC0C1D00A}" srcOrd="0" destOrd="0" parTransId="{1B79CE60-E096-46B9-B52A-DC889D7FDE80}" sibTransId="{EFD5B4E2-F203-4F86-BD48-620FFF666544}"/>
    <dgm:cxn modelId="{B44317BD-517C-497B-8324-5134A08A2B52}" type="presParOf" srcId="{D7932E01-5C5C-4391-8BD2-BBE6C954C71E}" destId="{EF7C9480-D6A4-4EF5-8A06-36A40CF0E472}" srcOrd="0" destOrd="0" presId="urn:microsoft.com/office/officeart/2009/3/layout/PlusandMinus"/>
    <dgm:cxn modelId="{B5E9A6AB-FAEB-4543-9436-772DF7477E78}" type="presParOf" srcId="{D7932E01-5C5C-4391-8BD2-BBE6C954C71E}" destId="{A693E8DE-2A43-4C71-BA77-CD48B6588861}" srcOrd="1" destOrd="0" presId="urn:microsoft.com/office/officeart/2009/3/layout/PlusandMinus"/>
    <dgm:cxn modelId="{18DBA73B-1FAB-42B0-8931-1EA76CDF9A23}" type="presParOf" srcId="{D7932E01-5C5C-4391-8BD2-BBE6C954C71E}" destId="{CB4D8583-CF73-4C67-A2F4-FD98748CA327}" srcOrd="2" destOrd="0" presId="urn:microsoft.com/office/officeart/2009/3/layout/PlusandMinus"/>
    <dgm:cxn modelId="{6132B74C-B66C-4DE2-B951-0DE011ADDD43}" type="presParOf" srcId="{D7932E01-5C5C-4391-8BD2-BBE6C954C71E}" destId="{5E31EE7C-0B73-4D78-B791-20AF35432774}" srcOrd="3" destOrd="0" presId="urn:microsoft.com/office/officeart/2009/3/layout/PlusandMinus"/>
    <dgm:cxn modelId="{E3A200F6-E7C1-44E4-8749-B303297BE08A}" type="presParOf" srcId="{D7932E01-5C5C-4391-8BD2-BBE6C954C71E}" destId="{A6BA400D-D1FB-49F6-9C9D-970AD6A050D0}" srcOrd="4" destOrd="0" presId="urn:microsoft.com/office/officeart/2009/3/layout/PlusandMinus"/>
    <dgm:cxn modelId="{E6FD89BE-96AC-4B34-98EA-20977EC5B98D}" type="presParOf" srcId="{D7932E01-5C5C-4391-8BD2-BBE6C954C71E}" destId="{0EB72C34-5550-43BA-A92F-FF4E706F04DB}" srcOrd="5" destOrd="0" presId="urn:microsoft.com/office/officeart/2009/3/layout/PlusandMinu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an Land: Straße und Schiene</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9F358639-6740-4580-952E-5C8590DE76F9}">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E289C493-11CF-4100-B53A-39AE586A5829}" type="parTrans" cxnId="{A9326B79-5B31-4C8D-96DF-73C53C31753D}">
      <dgm:prSet/>
      <dgm:spPr/>
      <dgm:t>
        <a:bodyPr/>
        <a:lstStyle/>
        <a:p>
          <a:endParaRPr lang="de-AT"/>
        </a:p>
      </dgm:t>
    </dgm:pt>
    <dgm:pt modelId="{CF53C581-E022-4F74-89F3-B33DA594EB96}" type="sibTrans" cxnId="{A9326B79-5B31-4C8D-96DF-73C53C31753D}">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5">
        <dgm:presLayoutVars>
          <dgm:bulletEnabled val="1"/>
        </dgm:presLayoutVars>
      </dgm:prSet>
      <dgm:spPr/>
    </dgm:pt>
    <dgm:pt modelId="{78F96137-7185-4ABF-A76E-5DF1E328CFAC}" type="pres">
      <dgm:prSet presAssocID="{E2EB35A0-2A32-4D9B-875A-6D1A80034927}"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1" presStyleCnt="5">
        <dgm:presLayoutVars>
          <dgm:bulletEnabled val="1"/>
        </dgm:presLayoutVars>
      </dgm:prSet>
      <dgm:spPr/>
    </dgm:pt>
    <dgm:pt modelId="{D12C030E-FFE1-4588-827C-1904BBD898B6}" type="pres">
      <dgm:prSet presAssocID="{66CAB4A4-BADC-4F65-A64E-E827ABC3FA6B}"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2"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2" presStyleCnt="5">
        <dgm:presLayoutVars>
          <dgm:bulletEnabled val="1"/>
        </dgm:presLayoutVars>
      </dgm:prSet>
      <dgm:spPr/>
    </dgm:pt>
    <dgm:pt modelId="{B28D2B6F-1811-4EE0-9421-495947B59C93}" type="pres">
      <dgm:prSet presAssocID="{5DC7AD5B-207A-4B2C-BFBD-DE3968258A91}"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3" presStyleCnt="5">
        <dgm:presLayoutVars>
          <dgm:bulletEnabled val="1"/>
        </dgm:presLayoutVars>
      </dgm:prSet>
      <dgm:spPr/>
    </dgm:pt>
    <dgm:pt modelId="{771CF18A-C068-4197-B763-91BED057CDF6}" type="pres">
      <dgm:prSet presAssocID="{3122BC99-0B04-4AAB-888D-65C8867469E3}" presName="spacing" presStyleCnt="0"/>
      <dgm:spPr/>
    </dgm:pt>
    <dgm:pt modelId="{EC0EDA6D-18B7-4989-98E1-7AA5D99794DD}" type="pres">
      <dgm:prSet presAssocID="{9F358639-6740-4580-952E-5C8590DE76F9}" presName="composite" presStyleCnt="0"/>
      <dgm:spPr/>
    </dgm:pt>
    <dgm:pt modelId="{A20AB00E-96B9-4B12-B6D5-BDF12DFDCCDB}" type="pres">
      <dgm:prSet presAssocID="{9F358639-6740-4580-952E-5C8590DE76F9}" presName="imgShp" presStyleLbl="fgImgPlace1" presStyleIdx="4" presStyleCnt="5"/>
      <dgm:spPr>
        <a:blipFill>
          <a:blip xmlns:r="http://schemas.openxmlformats.org/officeDocument/2006/relationships" r:embed="rId3"/>
          <a:srcRect/>
          <a:stretch>
            <a:fillRect/>
          </a:stretch>
        </a:blipFill>
      </dgm:spPr>
    </dgm:pt>
    <dgm:pt modelId="{E31DADAA-0CD8-4C38-9B3A-FCEFEC01B2DF}" type="pres">
      <dgm:prSet presAssocID="{9F358639-6740-4580-952E-5C8590DE76F9}"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B8E31613-708F-4712-AF5C-BBA774D68D1E}" srcId="{4094C466-D924-4FB5-B90E-7D7315509B54}" destId="{8F0EEDE7-2921-4999-A5B7-E9EC3B5435CC}" srcOrd="3" destOrd="0" parTransId="{3CCB655F-6663-4596-A3B8-27D26A05A5CA}" sibTransId="{3122BC99-0B04-4AAB-888D-65C8867469E3}"/>
    <dgm:cxn modelId="{86399D1D-DD63-41FA-A063-0CF4A7EA4851}" type="presOf" srcId="{9F358639-6740-4580-952E-5C8590DE76F9}" destId="{E31DADAA-0CD8-4C38-9B3A-FCEFEC01B2DF}" srcOrd="0" destOrd="0" presId="urn:microsoft.com/office/officeart/2005/8/layout/vList3"/>
    <dgm:cxn modelId="{88C6D822-2CC3-4BC6-A53E-59A537738FD3}"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A9326B79-5B31-4C8D-96DF-73C53C31753D}" srcId="{4094C466-D924-4FB5-B90E-7D7315509B54}" destId="{9F358639-6740-4580-952E-5C8590DE76F9}" srcOrd="4" destOrd="0" parTransId="{E289C493-11CF-4100-B53A-39AE586A5829}" sibTransId="{CF53C581-E022-4F74-89F3-B33DA594EB96}"/>
    <dgm:cxn modelId="{9BCBBF7B-0C28-47CE-B2BA-01F35D95A4DD}" type="presOf" srcId="{CF11DA5D-D131-441E-8D23-A04D96831F4C}" destId="{D68947A3-5836-42A8-8BDE-E8FB2ACB08A5}" srcOrd="0" destOrd="0" presId="urn:microsoft.com/office/officeart/2005/8/layout/vList3"/>
    <dgm:cxn modelId="{4ABC5E85-3401-4134-A2D7-C20779FFD7A6}" srcId="{4094C466-D924-4FB5-B90E-7D7315509B54}" destId="{DE2EA796-6D89-4F47-8099-90D0F95D1531}" srcOrd="2" destOrd="0" parTransId="{AC36719B-EF96-445C-8304-BE3D85164F6C}" sibTransId="{5DC7AD5B-207A-4B2C-BFBD-DE3968258A91}"/>
    <dgm:cxn modelId="{20D000A8-BE97-498B-9AEF-FCB66E893F18}" type="presOf" srcId="{DE2EA796-6D89-4F47-8099-90D0F95D1531}" destId="{62FE23A6-63A9-4435-827C-18F5549350F3}" srcOrd="0" destOrd="0" presId="urn:microsoft.com/office/officeart/2005/8/layout/vList3"/>
    <dgm:cxn modelId="{D25716AF-BAE4-4B56-88C6-092034AB2B13}" type="presOf" srcId="{8F0EEDE7-2921-4999-A5B7-E9EC3B5435CC}" destId="{329A5207-9F3F-445E-BD5A-37903562FBDC}" srcOrd="0" destOrd="0" presId="urn:microsoft.com/office/officeart/2005/8/layout/vList3"/>
    <dgm:cxn modelId="{21AA78CF-B557-4AA8-89DF-C46FEF76CC24}" srcId="{4094C466-D924-4FB5-B90E-7D7315509B54}" destId="{9567FD81-36EB-4DF7-B291-02687AAC51C3}" srcOrd="1" destOrd="0" parTransId="{0CCC38FC-940C-4D7C-9BCE-CBEFB6F1FE39}" sibTransId="{66CAB4A4-BADC-4F65-A64E-E827ABC3FA6B}"/>
    <dgm:cxn modelId="{0AF49C35-4627-4709-AC43-12D694255044}" type="presParOf" srcId="{198E78D2-0B7B-490F-AADB-1D007AAF9C5C}" destId="{AA07D373-BEF4-4E3E-AACE-A8800E67337A}" srcOrd="0" destOrd="0" presId="urn:microsoft.com/office/officeart/2005/8/layout/vList3"/>
    <dgm:cxn modelId="{D057969E-1323-422C-9A68-9B147C375BCF}" type="presParOf" srcId="{AA07D373-BEF4-4E3E-AACE-A8800E67337A}" destId="{79744E4A-1ADB-4BEA-8773-2BB14D19B5F7}" srcOrd="0" destOrd="0" presId="urn:microsoft.com/office/officeart/2005/8/layout/vList3"/>
    <dgm:cxn modelId="{C04BE0D3-235C-4B3C-8AAA-B3C36DC0DC43}" type="presParOf" srcId="{AA07D373-BEF4-4E3E-AACE-A8800E67337A}" destId="{D68947A3-5836-42A8-8BDE-E8FB2ACB08A5}" srcOrd="1" destOrd="0" presId="urn:microsoft.com/office/officeart/2005/8/layout/vList3"/>
    <dgm:cxn modelId="{D2D59DC6-D1EC-4680-B3A7-C34A7F0FABA4}" type="presParOf" srcId="{198E78D2-0B7B-490F-AADB-1D007AAF9C5C}" destId="{78F96137-7185-4ABF-A76E-5DF1E328CFAC}" srcOrd="1" destOrd="0" presId="urn:microsoft.com/office/officeart/2005/8/layout/vList3"/>
    <dgm:cxn modelId="{0D4FFB2A-724B-47EC-9375-76B7D062E5EE}" type="presParOf" srcId="{198E78D2-0B7B-490F-AADB-1D007AAF9C5C}" destId="{DD446B87-3368-460D-9783-F328746CD1D4}" srcOrd="2" destOrd="0" presId="urn:microsoft.com/office/officeart/2005/8/layout/vList3"/>
    <dgm:cxn modelId="{3D9BFCDC-F5BD-40BF-9CDF-BFF5C26241FD}" type="presParOf" srcId="{DD446B87-3368-460D-9783-F328746CD1D4}" destId="{031FBF9B-CB28-4833-B40A-2FBCD9418FD7}" srcOrd="0" destOrd="0" presId="urn:microsoft.com/office/officeart/2005/8/layout/vList3"/>
    <dgm:cxn modelId="{F2CC8F2F-69F0-4824-9D62-91422E1EB5BF}" type="presParOf" srcId="{DD446B87-3368-460D-9783-F328746CD1D4}" destId="{3341D5A3-EE10-4B3D-8AE0-8FDDE8A6AC19}" srcOrd="1" destOrd="0" presId="urn:microsoft.com/office/officeart/2005/8/layout/vList3"/>
    <dgm:cxn modelId="{6525F1D5-976E-490A-8D55-58D96F1A399C}" type="presParOf" srcId="{198E78D2-0B7B-490F-AADB-1D007AAF9C5C}" destId="{D12C030E-FFE1-4588-827C-1904BBD898B6}" srcOrd="3" destOrd="0" presId="urn:microsoft.com/office/officeart/2005/8/layout/vList3"/>
    <dgm:cxn modelId="{B0B0670F-DBDD-4D82-A03C-F56E694B2C0C}" type="presParOf" srcId="{198E78D2-0B7B-490F-AADB-1D007AAF9C5C}" destId="{53F54BDB-338D-431B-A97D-F7DC1D9B853A}" srcOrd="4" destOrd="0" presId="urn:microsoft.com/office/officeart/2005/8/layout/vList3"/>
    <dgm:cxn modelId="{07047C29-A5F8-4DE0-A34C-2D811F2EC686}" type="presParOf" srcId="{53F54BDB-338D-431B-A97D-F7DC1D9B853A}" destId="{CA3E8892-4E50-4B65-98E3-D1044BF7D925}" srcOrd="0" destOrd="0" presId="urn:microsoft.com/office/officeart/2005/8/layout/vList3"/>
    <dgm:cxn modelId="{D7C6655D-6193-4D7C-BC29-B467F3F882C6}" type="presParOf" srcId="{53F54BDB-338D-431B-A97D-F7DC1D9B853A}" destId="{62FE23A6-63A9-4435-827C-18F5549350F3}" srcOrd="1" destOrd="0" presId="urn:microsoft.com/office/officeart/2005/8/layout/vList3"/>
    <dgm:cxn modelId="{D2987C1E-834B-47EE-BD14-A8B541477425}" type="presParOf" srcId="{198E78D2-0B7B-490F-AADB-1D007AAF9C5C}" destId="{B28D2B6F-1811-4EE0-9421-495947B59C93}" srcOrd="5" destOrd="0" presId="urn:microsoft.com/office/officeart/2005/8/layout/vList3"/>
    <dgm:cxn modelId="{A22C58CE-99B8-4271-904C-F5453157A4A0}" type="presParOf" srcId="{198E78D2-0B7B-490F-AADB-1D007AAF9C5C}" destId="{F79D544E-7239-48D5-9141-45CFB2584899}" srcOrd="6" destOrd="0" presId="urn:microsoft.com/office/officeart/2005/8/layout/vList3"/>
    <dgm:cxn modelId="{74CCB3D2-F044-4A17-A4DF-488466532B05}" type="presParOf" srcId="{F79D544E-7239-48D5-9141-45CFB2584899}" destId="{2EEA31F9-4FC0-463E-8050-6998BD36AD0D}" srcOrd="0" destOrd="0" presId="urn:microsoft.com/office/officeart/2005/8/layout/vList3"/>
    <dgm:cxn modelId="{18AD6713-0342-486F-8495-7D8BC1B07661}" type="presParOf" srcId="{F79D544E-7239-48D5-9141-45CFB2584899}" destId="{329A5207-9F3F-445E-BD5A-37903562FBDC}" srcOrd="1" destOrd="0" presId="urn:microsoft.com/office/officeart/2005/8/layout/vList3"/>
    <dgm:cxn modelId="{730D9B5F-CA95-4841-8902-45F4AD76FD73}" type="presParOf" srcId="{198E78D2-0B7B-490F-AADB-1D007AAF9C5C}" destId="{771CF18A-C068-4197-B763-91BED057CDF6}" srcOrd="7" destOrd="0" presId="urn:microsoft.com/office/officeart/2005/8/layout/vList3"/>
    <dgm:cxn modelId="{EDACE2C0-34FE-47A7-B3C4-D10F13AFE27B}" type="presParOf" srcId="{198E78D2-0B7B-490F-AADB-1D007AAF9C5C}" destId="{EC0EDA6D-18B7-4989-98E1-7AA5D99794DD}" srcOrd="8" destOrd="0" presId="urn:microsoft.com/office/officeart/2005/8/layout/vList3"/>
    <dgm:cxn modelId="{D5D20F8C-6249-4621-9F61-F61B390950FB}" type="presParOf" srcId="{EC0EDA6D-18B7-4989-98E1-7AA5D99794DD}" destId="{A20AB00E-96B9-4B12-B6D5-BDF12DFDCCDB}" srcOrd="0" destOrd="0" presId="urn:microsoft.com/office/officeart/2005/8/layout/vList3"/>
    <dgm:cxn modelId="{A17E1BBF-C6DC-415C-B9E6-3CA5238D2898}" type="presParOf" srcId="{EC0EDA6D-18B7-4989-98E1-7AA5D99794DD}" destId="{E31DADAA-0CD8-4C38-9B3A-FCEFEC01B2D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1EEAEC-07BB-4AD4-801E-0E39EE96DA8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AT"/>
        </a:p>
      </dgm:t>
    </dgm:pt>
    <dgm:pt modelId="{C9010142-FD13-49D3-94EF-A3BAC0C1D00A}">
      <dgm:prSet phldrT="[Text]" custT="1"/>
      <dgm:spPr/>
      <dgm:t>
        <a:bodyPr/>
        <a:lstStyle/>
        <a:p>
          <a:r>
            <a:rPr lang="de-AT" sz="1800" dirty="0"/>
            <a:t>Massenleistungsfähigkeit</a:t>
          </a:r>
        </a:p>
        <a:p>
          <a:r>
            <a:rPr lang="de-AT" sz="1800" dirty="0"/>
            <a:t>Sehr niedrige Transportkosten</a:t>
          </a:r>
        </a:p>
        <a:p>
          <a:r>
            <a:rPr lang="de-AT" sz="1800" dirty="0"/>
            <a:t>Geringe Umweltbelastung</a:t>
          </a:r>
        </a:p>
        <a:p>
          <a:r>
            <a:rPr lang="de-AT" sz="1800" dirty="0"/>
            <a:t>Sicherheit</a:t>
          </a:r>
        </a:p>
        <a:p>
          <a:r>
            <a:rPr lang="de-AT" sz="1800" dirty="0"/>
            <a:t>Transporthäufigkeit</a:t>
          </a:r>
          <a:br>
            <a:rPr lang="de-AT" sz="1800" dirty="0"/>
          </a:br>
          <a:r>
            <a:rPr lang="de-AT" sz="1800" dirty="0"/>
            <a:t>(24/7 einsatzbereit)</a:t>
          </a:r>
        </a:p>
        <a:p>
          <a:r>
            <a:rPr lang="de-AT" sz="1800" dirty="0"/>
            <a:t>Niedrige Infrastrukturkosten</a:t>
          </a:r>
        </a:p>
        <a:p>
          <a:r>
            <a:rPr lang="de-AT" sz="1800" dirty="0"/>
            <a:t>Frei verfügbare Infrastrukturkapazitäten (insb. Donau)</a:t>
          </a:r>
        </a:p>
      </dgm:t>
    </dgm:pt>
    <dgm:pt modelId="{1B79CE60-E096-46B9-B52A-DC889D7FDE80}" type="parTrans" cxnId="{653134EF-358E-4ACF-B84D-35B8E58A125D}">
      <dgm:prSet/>
      <dgm:spPr/>
      <dgm:t>
        <a:bodyPr/>
        <a:lstStyle/>
        <a:p>
          <a:endParaRPr lang="de-AT"/>
        </a:p>
      </dgm:t>
    </dgm:pt>
    <dgm:pt modelId="{EFD5B4E2-F203-4F86-BD48-620FFF666544}" type="sibTrans" cxnId="{653134EF-358E-4ACF-B84D-35B8E58A125D}">
      <dgm:prSet/>
      <dgm:spPr/>
      <dgm:t>
        <a:bodyPr/>
        <a:lstStyle/>
        <a:p>
          <a:endParaRPr lang="de-AT"/>
        </a:p>
      </dgm:t>
    </dgm:pt>
    <dgm:pt modelId="{E0235D22-2C76-4CE7-84C6-225D23223C62}">
      <dgm:prSet phldrT="[Text]" custT="1"/>
      <dgm:spPr/>
      <dgm:t>
        <a:bodyPr/>
        <a:lstStyle/>
        <a:p>
          <a:r>
            <a:rPr lang="de-AT" sz="1800" dirty="0"/>
            <a:t>Niedrige Transportgeschwindigkeit</a:t>
          </a:r>
        </a:p>
        <a:p>
          <a:r>
            <a:rPr lang="de-AT" sz="1800" dirty="0"/>
            <a:t>Geringe Netzdichte</a:t>
          </a:r>
        </a:p>
        <a:p>
          <a:r>
            <a:rPr lang="de-AT" sz="1800" dirty="0"/>
            <a:t>Abhängigkeit von Fahrwasserverhältnissen</a:t>
          </a:r>
        </a:p>
        <a:p>
          <a:r>
            <a:rPr lang="de-AT" sz="1800" dirty="0"/>
            <a:t>Liege-/Löschungsgebühren an Häfen</a:t>
          </a:r>
        </a:p>
        <a:p>
          <a:r>
            <a:rPr lang="de-AT" sz="1800" dirty="0"/>
            <a:t>Benötigt fast immer ein Landverkehrsmittel im Vor- und Nachlauf</a:t>
          </a:r>
        </a:p>
        <a:p>
          <a:endParaRPr lang="de-AT" sz="1800" dirty="0"/>
        </a:p>
        <a:p>
          <a:endParaRPr lang="de-AT" sz="1800" dirty="0"/>
        </a:p>
      </dgm:t>
    </dgm:pt>
    <dgm:pt modelId="{53931440-235F-45D7-B882-7CE69421953A}" type="parTrans" cxnId="{CBB1470B-5E96-4873-B845-23B23518EDC9}">
      <dgm:prSet/>
      <dgm:spPr/>
      <dgm:t>
        <a:bodyPr/>
        <a:lstStyle/>
        <a:p>
          <a:endParaRPr lang="de-AT"/>
        </a:p>
      </dgm:t>
    </dgm:pt>
    <dgm:pt modelId="{91A38511-4FC3-49FD-ACBE-F45D86918300}" type="sibTrans" cxnId="{CBB1470B-5E96-4873-B845-23B23518EDC9}">
      <dgm:prSet/>
      <dgm:spPr/>
      <dgm:t>
        <a:bodyPr/>
        <a:lstStyle/>
        <a:p>
          <a:endParaRPr lang="de-AT"/>
        </a:p>
      </dgm:t>
    </dgm:pt>
    <dgm:pt modelId="{D7932E01-5C5C-4391-8BD2-BBE6C954C71E}" type="pres">
      <dgm:prSet presAssocID="{C61EEAEC-07BB-4AD4-801E-0E39EE96DA81}" presName="Name0" presStyleCnt="0">
        <dgm:presLayoutVars>
          <dgm:chMax val="2"/>
          <dgm:chPref val="2"/>
          <dgm:dir/>
          <dgm:animOne/>
          <dgm:resizeHandles val="exact"/>
        </dgm:presLayoutVars>
      </dgm:prSet>
      <dgm:spPr/>
    </dgm:pt>
    <dgm:pt modelId="{EF7C9480-D6A4-4EF5-8A06-36A40CF0E472}" type="pres">
      <dgm:prSet presAssocID="{C61EEAEC-07BB-4AD4-801E-0E39EE96DA81}" presName="Background" presStyleLbl="bgImgPlace1" presStyleIdx="0" presStyleCnt="1" custScaleX="115709" custLinFactNeighborX="-243"/>
      <dgm:spPr>
        <a:solidFill>
          <a:schemeClr val="accent6">
            <a:lumMod val="20000"/>
            <a:lumOff val="80000"/>
          </a:schemeClr>
        </a:solidFill>
      </dgm:spPr>
    </dgm:pt>
    <dgm:pt modelId="{A693E8DE-2A43-4C71-BA77-CD48B6588861}" type="pres">
      <dgm:prSet presAssocID="{C61EEAEC-07BB-4AD4-801E-0E39EE96DA81}" presName="ParentText1" presStyleLbl="revTx" presStyleIdx="0" presStyleCnt="2" custScaleY="98199" custLinFactNeighborY="7945">
        <dgm:presLayoutVars>
          <dgm:chMax val="0"/>
          <dgm:chPref val="0"/>
          <dgm:bulletEnabled val="1"/>
        </dgm:presLayoutVars>
      </dgm:prSet>
      <dgm:spPr/>
    </dgm:pt>
    <dgm:pt modelId="{CB4D8583-CF73-4C67-A2F4-FD98748CA327}" type="pres">
      <dgm:prSet presAssocID="{C61EEAEC-07BB-4AD4-801E-0E39EE96DA81}" presName="ParentText2" presStyleLbl="revTx" presStyleIdx="1" presStyleCnt="2" custScaleX="103029" custLinFactNeighborX="8562" custLinFactNeighborY="8124">
        <dgm:presLayoutVars>
          <dgm:chMax val="0"/>
          <dgm:chPref val="0"/>
          <dgm:bulletEnabled val="1"/>
        </dgm:presLayoutVars>
      </dgm:prSet>
      <dgm:spPr/>
    </dgm:pt>
    <dgm:pt modelId="{5E31EE7C-0B73-4D78-B791-20AF35432774}" type="pres">
      <dgm:prSet presAssocID="{C61EEAEC-07BB-4AD4-801E-0E39EE96DA81}" presName="Plus" presStyleLbl="alignNode1" presStyleIdx="0" presStyleCnt="2" custScaleX="56148" custScaleY="53496" custLinFactNeighborX="-34592" custLinFactNeighborY="1412"/>
      <dgm:spPr/>
    </dgm:pt>
    <dgm:pt modelId="{A6BA400D-D1FB-49F6-9C9D-970AD6A050D0}" type="pres">
      <dgm:prSet presAssocID="{C61EEAEC-07BB-4AD4-801E-0E39EE96DA81}" presName="Minus" presStyleLbl="alignNode1" presStyleIdx="1" presStyleCnt="2" custScaleX="56148" custScaleY="53496" custLinFactNeighborX="48718"/>
      <dgm:spPr/>
    </dgm:pt>
    <dgm:pt modelId="{0EB72C34-5550-43BA-A92F-FF4E706F04DB}" type="pres">
      <dgm:prSet presAssocID="{C61EEAEC-07BB-4AD4-801E-0E39EE96DA81}" presName="Divider" presStyleLbl="parChTrans1D1" presStyleIdx="0" presStyleCnt="1"/>
      <dgm:spPr/>
    </dgm:pt>
  </dgm:ptLst>
  <dgm:cxnLst>
    <dgm:cxn modelId="{B44DC003-869B-4469-B35D-9A4A6913B2C4}" type="presOf" srcId="{C9010142-FD13-49D3-94EF-A3BAC0C1D00A}" destId="{A693E8DE-2A43-4C71-BA77-CD48B6588861}" srcOrd="0" destOrd="0" presId="urn:microsoft.com/office/officeart/2009/3/layout/PlusandMinus"/>
    <dgm:cxn modelId="{CBB1470B-5E96-4873-B845-23B23518EDC9}" srcId="{C61EEAEC-07BB-4AD4-801E-0E39EE96DA81}" destId="{E0235D22-2C76-4CE7-84C6-225D23223C62}" srcOrd="1" destOrd="0" parTransId="{53931440-235F-45D7-B882-7CE69421953A}" sibTransId="{91A38511-4FC3-49FD-ACBE-F45D86918300}"/>
    <dgm:cxn modelId="{032838B9-13A1-4DB8-83F0-068374F2502A}" type="presOf" srcId="{E0235D22-2C76-4CE7-84C6-225D23223C62}" destId="{CB4D8583-CF73-4C67-A2F4-FD98748CA327}" srcOrd="0" destOrd="0" presId="urn:microsoft.com/office/officeart/2009/3/layout/PlusandMinus"/>
    <dgm:cxn modelId="{EDEFC1E2-D2C5-4377-81DC-2FE80534DC9C}" type="presOf" srcId="{C61EEAEC-07BB-4AD4-801E-0E39EE96DA81}" destId="{D7932E01-5C5C-4391-8BD2-BBE6C954C71E}" srcOrd="0" destOrd="0" presId="urn:microsoft.com/office/officeart/2009/3/layout/PlusandMinus"/>
    <dgm:cxn modelId="{653134EF-358E-4ACF-B84D-35B8E58A125D}" srcId="{C61EEAEC-07BB-4AD4-801E-0E39EE96DA81}" destId="{C9010142-FD13-49D3-94EF-A3BAC0C1D00A}" srcOrd="0" destOrd="0" parTransId="{1B79CE60-E096-46B9-B52A-DC889D7FDE80}" sibTransId="{EFD5B4E2-F203-4F86-BD48-620FFF666544}"/>
    <dgm:cxn modelId="{B44317BD-517C-497B-8324-5134A08A2B52}" type="presParOf" srcId="{D7932E01-5C5C-4391-8BD2-BBE6C954C71E}" destId="{EF7C9480-D6A4-4EF5-8A06-36A40CF0E472}" srcOrd="0" destOrd="0" presId="urn:microsoft.com/office/officeart/2009/3/layout/PlusandMinus"/>
    <dgm:cxn modelId="{B5E9A6AB-FAEB-4543-9436-772DF7477E78}" type="presParOf" srcId="{D7932E01-5C5C-4391-8BD2-BBE6C954C71E}" destId="{A693E8DE-2A43-4C71-BA77-CD48B6588861}" srcOrd="1" destOrd="0" presId="urn:microsoft.com/office/officeart/2009/3/layout/PlusandMinus"/>
    <dgm:cxn modelId="{18DBA73B-1FAB-42B0-8931-1EA76CDF9A23}" type="presParOf" srcId="{D7932E01-5C5C-4391-8BD2-BBE6C954C71E}" destId="{CB4D8583-CF73-4C67-A2F4-FD98748CA327}" srcOrd="2" destOrd="0" presId="urn:microsoft.com/office/officeart/2009/3/layout/PlusandMinus"/>
    <dgm:cxn modelId="{6132B74C-B66C-4DE2-B951-0DE011ADDD43}" type="presParOf" srcId="{D7932E01-5C5C-4391-8BD2-BBE6C954C71E}" destId="{5E31EE7C-0B73-4D78-B791-20AF35432774}" srcOrd="3" destOrd="0" presId="urn:microsoft.com/office/officeart/2009/3/layout/PlusandMinus"/>
    <dgm:cxn modelId="{E3A200F6-E7C1-44E4-8749-B303297BE08A}" type="presParOf" srcId="{D7932E01-5C5C-4391-8BD2-BBE6C954C71E}" destId="{A6BA400D-D1FB-49F6-9C9D-970AD6A050D0}" srcOrd="4" destOrd="0" presId="urn:microsoft.com/office/officeart/2009/3/layout/PlusandMinus"/>
    <dgm:cxn modelId="{E6FD89BE-96AC-4B34-98EA-20977EC5B98D}" type="presParOf" srcId="{D7932E01-5C5C-4391-8BD2-BBE6C954C71E}" destId="{0EB72C34-5550-43BA-A92F-FF4E706F04D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an Land: Straße und Schiene</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74072FA2-5281-4E84-9FE2-AD50D4A278F1}">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180591F9-7412-49C3-956B-985A6931CFE9}" type="parTrans" cxnId="{12FD2F24-1047-47A8-8621-6EAF8A96F6CA}">
      <dgm:prSet/>
      <dgm:spPr/>
      <dgm:t>
        <a:bodyPr/>
        <a:lstStyle/>
        <a:p>
          <a:endParaRPr lang="de-AT"/>
        </a:p>
      </dgm:t>
    </dgm:pt>
    <dgm:pt modelId="{F07098F5-ED29-4569-BBB1-A817E83C4CCF}" type="sibTrans" cxnId="{12FD2F24-1047-47A8-8621-6EAF8A96F6CA}">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5">
        <dgm:presLayoutVars>
          <dgm:bulletEnabled val="1"/>
        </dgm:presLayoutVars>
      </dgm:prSet>
      <dgm:spPr/>
    </dgm:pt>
    <dgm:pt modelId="{78F96137-7185-4ABF-A76E-5DF1E328CFAC}" type="pres">
      <dgm:prSet presAssocID="{E2EB35A0-2A32-4D9B-875A-6D1A80034927}"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1" presStyleCnt="5">
        <dgm:presLayoutVars>
          <dgm:bulletEnabled val="1"/>
        </dgm:presLayoutVars>
      </dgm:prSet>
      <dgm:spPr/>
    </dgm:pt>
    <dgm:pt modelId="{D12C030E-FFE1-4588-827C-1904BBD898B6}" type="pres">
      <dgm:prSet presAssocID="{66CAB4A4-BADC-4F65-A64E-E827ABC3FA6B}"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5">
        <dgm:presLayoutVars>
          <dgm:bulletEnabled val="1"/>
        </dgm:presLayoutVars>
      </dgm:prSet>
      <dgm:spPr/>
    </dgm:pt>
    <dgm:pt modelId="{771CF18A-C068-4197-B763-91BED057CDF6}" type="pres">
      <dgm:prSet presAssocID="{3122BC99-0B04-4AAB-888D-65C8867469E3}"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3"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3" presStyleCnt="5">
        <dgm:presLayoutVars>
          <dgm:bulletEnabled val="1"/>
        </dgm:presLayoutVars>
      </dgm:prSet>
      <dgm:spPr/>
    </dgm:pt>
    <dgm:pt modelId="{B28D2B6F-1811-4EE0-9421-495947B59C93}" type="pres">
      <dgm:prSet presAssocID="{5DC7AD5B-207A-4B2C-BFBD-DE3968258A91}" presName="spacing" presStyleCnt="0"/>
      <dgm:spPr/>
    </dgm:pt>
    <dgm:pt modelId="{AEE1C88C-AB39-4A62-8142-CF377CCD4EF8}" type="pres">
      <dgm:prSet presAssocID="{74072FA2-5281-4E84-9FE2-AD50D4A278F1}" presName="composite" presStyleCnt="0"/>
      <dgm:spPr/>
    </dgm:pt>
    <dgm:pt modelId="{67003C43-BAF7-4E6D-830C-9F456DA858FC}" type="pres">
      <dgm:prSet presAssocID="{74072FA2-5281-4E84-9FE2-AD50D4A278F1}" presName="imgShp" presStyleLbl="fgImgPlace1" presStyleIdx="4" presStyleCnt="5"/>
      <dgm:spPr>
        <a:blipFill>
          <a:blip xmlns:r="http://schemas.openxmlformats.org/officeDocument/2006/relationships" r:embed="rId3"/>
          <a:srcRect/>
          <a:stretch>
            <a:fillRect/>
          </a:stretch>
        </a:blipFill>
      </dgm:spPr>
    </dgm:pt>
    <dgm:pt modelId="{16882BD5-F984-49F5-9BDD-C4DA10464A71}" type="pres">
      <dgm:prSet presAssocID="{74072FA2-5281-4E84-9FE2-AD50D4A278F1}"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B8E31613-708F-4712-AF5C-BBA774D68D1E}" srcId="{4094C466-D924-4FB5-B90E-7D7315509B54}" destId="{8F0EEDE7-2921-4999-A5B7-E9EC3B5435CC}" srcOrd="2" destOrd="0" parTransId="{3CCB655F-6663-4596-A3B8-27D26A05A5CA}" sibTransId="{3122BC99-0B04-4AAB-888D-65C8867469E3}"/>
    <dgm:cxn modelId="{12FD2F24-1047-47A8-8621-6EAF8A96F6CA}" srcId="{4094C466-D924-4FB5-B90E-7D7315509B54}" destId="{74072FA2-5281-4E84-9FE2-AD50D4A278F1}" srcOrd="4" destOrd="0" parTransId="{180591F9-7412-49C3-956B-985A6931CFE9}" sibTransId="{F07098F5-ED29-4569-BBB1-A817E83C4CCF}"/>
    <dgm:cxn modelId="{25BFA743-6FDB-4A2C-8BAC-007B567F82DB}" type="presOf" srcId="{4094C466-D924-4FB5-B90E-7D7315509B54}" destId="{198E78D2-0B7B-490F-AADB-1D007AAF9C5C}" srcOrd="0" destOrd="0" presId="urn:microsoft.com/office/officeart/2005/8/layout/vList3"/>
    <dgm:cxn modelId="{5580B265-923B-4E9F-8867-A3B618EE8627}" type="presOf" srcId="{74072FA2-5281-4E84-9FE2-AD50D4A278F1}" destId="{16882BD5-F984-49F5-9BDD-C4DA10464A71}" srcOrd="0" destOrd="0" presId="urn:microsoft.com/office/officeart/2005/8/layout/vList3"/>
    <dgm:cxn modelId="{E1C6284F-6F66-4F92-B7D0-564107725419}" type="presOf" srcId="{CF11DA5D-D131-441E-8D23-A04D96831F4C}" destId="{D68947A3-5836-42A8-8BDE-E8FB2ACB08A5}" srcOrd="0" destOrd="0" presId="urn:microsoft.com/office/officeart/2005/8/layout/vList3"/>
    <dgm:cxn modelId="{4ABC5E85-3401-4134-A2D7-C20779FFD7A6}" srcId="{4094C466-D924-4FB5-B90E-7D7315509B54}" destId="{DE2EA796-6D89-4F47-8099-90D0F95D1531}" srcOrd="3" destOrd="0" parTransId="{AC36719B-EF96-445C-8304-BE3D85164F6C}" sibTransId="{5DC7AD5B-207A-4B2C-BFBD-DE3968258A91}"/>
    <dgm:cxn modelId="{9484DB8F-DC10-4916-94BD-4895DE21284C}" type="presOf" srcId="{9567FD81-36EB-4DF7-B291-02687AAC51C3}" destId="{3341D5A3-EE10-4B3D-8AE0-8FDDE8A6AC19}" srcOrd="0" destOrd="0" presId="urn:microsoft.com/office/officeart/2005/8/layout/vList3"/>
    <dgm:cxn modelId="{9A001FA8-4251-4F47-A1D3-1F619787CA6E}" type="presOf" srcId="{8F0EEDE7-2921-4999-A5B7-E9EC3B5435CC}" destId="{329A5207-9F3F-445E-BD5A-37903562FBDC}" srcOrd="0" destOrd="0" presId="urn:microsoft.com/office/officeart/2005/8/layout/vList3"/>
    <dgm:cxn modelId="{9B8D29C1-620D-48D0-85D6-C600C431E882}" type="presOf" srcId="{DE2EA796-6D89-4F47-8099-90D0F95D1531}" destId="{62FE23A6-63A9-4435-827C-18F5549350F3}" srcOrd="0" destOrd="0" presId="urn:microsoft.com/office/officeart/2005/8/layout/vList3"/>
    <dgm:cxn modelId="{21AA78CF-B557-4AA8-89DF-C46FEF76CC24}" srcId="{4094C466-D924-4FB5-B90E-7D7315509B54}" destId="{9567FD81-36EB-4DF7-B291-02687AAC51C3}" srcOrd="1" destOrd="0" parTransId="{0CCC38FC-940C-4D7C-9BCE-CBEFB6F1FE39}" sibTransId="{66CAB4A4-BADC-4F65-A64E-E827ABC3FA6B}"/>
    <dgm:cxn modelId="{39736237-CEA7-4079-AD38-75ED2753A2BC}" type="presParOf" srcId="{198E78D2-0B7B-490F-AADB-1D007AAF9C5C}" destId="{AA07D373-BEF4-4E3E-AACE-A8800E67337A}" srcOrd="0" destOrd="0" presId="urn:microsoft.com/office/officeart/2005/8/layout/vList3"/>
    <dgm:cxn modelId="{22EADF63-27F2-44B4-907A-DE7B14299E1D}" type="presParOf" srcId="{AA07D373-BEF4-4E3E-AACE-A8800E67337A}" destId="{79744E4A-1ADB-4BEA-8773-2BB14D19B5F7}" srcOrd="0" destOrd="0" presId="urn:microsoft.com/office/officeart/2005/8/layout/vList3"/>
    <dgm:cxn modelId="{96BAA897-7E67-4F52-97D9-FCC6DC30EAA4}" type="presParOf" srcId="{AA07D373-BEF4-4E3E-AACE-A8800E67337A}" destId="{D68947A3-5836-42A8-8BDE-E8FB2ACB08A5}" srcOrd="1" destOrd="0" presId="urn:microsoft.com/office/officeart/2005/8/layout/vList3"/>
    <dgm:cxn modelId="{15F4B640-8027-4600-BA3F-3B556AA5C2E9}" type="presParOf" srcId="{198E78D2-0B7B-490F-AADB-1D007AAF9C5C}" destId="{78F96137-7185-4ABF-A76E-5DF1E328CFAC}" srcOrd="1" destOrd="0" presId="urn:microsoft.com/office/officeart/2005/8/layout/vList3"/>
    <dgm:cxn modelId="{B958F56A-24F2-4DD9-9959-C42469A6C5DC}" type="presParOf" srcId="{198E78D2-0B7B-490F-AADB-1D007AAF9C5C}" destId="{DD446B87-3368-460D-9783-F328746CD1D4}" srcOrd="2" destOrd="0" presId="urn:microsoft.com/office/officeart/2005/8/layout/vList3"/>
    <dgm:cxn modelId="{67441920-F11F-48D1-9AA4-280AE39576E7}" type="presParOf" srcId="{DD446B87-3368-460D-9783-F328746CD1D4}" destId="{031FBF9B-CB28-4833-B40A-2FBCD9418FD7}" srcOrd="0" destOrd="0" presId="urn:microsoft.com/office/officeart/2005/8/layout/vList3"/>
    <dgm:cxn modelId="{E92870EA-9F0D-426D-9A55-5285B16B693C}" type="presParOf" srcId="{DD446B87-3368-460D-9783-F328746CD1D4}" destId="{3341D5A3-EE10-4B3D-8AE0-8FDDE8A6AC19}" srcOrd="1" destOrd="0" presId="urn:microsoft.com/office/officeart/2005/8/layout/vList3"/>
    <dgm:cxn modelId="{81D71124-7B69-4451-BCE8-96AFBAEA084F}" type="presParOf" srcId="{198E78D2-0B7B-490F-AADB-1D007AAF9C5C}" destId="{D12C030E-FFE1-4588-827C-1904BBD898B6}" srcOrd="3" destOrd="0" presId="urn:microsoft.com/office/officeart/2005/8/layout/vList3"/>
    <dgm:cxn modelId="{5D9B2513-BC9E-42DE-9D16-8651BF1CE158}" type="presParOf" srcId="{198E78D2-0B7B-490F-AADB-1D007AAF9C5C}" destId="{F79D544E-7239-48D5-9141-45CFB2584899}" srcOrd="4" destOrd="0" presId="urn:microsoft.com/office/officeart/2005/8/layout/vList3"/>
    <dgm:cxn modelId="{7DDA63E5-79E8-456F-845A-0A063E12097C}" type="presParOf" srcId="{F79D544E-7239-48D5-9141-45CFB2584899}" destId="{2EEA31F9-4FC0-463E-8050-6998BD36AD0D}" srcOrd="0" destOrd="0" presId="urn:microsoft.com/office/officeart/2005/8/layout/vList3"/>
    <dgm:cxn modelId="{4FB4FB00-338A-4381-A51D-4DB6C5B54D0A}" type="presParOf" srcId="{F79D544E-7239-48D5-9141-45CFB2584899}" destId="{329A5207-9F3F-445E-BD5A-37903562FBDC}" srcOrd="1" destOrd="0" presId="urn:microsoft.com/office/officeart/2005/8/layout/vList3"/>
    <dgm:cxn modelId="{4431DAB0-52AC-4663-94D3-8CDA74B37649}" type="presParOf" srcId="{198E78D2-0B7B-490F-AADB-1D007AAF9C5C}" destId="{771CF18A-C068-4197-B763-91BED057CDF6}" srcOrd="5" destOrd="0" presId="urn:microsoft.com/office/officeart/2005/8/layout/vList3"/>
    <dgm:cxn modelId="{2D605360-2A0A-41F8-8A52-CBD984451ED0}" type="presParOf" srcId="{198E78D2-0B7B-490F-AADB-1D007AAF9C5C}" destId="{53F54BDB-338D-431B-A97D-F7DC1D9B853A}" srcOrd="6" destOrd="0" presId="urn:microsoft.com/office/officeart/2005/8/layout/vList3"/>
    <dgm:cxn modelId="{3DBEA475-E9A1-472B-9103-748CDD4B80BB}" type="presParOf" srcId="{53F54BDB-338D-431B-A97D-F7DC1D9B853A}" destId="{CA3E8892-4E50-4B65-98E3-D1044BF7D925}" srcOrd="0" destOrd="0" presId="urn:microsoft.com/office/officeart/2005/8/layout/vList3"/>
    <dgm:cxn modelId="{9ECE6A12-8117-4B92-B9B6-E675E898AF0C}" type="presParOf" srcId="{53F54BDB-338D-431B-A97D-F7DC1D9B853A}" destId="{62FE23A6-63A9-4435-827C-18F5549350F3}" srcOrd="1" destOrd="0" presId="urn:microsoft.com/office/officeart/2005/8/layout/vList3"/>
    <dgm:cxn modelId="{D7BCD94E-55EF-426F-8E48-0589F6C6C651}" type="presParOf" srcId="{198E78D2-0B7B-490F-AADB-1D007AAF9C5C}" destId="{B28D2B6F-1811-4EE0-9421-495947B59C93}" srcOrd="7" destOrd="0" presId="urn:microsoft.com/office/officeart/2005/8/layout/vList3"/>
    <dgm:cxn modelId="{203A3CFA-AE79-40F9-910C-EA4188FD6F99}" type="presParOf" srcId="{198E78D2-0B7B-490F-AADB-1D007AAF9C5C}" destId="{AEE1C88C-AB39-4A62-8142-CF377CCD4EF8}" srcOrd="8" destOrd="0" presId="urn:microsoft.com/office/officeart/2005/8/layout/vList3"/>
    <dgm:cxn modelId="{0C7E684B-D463-4A54-97F3-10D495D64A0F}" type="presParOf" srcId="{AEE1C88C-AB39-4A62-8142-CF377CCD4EF8}" destId="{67003C43-BAF7-4E6D-830C-9F456DA858FC}" srcOrd="0" destOrd="0" presId="urn:microsoft.com/office/officeart/2005/8/layout/vList3"/>
    <dgm:cxn modelId="{F5375881-8D53-4EE9-B489-3429A7426867}" type="presParOf" srcId="{AEE1C88C-AB39-4A62-8142-CF377CCD4EF8}" destId="{16882BD5-F984-49F5-9BDD-C4DA10464A7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52661" y="1831"/>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CA3E8892-4E50-4B65-98E3-D1044BF7D925}">
      <dsp:nvSpPr>
        <dsp:cNvPr id="0" name=""/>
        <dsp:cNvSpPr/>
      </dsp:nvSpPr>
      <dsp:spPr>
        <a:xfrm>
          <a:off x="1740451" y="1831"/>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52661" y="782355"/>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Straße und Schiene</a:t>
          </a:r>
        </a:p>
      </dsp:txBody>
      <dsp:txXfrm rot="10800000">
        <a:off x="2208766" y="782355"/>
        <a:ext cx="7373507" cy="624419"/>
      </dsp:txXfrm>
    </dsp:sp>
    <dsp:sp modelId="{79744E4A-1ADB-4BEA-8773-2BB14D19B5F7}">
      <dsp:nvSpPr>
        <dsp:cNvPr id="0" name=""/>
        <dsp:cNvSpPr/>
      </dsp:nvSpPr>
      <dsp:spPr>
        <a:xfrm>
          <a:off x="1740451" y="782355"/>
          <a:ext cx="624419" cy="624419"/>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1562880"/>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031FBF9B-CB28-4833-B40A-2FBCD9418FD7}">
      <dsp:nvSpPr>
        <dsp:cNvPr id="0" name=""/>
        <dsp:cNvSpPr/>
      </dsp:nvSpPr>
      <dsp:spPr>
        <a:xfrm>
          <a:off x="1740451" y="1562880"/>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2343404"/>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2EEA31F9-4FC0-463E-8050-6998BD36AD0D}">
      <dsp:nvSpPr>
        <dsp:cNvPr id="0" name=""/>
        <dsp:cNvSpPr/>
      </dsp:nvSpPr>
      <dsp:spPr>
        <a:xfrm>
          <a:off x="1740451" y="2343404"/>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DD407C4-B012-4B77-AE6D-1997C57DA040}">
      <dsp:nvSpPr>
        <dsp:cNvPr id="0" name=""/>
        <dsp:cNvSpPr/>
      </dsp:nvSpPr>
      <dsp:spPr>
        <a:xfrm rot="10800000">
          <a:off x="2052661" y="3123929"/>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1A6A514D-AA66-4356-A997-8A9695262EEA}">
      <dsp:nvSpPr>
        <dsp:cNvPr id="0" name=""/>
        <dsp:cNvSpPr/>
      </dsp:nvSpPr>
      <dsp:spPr>
        <a:xfrm>
          <a:off x="1740451" y="3123929"/>
          <a:ext cx="624419" cy="624419"/>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C9480-D6A4-4EF5-8A06-36A40CF0E472}">
      <dsp:nvSpPr>
        <dsp:cNvPr id="0" name=""/>
        <dsp:cNvSpPr/>
      </dsp:nvSpPr>
      <dsp:spPr>
        <a:xfrm>
          <a:off x="712989" y="703629"/>
          <a:ext cx="9498518" cy="4242346"/>
        </a:xfrm>
        <a:prstGeom prst="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93E8DE-2A43-4C71-BA77-CD48B6588861}">
      <dsp:nvSpPr>
        <dsp:cNvPr id="0" name=""/>
        <dsp:cNvSpPr/>
      </dsp:nvSpPr>
      <dsp:spPr>
        <a:xfrm>
          <a:off x="1623036" y="1520804"/>
          <a:ext cx="3811981" cy="35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150000"/>
            </a:lnSpc>
            <a:spcBef>
              <a:spcPct val="0"/>
            </a:spcBef>
            <a:spcAft>
              <a:spcPct val="35000"/>
            </a:spcAft>
            <a:buNone/>
          </a:pPr>
          <a:r>
            <a:rPr lang="de-AT" sz="1800" kern="1200" dirty="0"/>
            <a:t>Transportgeschwindigkeit</a:t>
          </a:r>
          <a:br>
            <a:rPr lang="de-AT" sz="1800" kern="1200" dirty="0"/>
          </a:br>
          <a:r>
            <a:rPr lang="de-AT" sz="1800" kern="1200" dirty="0"/>
            <a:t>Pünktlichkeit</a:t>
          </a:r>
          <a:br>
            <a:rPr lang="de-AT" sz="1800" kern="1200" dirty="0"/>
          </a:br>
          <a:r>
            <a:rPr lang="de-AT" sz="1800" kern="1200" dirty="0"/>
            <a:t>Schonende Transportabwicklung</a:t>
          </a:r>
          <a:br>
            <a:rPr lang="de-AT" sz="1800" kern="1200" dirty="0"/>
          </a:br>
          <a:r>
            <a:rPr lang="de-AT" sz="1800" kern="1200" dirty="0"/>
            <a:t>Transportsicherheit</a:t>
          </a:r>
          <a:br>
            <a:rPr lang="de-AT" sz="1800" kern="1200" dirty="0"/>
          </a:br>
          <a:r>
            <a:rPr lang="de-AT" sz="1800" kern="1200" dirty="0"/>
            <a:t>Flexibilität</a:t>
          </a:r>
          <a:br>
            <a:rPr lang="de-AT" sz="1800" kern="1200" dirty="0"/>
          </a:br>
          <a:r>
            <a:rPr lang="de-AT" sz="1800" kern="1200" dirty="0"/>
            <a:t>Kapitalbindungskosten gering</a:t>
          </a:r>
        </a:p>
      </dsp:txBody>
      <dsp:txXfrm>
        <a:off x="1623036" y="1520804"/>
        <a:ext cx="3811981" cy="3563912"/>
      </dsp:txXfrm>
    </dsp:sp>
    <dsp:sp modelId="{CB4D8583-CF73-4C67-A2F4-FD98748CA327}">
      <dsp:nvSpPr>
        <dsp:cNvPr id="0" name=""/>
        <dsp:cNvSpPr/>
      </dsp:nvSpPr>
      <dsp:spPr>
        <a:xfrm>
          <a:off x="5788588" y="1494619"/>
          <a:ext cx="3927446" cy="362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150000"/>
            </a:lnSpc>
            <a:spcBef>
              <a:spcPct val="0"/>
            </a:spcBef>
            <a:spcAft>
              <a:spcPct val="35000"/>
            </a:spcAft>
            <a:buNone/>
          </a:pPr>
          <a:r>
            <a:rPr lang="de-AT" sz="1800" kern="1200" dirty="0"/>
            <a:t>Geringe Netzbildungsfähigkeit</a:t>
          </a:r>
          <a:br>
            <a:rPr lang="de-AT" sz="1800" kern="1200" dirty="0"/>
          </a:br>
          <a:r>
            <a:rPr lang="de-AT" sz="1800" kern="1200" dirty="0"/>
            <a:t>Geringere Massenleistungsfähigkeit</a:t>
          </a:r>
          <a:br>
            <a:rPr lang="de-AT" sz="1800" kern="1200" dirty="0"/>
          </a:br>
          <a:r>
            <a:rPr lang="de-AT" sz="1800" kern="1200" dirty="0"/>
            <a:t>Hoher Transportpreis</a:t>
          </a:r>
          <a:br>
            <a:rPr lang="de-AT" sz="1800" kern="1200" dirty="0"/>
          </a:br>
          <a:r>
            <a:rPr lang="de-AT" sz="1800" kern="1200" dirty="0"/>
            <a:t>Hoher Schadstoffausstoß</a:t>
          </a:r>
          <a:br>
            <a:rPr lang="de-AT" sz="1800" kern="1200" dirty="0"/>
          </a:br>
          <a:r>
            <a:rPr lang="de-AT" sz="1800" kern="1200" dirty="0"/>
            <a:t>Benötigt fast immer ein Landverkehrsmittel im Vor- und Nachlauf</a:t>
          </a:r>
        </a:p>
      </dsp:txBody>
      <dsp:txXfrm>
        <a:off x="5788588" y="1494619"/>
        <a:ext cx="3927446" cy="3629275"/>
      </dsp:txXfrm>
    </dsp:sp>
    <dsp:sp modelId="{5E31EE7C-0B73-4D78-B791-20AF35432774}">
      <dsp:nvSpPr>
        <dsp:cNvPr id="0" name=""/>
        <dsp:cNvSpPr/>
      </dsp:nvSpPr>
      <dsp:spPr>
        <a:xfrm>
          <a:off x="325337" y="250266"/>
          <a:ext cx="900643" cy="858103"/>
        </a:xfrm>
        <a:prstGeom prst="plus">
          <a:avLst>
            <a:gd name="adj" fmla="val 328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A400D-D1FB-49F6-9C9D-970AD6A050D0}">
      <dsp:nvSpPr>
        <dsp:cNvPr id="0" name=""/>
        <dsp:cNvSpPr/>
      </dsp:nvSpPr>
      <dsp:spPr>
        <a:xfrm>
          <a:off x="9520919" y="551795"/>
          <a:ext cx="847664" cy="27676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72C34-5550-43BA-A92F-FF4E706F04DB}">
      <dsp:nvSpPr>
        <dsp:cNvPr id="0" name=""/>
        <dsp:cNvSpPr/>
      </dsp:nvSpPr>
      <dsp:spPr>
        <a:xfrm>
          <a:off x="5482196" y="1207537"/>
          <a:ext cx="943" cy="3466307"/>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052661" y="1831"/>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79744E4A-1ADB-4BEA-8773-2BB14D19B5F7}">
      <dsp:nvSpPr>
        <dsp:cNvPr id="0" name=""/>
        <dsp:cNvSpPr/>
      </dsp:nvSpPr>
      <dsp:spPr>
        <a:xfrm>
          <a:off x="1740451" y="1831"/>
          <a:ext cx="624419" cy="62441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782355"/>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Straße und Schiene</a:t>
          </a:r>
        </a:p>
      </dsp:txBody>
      <dsp:txXfrm rot="10800000">
        <a:off x="2208766" y="782355"/>
        <a:ext cx="7373507" cy="624419"/>
      </dsp:txXfrm>
    </dsp:sp>
    <dsp:sp modelId="{031FBF9B-CB28-4833-B40A-2FBCD9418FD7}">
      <dsp:nvSpPr>
        <dsp:cNvPr id="0" name=""/>
        <dsp:cNvSpPr/>
      </dsp:nvSpPr>
      <dsp:spPr>
        <a:xfrm>
          <a:off x="1740451" y="782355"/>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1562880"/>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2EEA31F9-4FC0-463E-8050-6998BD36AD0D}">
      <dsp:nvSpPr>
        <dsp:cNvPr id="0" name=""/>
        <dsp:cNvSpPr/>
      </dsp:nvSpPr>
      <dsp:spPr>
        <a:xfrm>
          <a:off x="1740451" y="1562880"/>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6882BD5-F984-49F5-9BDD-C4DA10464A71}">
      <dsp:nvSpPr>
        <dsp:cNvPr id="0" name=""/>
        <dsp:cNvSpPr/>
      </dsp:nvSpPr>
      <dsp:spPr>
        <a:xfrm rot="10800000">
          <a:off x="2052661" y="2343404"/>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67003C43-BAF7-4E6D-830C-9F456DA858FC}">
      <dsp:nvSpPr>
        <dsp:cNvPr id="0" name=""/>
        <dsp:cNvSpPr/>
      </dsp:nvSpPr>
      <dsp:spPr>
        <a:xfrm>
          <a:off x="1740451" y="2343404"/>
          <a:ext cx="624419" cy="624419"/>
        </a:xfrm>
        <a:prstGeom prst="ellipse">
          <a:avLst/>
        </a:prstGeom>
        <a:blipFill>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052661" y="3123929"/>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CA3E8892-4E50-4B65-98E3-D1044BF7D925}">
      <dsp:nvSpPr>
        <dsp:cNvPr id="0" name=""/>
        <dsp:cNvSpPr/>
      </dsp:nvSpPr>
      <dsp:spPr>
        <a:xfrm>
          <a:off x="1740451" y="3123929"/>
          <a:ext cx="624419" cy="6244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357F3-42BD-4590-94C3-6948347CB3E4}">
      <dsp:nvSpPr>
        <dsp:cNvPr id="0" name=""/>
        <dsp:cNvSpPr/>
      </dsp:nvSpPr>
      <dsp:spPr>
        <a:xfrm>
          <a:off x="5970" y="2844505"/>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Intermodaler Verkehr</a:t>
          </a:r>
        </a:p>
      </dsp:txBody>
      <dsp:txXfrm>
        <a:off x="29258" y="2867793"/>
        <a:ext cx="1543612" cy="748518"/>
      </dsp:txXfrm>
    </dsp:sp>
    <dsp:sp modelId="{85B3D6E4-DBEC-4C41-9148-855CDE7FE50D}">
      <dsp:nvSpPr>
        <dsp:cNvPr id="0" name=""/>
        <dsp:cNvSpPr/>
      </dsp:nvSpPr>
      <dsp:spPr>
        <a:xfrm rot="19457599">
          <a:off x="1522531" y="2999466"/>
          <a:ext cx="783329" cy="27993"/>
        </a:xfrm>
        <a:custGeom>
          <a:avLst/>
          <a:gdLst/>
          <a:ahLst/>
          <a:cxnLst/>
          <a:rect l="0" t="0" r="0" b="0"/>
          <a:pathLst>
            <a:path>
              <a:moveTo>
                <a:pt x="0" y="13996"/>
              </a:moveTo>
              <a:lnTo>
                <a:pt x="783329" y="13996"/>
              </a:lnTo>
            </a:path>
          </a:pathLst>
        </a:cu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1894613" y="2993879"/>
        <a:ext cx="39166" cy="39166"/>
      </dsp:txXfrm>
    </dsp:sp>
    <dsp:sp modelId="{F2B42DDD-FFF4-4670-AF4B-496033FB8D9C}">
      <dsp:nvSpPr>
        <dsp:cNvPr id="0" name=""/>
        <dsp:cNvSpPr/>
      </dsp:nvSpPr>
      <dsp:spPr>
        <a:xfrm>
          <a:off x="2232233" y="2387326"/>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Kombinierter Verkehr (KV)</a:t>
          </a:r>
        </a:p>
      </dsp:txBody>
      <dsp:txXfrm>
        <a:off x="2255521" y="2410614"/>
        <a:ext cx="1543612" cy="748518"/>
      </dsp:txXfrm>
    </dsp:sp>
    <dsp:sp modelId="{6C114FB0-F92D-4435-8278-162CE53BCA37}">
      <dsp:nvSpPr>
        <dsp:cNvPr id="0" name=""/>
        <dsp:cNvSpPr/>
      </dsp:nvSpPr>
      <dsp:spPr>
        <a:xfrm rot="17945813">
          <a:off x="3486448" y="2199403"/>
          <a:ext cx="1308022" cy="27993"/>
        </a:xfrm>
        <a:custGeom>
          <a:avLst/>
          <a:gdLst/>
          <a:ahLst/>
          <a:cxnLst/>
          <a:rect l="0" t="0" r="0" b="0"/>
          <a:pathLst>
            <a:path>
              <a:moveTo>
                <a:pt x="0" y="13996"/>
              </a:moveTo>
              <a:lnTo>
                <a:pt x="1308022"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4107759" y="2180699"/>
        <a:ext cx="65401" cy="65401"/>
      </dsp:txXfrm>
    </dsp:sp>
    <dsp:sp modelId="{E396734F-C475-4579-86FA-6C621370E9EF}">
      <dsp:nvSpPr>
        <dsp:cNvPr id="0" name=""/>
        <dsp:cNvSpPr/>
      </dsp:nvSpPr>
      <dsp:spPr>
        <a:xfrm>
          <a:off x="4458497" y="1244378"/>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Unbegleiteter KV (UKV)</a:t>
          </a:r>
        </a:p>
      </dsp:txBody>
      <dsp:txXfrm>
        <a:off x="4481785" y="1267666"/>
        <a:ext cx="1543612" cy="748518"/>
      </dsp:txXfrm>
    </dsp:sp>
    <dsp:sp modelId="{92986E32-562C-4247-8FC4-3B0ABD14C59B}">
      <dsp:nvSpPr>
        <dsp:cNvPr id="0" name=""/>
        <dsp:cNvSpPr/>
      </dsp:nvSpPr>
      <dsp:spPr>
        <a:xfrm rot="18289469">
          <a:off x="5809802" y="1170749"/>
          <a:ext cx="1113841" cy="27993"/>
        </a:xfrm>
        <a:custGeom>
          <a:avLst/>
          <a:gdLst/>
          <a:ahLst/>
          <a:cxnLst/>
          <a:rect l="0" t="0" r="0" b="0"/>
          <a:pathLst>
            <a:path>
              <a:moveTo>
                <a:pt x="0" y="13996"/>
              </a:moveTo>
              <a:lnTo>
                <a:pt x="1113841"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38877" y="1156900"/>
        <a:ext cx="55692" cy="55692"/>
      </dsp:txXfrm>
    </dsp:sp>
    <dsp:sp modelId="{E2F8A473-E061-40A7-8F39-33CE87DCF9C4}">
      <dsp:nvSpPr>
        <dsp:cNvPr id="0" name=""/>
        <dsp:cNvSpPr/>
      </dsp:nvSpPr>
      <dsp:spPr>
        <a:xfrm>
          <a:off x="6684761" y="330020"/>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Container</a:t>
          </a:r>
        </a:p>
      </dsp:txBody>
      <dsp:txXfrm>
        <a:off x="6708049" y="353308"/>
        <a:ext cx="1543612" cy="748518"/>
      </dsp:txXfrm>
    </dsp:sp>
    <dsp:sp modelId="{89236A4A-E22A-48AF-B630-AC98AAA30088}">
      <dsp:nvSpPr>
        <dsp:cNvPr id="0" name=""/>
        <dsp:cNvSpPr/>
      </dsp:nvSpPr>
      <dsp:spPr>
        <a:xfrm>
          <a:off x="6048686" y="1627929"/>
          <a:ext cx="636075" cy="27993"/>
        </a:xfrm>
        <a:custGeom>
          <a:avLst/>
          <a:gdLst/>
          <a:ahLst/>
          <a:cxnLst/>
          <a:rect l="0" t="0" r="0" b="0"/>
          <a:pathLst>
            <a:path>
              <a:moveTo>
                <a:pt x="0" y="13996"/>
              </a:moveTo>
              <a:lnTo>
                <a:pt x="636075"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50821" y="1626023"/>
        <a:ext cx="31803" cy="31803"/>
      </dsp:txXfrm>
    </dsp:sp>
    <dsp:sp modelId="{BA67715A-E0DA-4D31-AF30-A0A19C189C34}">
      <dsp:nvSpPr>
        <dsp:cNvPr id="0" name=""/>
        <dsp:cNvSpPr/>
      </dsp:nvSpPr>
      <dsp:spPr>
        <a:xfrm>
          <a:off x="6684761" y="1244378"/>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Wechselbehälter</a:t>
          </a:r>
        </a:p>
      </dsp:txBody>
      <dsp:txXfrm>
        <a:off x="6708049" y="1267666"/>
        <a:ext cx="1543612" cy="748518"/>
      </dsp:txXfrm>
    </dsp:sp>
    <dsp:sp modelId="{429CE593-4F9D-4B9E-96C4-8B282213BCEB}">
      <dsp:nvSpPr>
        <dsp:cNvPr id="0" name=""/>
        <dsp:cNvSpPr/>
      </dsp:nvSpPr>
      <dsp:spPr>
        <a:xfrm rot="3310531">
          <a:off x="5809802" y="2085108"/>
          <a:ext cx="1113841" cy="27993"/>
        </a:xfrm>
        <a:custGeom>
          <a:avLst/>
          <a:gdLst/>
          <a:ahLst/>
          <a:cxnLst/>
          <a:rect l="0" t="0" r="0" b="0"/>
          <a:pathLst>
            <a:path>
              <a:moveTo>
                <a:pt x="0" y="13996"/>
              </a:moveTo>
              <a:lnTo>
                <a:pt x="1113841"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38877" y="2071258"/>
        <a:ext cx="55692" cy="55692"/>
      </dsp:txXfrm>
    </dsp:sp>
    <dsp:sp modelId="{21E4FA6E-6E4C-4B6D-9A4F-173638105338}">
      <dsp:nvSpPr>
        <dsp:cNvPr id="0" name=""/>
        <dsp:cNvSpPr/>
      </dsp:nvSpPr>
      <dsp:spPr>
        <a:xfrm>
          <a:off x="6684761" y="2158736"/>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Kranbare Sattelanhänger</a:t>
          </a:r>
        </a:p>
      </dsp:txBody>
      <dsp:txXfrm>
        <a:off x="6708049" y="2182024"/>
        <a:ext cx="1543612" cy="748518"/>
      </dsp:txXfrm>
    </dsp:sp>
    <dsp:sp modelId="{C15622FB-6246-404E-B64C-0727E30050D3}">
      <dsp:nvSpPr>
        <dsp:cNvPr id="0" name=""/>
        <dsp:cNvSpPr/>
      </dsp:nvSpPr>
      <dsp:spPr>
        <a:xfrm rot="3654187">
          <a:off x="3486448" y="3342350"/>
          <a:ext cx="1308022" cy="27993"/>
        </a:xfrm>
        <a:custGeom>
          <a:avLst/>
          <a:gdLst/>
          <a:ahLst/>
          <a:cxnLst/>
          <a:rect l="0" t="0" r="0" b="0"/>
          <a:pathLst>
            <a:path>
              <a:moveTo>
                <a:pt x="0" y="13996"/>
              </a:moveTo>
              <a:lnTo>
                <a:pt x="1308022"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4107759" y="3323646"/>
        <a:ext cx="65401" cy="65401"/>
      </dsp:txXfrm>
    </dsp:sp>
    <dsp:sp modelId="{0DB0B081-DD84-4355-85DB-9F152CC71588}">
      <dsp:nvSpPr>
        <dsp:cNvPr id="0" name=""/>
        <dsp:cNvSpPr/>
      </dsp:nvSpPr>
      <dsp:spPr>
        <a:xfrm>
          <a:off x="4458497" y="3530274"/>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Begleiteter KV</a:t>
          </a:r>
        </a:p>
      </dsp:txBody>
      <dsp:txXfrm>
        <a:off x="4481785" y="3553562"/>
        <a:ext cx="1543612" cy="748518"/>
      </dsp:txXfrm>
    </dsp:sp>
    <dsp:sp modelId="{EB3DA29B-AD27-4EB0-81B8-2258FB3A7090}">
      <dsp:nvSpPr>
        <dsp:cNvPr id="0" name=""/>
        <dsp:cNvSpPr/>
      </dsp:nvSpPr>
      <dsp:spPr>
        <a:xfrm rot="19541891">
          <a:off x="5981727" y="3696859"/>
          <a:ext cx="769991" cy="27993"/>
        </a:xfrm>
        <a:custGeom>
          <a:avLst/>
          <a:gdLst/>
          <a:ahLst/>
          <a:cxnLst/>
          <a:rect l="0" t="0" r="0" b="0"/>
          <a:pathLst>
            <a:path>
              <a:moveTo>
                <a:pt x="0" y="13996"/>
              </a:moveTo>
              <a:lnTo>
                <a:pt x="769991"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47473" y="3691606"/>
        <a:ext cx="38499" cy="38499"/>
      </dsp:txXfrm>
    </dsp:sp>
    <dsp:sp modelId="{515095DD-CAF6-4AD6-8D2C-BE0A48C59A3A}">
      <dsp:nvSpPr>
        <dsp:cNvPr id="0" name=""/>
        <dsp:cNvSpPr/>
      </dsp:nvSpPr>
      <dsp:spPr>
        <a:xfrm>
          <a:off x="6684761" y="3096343"/>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Roll-on / Roll-off</a:t>
          </a:r>
        </a:p>
      </dsp:txBody>
      <dsp:txXfrm>
        <a:off x="6708049" y="3119631"/>
        <a:ext cx="1543612" cy="748518"/>
      </dsp:txXfrm>
    </dsp:sp>
    <dsp:sp modelId="{A641C5E6-047F-4117-BB85-356CA87CF82D}">
      <dsp:nvSpPr>
        <dsp:cNvPr id="0" name=""/>
        <dsp:cNvSpPr/>
      </dsp:nvSpPr>
      <dsp:spPr>
        <a:xfrm rot="2142401">
          <a:off x="5975059" y="4142414"/>
          <a:ext cx="783329" cy="27993"/>
        </a:xfrm>
        <a:custGeom>
          <a:avLst/>
          <a:gdLst/>
          <a:ahLst/>
          <a:cxnLst/>
          <a:rect l="0" t="0" r="0" b="0"/>
          <a:pathLst>
            <a:path>
              <a:moveTo>
                <a:pt x="0" y="13996"/>
              </a:moveTo>
              <a:lnTo>
                <a:pt x="783329"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47140" y="4136827"/>
        <a:ext cx="39166" cy="39166"/>
      </dsp:txXfrm>
    </dsp:sp>
    <dsp:sp modelId="{74B01956-6125-4ADC-B0B2-4BDA1CBBCDA1}">
      <dsp:nvSpPr>
        <dsp:cNvPr id="0" name=""/>
        <dsp:cNvSpPr/>
      </dsp:nvSpPr>
      <dsp:spPr>
        <a:xfrm>
          <a:off x="6684761" y="3987453"/>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ROLA</a:t>
          </a:r>
        </a:p>
      </dsp:txBody>
      <dsp:txXfrm>
        <a:off x="6708049" y="4010741"/>
        <a:ext cx="1543612" cy="748518"/>
      </dsp:txXfrm>
    </dsp:sp>
    <dsp:sp modelId="{72DE3FC7-ACC5-49C4-ACBE-3DAEC8AB201D}">
      <dsp:nvSpPr>
        <dsp:cNvPr id="0" name=""/>
        <dsp:cNvSpPr/>
      </dsp:nvSpPr>
      <dsp:spPr>
        <a:xfrm rot="2142401">
          <a:off x="1522531" y="3456645"/>
          <a:ext cx="783329" cy="27993"/>
        </a:xfrm>
        <a:custGeom>
          <a:avLst/>
          <a:gdLst/>
          <a:ahLst/>
          <a:cxnLst/>
          <a:rect l="0" t="0" r="0" b="0"/>
          <a:pathLst>
            <a:path>
              <a:moveTo>
                <a:pt x="0" y="13996"/>
              </a:moveTo>
              <a:lnTo>
                <a:pt x="783329" y="13996"/>
              </a:lnTo>
            </a:path>
          </a:pathLst>
        </a:cu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1894613" y="3451059"/>
        <a:ext cx="39166" cy="39166"/>
      </dsp:txXfrm>
    </dsp:sp>
    <dsp:sp modelId="{F1E7AF30-C8F6-4915-8A84-65E8FA01A8DE}">
      <dsp:nvSpPr>
        <dsp:cNvPr id="0" name=""/>
        <dsp:cNvSpPr/>
      </dsp:nvSpPr>
      <dsp:spPr>
        <a:xfrm>
          <a:off x="2232233" y="3301684"/>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Sonstiger intermodaler Verkehr</a:t>
          </a:r>
        </a:p>
      </dsp:txBody>
      <dsp:txXfrm>
        <a:off x="2255521" y="3324972"/>
        <a:ext cx="1543612" cy="748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A653B-52C0-4006-B1E5-3033E12F5259}">
      <dsp:nvSpPr>
        <dsp:cNvPr id="0" name=""/>
        <dsp:cNvSpPr/>
      </dsp:nvSpPr>
      <dsp:spPr>
        <a:xfrm>
          <a:off x="189543" y="2222826"/>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Verkehr</a:t>
          </a:r>
        </a:p>
      </dsp:txBody>
      <dsp:txXfrm>
        <a:off x="206945" y="2240228"/>
        <a:ext cx="1153502" cy="559349"/>
      </dsp:txXfrm>
    </dsp:sp>
    <dsp:sp modelId="{8C339321-B85F-44F8-80E2-A16BAA047F2F}">
      <dsp:nvSpPr>
        <dsp:cNvPr id="0" name=""/>
        <dsp:cNvSpPr/>
      </dsp:nvSpPr>
      <dsp:spPr>
        <a:xfrm rot="17230830">
          <a:off x="810924" y="1739835"/>
          <a:ext cx="1609174" cy="22763"/>
        </a:xfrm>
        <a:custGeom>
          <a:avLst/>
          <a:gdLst/>
          <a:ahLst/>
          <a:cxnLst/>
          <a:rect l="0" t="0" r="0" b="0"/>
          <a:pathLst>
            <a:path>
              <a:moveTo>
                <a:pt x="0" y="11381"/>
              </a:moveTo>
              <a:lnTo>
                <a:pt x="1609174" y="113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1575282" y="1710988"/>
        <a:ext cx="80458" cy="80458"/>
      </dsp:txXfrm>
    </dsp:sp>
    <dsp:sp modelId="{A5EF307F-1BCA-4475-8426-73A44C7FFBE3}">
      <dsp:nvSpPr>
        <dsp:cNvPr id="0" name=""/>
        <dsp:cNvSpPr/>
      </dsp:nvSpPr>
      <dsp:spPr>
        <a:xfrm>
          <a:off x="1853172" y="68545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Land</a:t>
          </a:r>
        </a:p>
      </dsp:txBody>
      <dsp:txXfrm>
        <a:off x="1870574" y="702857"/>
        <a:ext cx="1153502" cy="559349"/>
      </dsp:txXfrm>
    </dsp:sp>
    <dsp:sp modelId="{83D4F453-0270-4CCF-BC6D-DE9F8004E5F6}">
      <dsp:nvSpPr>
        <dsp:cNvPr id="0" name=""/>
        <dsp:cNvSpPr/>
      </dsp:nvSpPr>
      <dsp:spPr>
        <a:xfrm rot="18289469">
          <a:off x="2862967" y="629512"/>
          <a:ext cx="832344" cy="22763"/>
        </a:xfrm>
        <a:custGeom>
          <a:avLst/>
          <a:gdLst/>
          <a:ahLst/>
          <a:cxnLst/>
          <a:rect l="0" t="0" r="0" b="0"/>
          <a:pathLst>
            <a:path>
              <a:moveTo>
                <a:pt x="0" y="11381"/>
              </a:moveTo>
              <a:lnTo>
                <a:pt x="832344"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58331" y="620085"/>
        <a:ext cx="41617" cy="41617"/>
      </dsp:txXfrm>
    </dsp:sp>
    <dsp:sp modelId="{C6B8CE92-0238-42BA-9929-FC148351F415}">
      <dsp:nvSpPr>
        <dsp:cNvPr id="0" name=""/>
        <dsp:cNvSpPr/>
      </dsp:nvSpPr>
      <dsp:spPr>
        <a:xfrm>
          <a:off x="3516801" y="2179"/>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Straße</a:t>
          </a:r>
        </a:p>
      </dsp:txBody>
      <dsp:txXfrm>
        <a:off x="3534203" y="19581"/>
        <a:ext cx="1153502" cy="559349"/>
      </dsp:txXfrm>
    </dsp:sp>
    <dsp:sp modelId="{17B8CF9B-0929-4AA9-AFC3-BC3365697EA2}">
      <dsp:nvSpPr>
        <dsp:cNvPr id="0" name=""/>
        <dsp:cNvSpPr/>
      </dsp:nvSpPr>
      <dsp:spPr>
        <a:xfrm>
          <a:off x="4705107" y="287874"/>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287372"/>
        <a:ext cx="23766" cy="23766"/>
      </dsp:txXfrm>
    </dsp:sp>
    <dsp:sp modelId="{31FBAAD9-5145-41D6-84C8-4EFC33810376}">
      <dsp:nvSpPr>
        <dsp:cNvPr id="0" name=""/>
        <dsp:cNvSpPr/>
      </dsp:nvSpPr>
      <dsp:spPr>
        <a:xfrm>
          <a:off x="5180429" y="2179"/>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PKW, LKW</a:t>
          </a:r>
        </a:p>
      </dsp:txBody>
      <dsp:txXfrm>
        <a:off x="5197831" y="19581"/>
        <a:ext cx="1153502" cy="559349"/>
      </dsp:txXfrm>
    </dsp:sp>
    <dsp:sp modelId="{B0D147CB-601E-4AD0-98F7-D4BCB840E30C}">
      <dsp:nvSpPr>
        <dsp:cNvPr id="0" name=""/>
        <dsp:cNvSpPr/>
      </dsp:nvSpPr>
      <dsp:spPr>
        <a:xfrm>
          <a:off x="3041478" y="971150"/>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67256" y="970648"/>
        <a:ext cx="23766" cy="23766"/>
      </dsp:txXfrm>
    </dsp:sp>
    <dsp:sp modelId="{1166AB86-C4F2-4174-AFBD-A8691BC1DCA1}">
      <dsp:nvSpPr>
        <dsp:cNvPr id="0" name=""/>
        <dsp:cNvSpPr/>
      </dsp:nvSpPr>
      <dsp:spPr>
        <a:xfrm>
          <a:off x="3516801" y="68545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Schiene</a:t>
          </a:r>
        </a:p>
      </dsp:txBody>
      <dsp:txXfrm>
        <a:off x="3534203" y="702857"/>
        <a:ext cx="1153502" cy="559349"/>
      </dsp:txXfrm>
    </dsp:sp>
    <dsp:sp modelId="{33FB941C-54F6-4D2B-B619-E93A7F4AD28D}">
      <dsp:nvSpPr>
        <dsp:cNvPr id="0" name=""/>
        <dsp:cNvSpPr/>
      </dsp:nvSpPr>
      <dsp:spPr>
        <a:xfrm>
          <a:off x="4705107" y="971150"/>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970648"/>
        <a:ext cx="23766" cy="23766"/>
      </dsp:txXfrm>
    </dsp:sp>
    <dsp:sp modelId="{B14700CB-9771-4347-8433-D41FE6F46F47}">
      <dsp:nvSpPr>
        <dsp:cNvPr id="0" name=""/>
        <dsp:cNvSpPr/>
      </dsp:nvSpPr>
      <dsp:spPr>
        <a:xfrm>
          <a:off x="5180429" y="68545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Zug</a:t>
          </a:r>
        </a:p>
      </dsp:txBody>
      <dsp:txXfrm>
        <a:off x="5197831" y="702857"/>
        <a:ext cx="1153502" cy="559349"/>
      </dsp:txXfrm>
    </dsp:sp>
    <dsp:sp modelId="{0DCC517A-6DD7-493C-995B-28DBFEB75EF6}">
      <dsp:nvSpPr>
        <dsp:cNvPr id="0" name=""/>
        <dsp:cNvSpPr/>
      </dsp:nvSpPr>
      <dsp:spPr>
        <a:xfrm rot="3310531">
          <a:off x="2862967" y="1312788"/>
          <a:ext cx="832344" cy="22763"/>
        </a:xfrm>
        <a:custGeom>
          <a:avLst/>
          <a:gdLst/>
          <a:ahLst/>
          <a:cxnLst/>
          <a:rect l="0" t="0" r="0" b="0"/>
          <a:pathLst>
            <a:path>
              <a:moveTo>
                <a:pt x="0" y="11381"/>
              </a:moveTo>
              <a:lnTo>
                <a:pt x="832344"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58331" y="1303361"/>
        <a:ext cx="41617" cy="41617"/>
      </dsp:txXfrm>
    </dsp:sp>
    <dsp:sp modelId="{E5036F59-F898-43E5-9DBF-813512DDA941}">
      <dsp:nvSpPr>
        <dsp:cNvPr id="0" name=""/>
        <dsp:cNvSpPr/>
      </dsp:nvSpPr>
      <dsp:spPr>
        <a:xfrm>
          <a:off x="3516801" y="1368731"/>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Rohrleitung</a:t>
          </a:r>
        </a:p>
      </dsp:txBody>
      <dsp:txXfrm>
        <a:off x="3534203" y="1386133"/>
        <a:ext cx="1153502" cy="559349"/>
      </dsp:txXfrm>
    </dsp:sp>
    <dsp:sp modelId="{35C69ECD-B881-4F61-89B9-B43F88DB7932}">
      <dsp:nvSpPr>
        <dsp:cNvPr id="0" name=""/>
        <dsp:cNvSpPr/>
      </dsp:nvSpPr>
      <dsp:spPr>
        <a:xfrm>
          <a:off x="4705107" y="1654426"/>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1653924"/>
        <a:ext cx="23766" cy="23766"/>
      </dsp:txXfrm>
    </dsp:sp>
    <dsp:sp modelId="{BB901DBC-6538-41B4-A6EB-D1155B8FF6DC}">
      <dsp:nvSpPr>
        <dsp:cNvPr id="0" name=""/>
        <dsp:cNvSpPr/>
      </dsp:nvSpPr>
      <dsp:spPr>
        <a:xfrm>
          <a:off x="5180429" y="1368731"/>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Pipeline für</a:t>
          </a:r>
          <a:br>
            <a:rPr lang="de-AT" sz="1300" kern="1200" dirty="0"/>
          </a:br>
          <a:r>
            <a:rPr lang="de-AT" sz="1300" kern="1200" dirty="0"/>
            <a:t>Öl, Gas</a:t>
          </a:r>
        </a:p>
      </dsp:txBody>
      <dsp:txXfrm>
        <a:off x="5197831" y="1386133"/>
        <a:ext cx="1153502" cy="559349"/>
      </dsp:txXfrm>
    </dsp:sp>
    <dsp:sp modelId="{BF971797-EE47-4BFC-ADDA-0B47F82CB7D3}">
      <dsp:nvSpPr>
        <dsp:cNvPr id="0" name=""/>
        <dsp:cNvSpPr/>
      </dsp:nvSpPr>
      <dsp:spPr>
        <a:xfrm rot="1186030">
          <a:off x="1362969" y="2593930"/>
          <a:ext cx="505084" cy="22763"/>
        </a:xfrm>
        <a:custGeom>
          <a:avLst/>
          <a:gdLst/>
          <a:ahLst/>
          <a:cxnLst/>
          <a:rect l="0" t="0" r="0" b="0"/>
          <a:pathLst>
            <a:path>
              <a:moveTo>
                <a:pt x="0" y="11381"/>
              </a:moveTo>
              <a:lnTo>
                <a:pt x="505084" y="113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1602884" y="2592685"/>
        <a:ext cx="25254" cy="25254"/>
      </dsp:txXfrm>
    </dsp:sp>
    <dsp:sp modelId="{44F1D491-05AB-493B-B17E-3DFE094C790E}">
      <dsp:nvSpPr>
        <dsp:cNvPr id="0" name=""/>
        <dsp:cNvSpPr/>
      </dsp:nvSpPr>
      <dsp:spPr>
        <a:xfrm>
          <a:off x="1853172" y="239364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Wasser</a:t>
          </a:r>
        </a:p>
      </dsp:txBody>
      <dsp:txXfrm>
        <a:off x="1870574" y="2411047"/>
        <a:ext cx="1153502" cy="559349"/>
      </dsp:txXfrm>
    </dsp:sp>
    <dsp:sp modelId="{39828700-4C35-43CD-8DD7-2D4C616F74CE}">
      <dsp:nvSpPr>
        <dsp:cNvPr id="0" name=""/>
        <dsp:cNvSpPr/>
      </dsp:nvSpPr>
      <dsp:spPr>
        <a:xfrm rot="19457599">
          <a:off x="2986459" y="2508521"/>
          <a:ext cx="585361" cy="22763"/>
        </a:xfrm>
        <a:custGeom>
          <a:avLst/>
          <a:gdLst/>
          <a:ahLst/>
          <a:cxnLst/>
          <a:rect l="0" t="0" r="0" b="0"/>
          <a:pathLst>
            <a:path>
              <a:moveTo>
                <a:pt x="0" y="11381"/>
              </a:moveTo>
              <a:lnTo>
                <a:pt x="585361"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64505" y="2505268"/>
        <a:ext cx="29268" cy="29268"/>
      </dsp:txXfrm>
    </dsp:sp>
    <dsp:sp modelId="{515EF8B1-DEDE-4857-BF75-5CEEC84BD7B3}">
      <dsp:nvSpPr>
        <dsp:cNvPr id="0" name=""/>
        <dsp:cNvSpPr/>
      </dsp:nvSpPr>
      <dsp:spPr>
        <a:xfrm>
          <a:off x="3516801" y="2052007"/>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Binnenwasser-straße (Fluss)</a:t>
          </a:r>
        </a:p>
      </dsp:txBody>
      <dsp:txXfrm>
        <a:off x="3534203" y="2069409"/>
        <a:ext cx="1153502" cy="559349"/>
      </dsp:txXfrm>
    </dsp:sp>
    <dsp:sp modelId="{D93A9B29-10EA-4E27-AB8B-4C5C954C5E67}">
      <dsp:nvSpPr>
        <dsp:cNvPr id="0" name=""/>
        <dsp:cNvSpPr/>
      </dsp:nvSpPr>
      <dsp:spPr>
        <a:xfrm>
          <a:off x="4705107" y="2337702"/>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2337200"/>
        <a:ext cx="23766" cy="23766"/>
      </dsp:txXfrm>
    </dsp:sp>
    <dsp:sp modelId="{A1646D09-D177-43AA-9B28-8ABA034FF44F}">
      <dsp:nvSpPr>
        <dsp:cNvPr id="0" name=""/>
        <dsp:cNvSpPr/>
      </dsp:nvSpPr>
      <dsp:spPr>
        <a:xfrm>
          <a:off x="5180429" y="2052007"/>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Binnenschiff</a:t>
          </a:r>
        </a:p>
      </dsp:txBody>
      <dsp:txXfrm>
        <a:off x="5197831" y="2069409"/>
        <a:ext cx="1153502" cy="559349"/>
      </dsp:txXfrm>
    </dsp:sp>
    <dsp:sp modelId="{FA0F791B-597B-4FFF-9487-106D6D294157}">
      <dsp:nvSpPr>
        <dsp:cNvPr id="0" name=""/>
        <dsp:cNvSpPr/>
      </dsp:nvSpPr>
      <dsp:spPr>
        <a:xfrm rot="2142401">
          <a:off x="2986459" y="2850159"/>
          <a:ext cx="585361" cy="22763"/>
        </a:xfrm>
        <a:custGeom>
          <a:avLst/>
          <a:gdLst/>
          <a:ahLst/>
          <a:cxnLst/>
          <a:rect l="0" t="0" r="0" b="0"/>
          <a:pathLst>
            <a:path>
              <a:moveTo>
                <a:pt x="0" y="11381"/>
              </a:moveTo>
              <a:lnTo>
                <a:pt x="585361"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64505" y="2846906"/>
        <a:ext cx="29268" cy="29268"/>
      </dsp:txXfrm>
    </dsp:sp>
    <dsp:sp modelId="{F48B7788-98B9-4F6A-8252-2B4394A79F45}">
      <dsp:nvSpPr>
        <dsp:cNvPr id="0" name=""/>
        <dsp:cNvSpPr/>
      </dsp:nvSpPr>
      <dsp:spPr>
        <a:xfrm>
          <a:off x="3516801" y="2735283"/>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Meer</a:t>
          </a:r>
        </a:p>
      </dsp:txBody>
      <dsp:txXfrm>
        <a:off x="3534203" y="2752685"/>
        <a:ext cx="1153502" cy="559349"/>
      </dsp:txXfrm>
    </dsp:sp>
    <dsp:sp modelId="{E94E6CA7-093E-4575-8E61-951AC433E822}">
      <dsp:nvSpPr>
        <dsp:cNvPr id="0" name=""/>
        <dsp:cNvSpPr/>
      </dsp:nvSpPr>
      <dsp:spPr>
        <a:xfrm>
          <a:off x="4705107" y="3020978"/>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3020476"/>
        <a:ext cx="23766" cy="23766"/>
      </dsp:txXfrm>
    </dsp:sp>
    <dsp:sp modelId="{B135146D-ECEC-47C4-9585-B660E3CB527A}">
      <dsp:nvSpPr>
        <dsp:cNvPr id="0" name=""/>
        <dsp:cNvSpPr/>
      </dsp:nvSpPr>
      <dsp:spPr>
        <a:xfrm>
          <a:off x="5180429" y="2735283"/>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Hochseeschiff</a:t>
          </a:r>
        </a:p>
      </dsp:txBody>
      <dsp:txXfrm>
        <a:off x="5197831" y="2752685"/>
        <a:ext cx="1153502" cy="559349"/>
      </dsp:txXfrm>
    </dsp:sp>
    <dsp:sp modelId="{43021F8E-F706-4E23-A7AA-F87A64589971}">
      <dsp:nvSpPr>
        <dsp:cNvPr id="0" name=""/>
        <dsp:cNvSpPr/>
      </dsp:nvSpPr>
      <dsp:spPr>
        <a:xfrm rot="4369170">
          <a:off x="810924" y="3277206"/>
          <a:ext cx="1609174" cy="22763"/>
        </a:xfrm>
        <a:custGeom>
          <a:avLst/>
          <a:gdLst/>
          <a:ahLst/>
          <a:cxnLst/>
          <a:rect l="0" t="0" r="0" b="0"/>
          <a:pathLst>
            <a:path>
              <a:moveTo>
                <a:pt x="0" y="11381"/>
              </a:moveTo>
              <a:lnTo>
                <a:pt x="1609174" y="113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1575282" y="3248359"/>
        <a:ext cx="80458" cy="80458"/>
      </dsp:txXfrm>
    </dsp:sp>
    <dsp:sp modelId="{F1B2EE04-816F-4FFF-BDA3-EA5D7D567E03}">
      <dsp:nvSpPr>
        <dsp:cNvPr id="0" name=""/>
        <dsp:cNvSpPr/>
      </dsp:nvSpPr>
      <dsp:spPr>
        <a:xfrm>
          <a:off x="1853172" y="3760197"/>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Luft</a:t>
          </a:r>
        </a:p>
      </dsp:txBody>
      <dsp:txXfrm>
        <a:off x="1870574" y="3777599"/>
        <a:ext cx="1153502" cy="559349"/>
      </dsp:txXfrm>
    </dsp:sp>
    <dsp:sp modelId="{0BC8E61C-F9F7-40F7-B9C6-49EAD720B631}">
      <dsp:nvSpPr>
        <dsp:cNvPr id="0" name=""/>
        <dsp:cNvSpPr/>
      </dsp:nvSpPr>
      <dsp:spPr>
        <a:xfrm rot="19457599">
          <a:off x="2986459" y="3875073"/>
          <a:ext cx="585361" cy="22763"/>
        </a:xfrm>
        <a:custGeom>
          <a:avLst/>
          <a:gdLst/>
          <a:ahLst/>
          <a:cxnLst/>
          <a:rect l="0" t="0" r="0" b="0"/>
          <a:pathLst>
            <a:path>
              <a:moveTo>
                <a:pt x="0" y="11381"/>
              </a:moveTo>
              <a:lnTo>
                <a:pt x="585361"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64505" y="3871821"/>
        <a:ext cx="29268" cy="29268"/>
      </dsp:txXfrm>
    </dsp:sp>
    <dsp:sp modelId="{A062CCFD-5A1E-43E7-84CC-8E12CF9451A4}">
      <dsp:nvSpPr>
        <dsp:cNvPr id="0" name=""/>
        <dsp:cNvSpPr/>
      </dsp:nvSpPr>
      <dsp:spPr>
        <a:xfrm>
          <a:off x="3516801" y="3418559"/>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Luft</a:t>
          </a:r>
        </a:p>
      </dsp:txBody>
      <dsp:txXfrm>
        <a:off x="3534203" y="3435961"/>
        <a:ext cx="1153502" cy="559349"/>
      </dsp:txXfrm>
    </dsp:sp>
    <dsp:sp modelId="{9282C1E7-834C-45F4-B72F-AC865F579853}">
      <dsp:nvSpPr>
        <dsp:cNvPr id="0" name=""/>
        <dsp:cNvSpPr/>
      </dsp:nvSpPr>
      <dsp:spPr>
        <a:xfrm>
          <a:off x="4705107" y="3704254"/>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3703753"/>
        <a:ext cx="23766" cy="23766"/>
      </dsp:txXfrm>
    </dsp:sp>
    <dsp:sp modelId="{8B615C4B-0624-4889-BC4F-285A818CFB0A}">
      <dsp:nvSpPr>
        <dsp:cNvPr id="0" name=""/>
        <dsp:cNvSpPr/>
      </dsp:nvSpPr>
      <dsp:spPr>
        <a:xfrm>
          <a:off x="5180429" y="3418559"/>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Flugzeuge</a:t>
          </a:r>
        </a:p>
      </dsp:txBody>
      <dsp:txXfrm>
        <a:off x="5197831" y="3435961"/>
        <a:ext cx="1153502" cy="559349"/>
      </dsp:txXfrm>
    </dsp:sp>
    <dsp:sp modelId="{C51CA29C-44D2-4601-971E-C9F5CBE905EF}">
      <dsp:nvSpPr>
        <dsp:cNvPr id="0" name=""/>
        <dsp:cNvSpPr/>
      </dsp:nvSpPr>
      <dsp:spPr>
        <a:xfrm rot="2142401">
          <a:off x="2986459" y="4216711"/>
          <a:ext cx="585361" cy="22763"/>
        </a:xfrm>
        <a:custGeom>
          <a:avLst/>
          <a:gdLst/>
          <a:ahLst/>
          <a:cxnLst/>
          <a:rect l="0" t="0" r="0" b="0"/>
          <a:pathLst>
            <a:path>
              <a:moveTo>
                <a:pt x="0" y="11381"/>
              </a:moveTo>
              <a:lnTo>
                <a:pt x="585361"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64505" y="4213459"/>
        <a:ext cx="29268" cy="29268"/>
      </dsp:txXfrm>
    </dsp:sp>
    <dsp:sp modelId="{C10FEBC7-6D2C-4F1B-B850-EBDD41F9D59C}">
      <dsp:nvSpPr>
        <dsp:cNvPr id="0" name=""/>
        <dsp:cNvSpPr/>
      </dsp:nvSpPr>
      <dsp:spPr>
        <a:xfrm>
          <a:off x="3516801" y="410183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Weltraum</a:t>
          </a:r>
        </a:p>
      </dsp:txBody>
      <dsp:txXfrm>
        <a:off x="3534203" y="4119237"/>
        <a:ext cx="1153502" cy="559349"/>
      </dsp:txXfrm>
    </dsp:sp>
    <dsp:sp modelId="{03618634-096E-4644-89F6-4DBB9B9D7E6E}">
      <dsp:nvSpPr>
        <dsp:cNvPr id="0" name=""/>
        <dsp:cNvSpPr/>
      </dsp:nvSpPr>
      <dsp:spPr>
        <a:xfrm>
          <a:off x="4705107" y="4387530"/>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4387029"/>
        <a:ext cx="23766" cy="23766"/>
      </dsp:txXfrm>
    </dsp:sp>
    <dsp:sp modelId="{D645218F-3938-46D4-BBE4-E5AE810A5381}">
      <dsp:nvSpPr>
        <dsp:cNvPr id="0" name=""/>
        <dsp:cNvSpPr/>
      </dsp:nvSpPr>
      <dsp:spPr>
        <a:xfrm>
          <a:off x="5180429" y="410183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Rakete</a:t>
          </a:r>
        </a:p>
      </dsp:txBody>
      <dsp:txXfrm>
        <a:off x="5197831" y="4119237"/>
        <a:ext cx="1153502" cy="559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052661" y="1831"/>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79744E4A-1ADB-4BEA-8773-2BB14D19B5F7}">
      <dsp:nvSpPr>
        <dsp:cNvPr id="0" name=""/>
        <dsp:cNvSpPr/>
      </dsp:nvSpPr>
      <dsp:spPr>
        <a:xfrm>
          <a:off x="1740451" y="1831"/>
          <a:ext cx="624419" cy="62441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052661" y="782355"/>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a:t>
          </a:r>
          <a:r>
            <a:rPr lang="de-AT" sz="2000" b="1" u="sng" kern="1200" dirty="0">
              <a:solidFill>
                <a:srgbClr val="0A6169"/>
              </a:solidFill>
              <a:latin typeface="Mangal Pro" panose="00000500000000000000" pitchFamily="2" charset="0"/>
              <a:cs typeface="Mangal Pro" panose="00000500000000000000" pitchFamily="2" charset="0"/>
            </a:rPr>
            <a:t>Straße</a:t>
          </a:r>
          <a:r>
            <a:rPr lang="de-AT" sz="2000" kern="1200" dirty="0">
              <a:solidFill>
                <a:srgbClr val="0A6169"/>
              </a:solidFill>
              <a:latin typeface="Mangal Pro" panose="00000500000000000000" pitchFamily="2" charset="0"/>
              <a:cs typeface="Mangal Pro" panose="00000500000000000000" pitchFamily="2" charset="0"/>
            </a:rPr>
            <a:t> und Schiene</a:t>
          </a:r>
        </a:p>
      </dsp:txBody>
      <dsp:txXfrm rot="10800000">
        <a:off x="2208766" y="782355"/>
        <a:ext cx="7373507" cy="624419"/>
      </dsp:txXfrm>
    </dsp:sp>
    <dsp:sp modelId="{CA3E8892-4E50-4B65-98E3-D1044BF7D925}">
      <dsp:nvSpPr>
        <dsp:cNvPr id="0" name=""/>
        <dsp:cNvSpPr/>
      </dsp:nvSpPr>
      <dsp:spPr>
        <a:xfrm>
          <a:off x="1740451" y="782355"/>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1562880"/>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031FBF9B-CB28-4833-B40A-2FBCD9418FD7}">
      <dsp:nvSpPr>
        <dsp:cNvPr id="0" name=""/>
        <dsp:cNvSpPr/>
      </dsp:nvSpPr>
      <dsp:spPr>
        <a:xfrm>
          <a:off x="1740451" y="1562880"/>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2343404"/>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2EEA31F9-4FC0-463E-8050-6998BD36AD0D}">
      <dsp:nvSpPr>
        <dsp:cNvPr id="0" name=""/>
        <dsp:cNvSpPr/>
      </dsp:nvSpPr>
      <dsp:spPr>
        <a:xfrm>
          <a:off x="1740451" y="2343404"/>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DFD71B2-9399-47F7-8931-02E750FC8E45}">
      <dsp:nvSpPr>
        <dsp:cNvPr id="0" name=""/>
        <dsp:cNvSpPr/>
      </dsp:nvSpPr>
      <dsp:spPr>
        <a:xfrm rot="10800000">
          <a:off x="2052661" y="3123929"/>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31C4EBB2-59C9-4ACC-90B0-DA2375405BA2}">
      <dsp:nvSpPr>
        <dsp:cNvPr id="0" name=""/>
        <dsp:cNvSpPr/>
      </dsp:nvSpPr>
      <dsp:spPr>
        <a:xfrm>
          <a:off x="1740451" y="3123929"/>
          <a:ext cx="624419" cy="624419"/>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C9480-D6A4-4EF5-8A06-36A40CF0E472}">
      <dsp:nvSpPr>
        <dsp:cNvPr id="0" name=""/>
        <dsp:cNvSpPr/>
      </dsp:nvSpPr>
      <dsp:spPr>
        <a:xfrm>
          <a:off x="713071" y="703629"/>
          <a:ext cx="9498518" cy="4242346"/>
        </a:xfrm>
        <a:prstGeom prst="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93E8DE-2A43-4C71-BA77-CD48B6588861}">
      <dsp:nvSpPr>
        <dsp:cNvPr id="0" name=""/>
        <dsp:cNvSpPr/>
      </dsp:nvSpPr>
      <dsp:spPr>
        <a:xfrm>
          <a:off x="1623036" y="1520804"/>
          <a:ext cx="3811981" cy="35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a:t>Transportgeschwindigkeit</a:t>
          </a:r>
        </a:p>
        <a:p>
          <a:pPr marL="0" lvl="0" indent="0" algn="l" defTabSz="800100">
            <a:lnSpc>
              <a:spcPct val="90000"/>
            </a:lnSpc>
            <a:spcBef>
              <a:spcPct val="0"/>
            </a:spcBef>
            <a:spcAft>
              <a:spcPct val="35000"/>
            </a:spcAft>
            <a:buNone/>
          </a:pPr>
          <a:r>
            <a:rPr lang="de-AT" sz="1800" kern="1200"/>
            <a:t>Netzdichte &amp; Flächendeckung</a:t>
          </a:r>
        </a:p>
        <a:p>
          <a:pPr marL="0" lvl="0" indent="0" algn="l" defTabSz="800100">
            <a:lnSpc>
              <a:spcPct val="90000"/>
            </a:lnSpc>
            <a:spcBef>
              <a:spcPct val="0"/>
            </a:spcBef>
            <a:spcAft>
              <a:spcPct val="35000"/>
            </a:spcAft>
            <a:buNone/>
          </a:pPr>
          <a:r>
            <a:rPr lang="de-AT" sz="1800" kern="1200"/>
            <a:t>Flexibilität</a:t>
          </a:r>
        </a:p>
        <a:p>
          <a:pPr marL="0" lvl="0" indent="0" algn="l" defTabSz="800100">
            <a:lnSpc>
              <a:spcPct val="90000"/>
            </a:lnSpc>
            <a:spcBef>
              <a:spcPct val="0"/>
            </a:spcBef>
            <a:spcAft>
              <a:spcPct val="35000"/>
            </a:spcAft>
            <a:buNone/>
          </a:pPr>
          <a:r>
            <a:rPr lang="de-AT" sz="1800" kern="1200"/>
            <a:t>Technischer Fortschritt</a:t>
          </a:r>
        </a:p>
        <a:p>
          <a:pPr marL="0" lvl="0" indent="0" algn="l" defTabSz="800100">
            <a:lnSpc>
              <a:spcPct val="90000"/>
            </a:lnSpc>
            <a:spcBef>
              <a:spcPct val="0"/>
            </a:spcBef>
            <a:spcAft>
              <a:spcPct val="35000"/>
            </a:spcAft>
            <a:buNone/>
          </a:pPr>
          <a:r>
            <a:rPr lang="de-AT" sz="1800" kern="1200"/>
            <a:t>Geringe Nutzungskosten</a:t>
          </a:r>
        </a:p>
        <a:p>
          <a:pPr marL="0" lvl="0" indent="0" algn="l" defTabSz="800100">
            <a:lnSpc>
              <a:spcPct val="90000"/>
            </a:lnSpc>
            <a:spcBef>
              <a:spcPct val="0"/>
            </a:spcBef>
            <a:spcAft>
              <a:spcPct val="35000"/>
            </a:spcAft>
            <a:buNone/>
          </a:pPr>
          <a:r>
            <a:rPr lang="de-AT" sz="1800" kern="1200"/>
            <a:t>Haus-zu-Haus-Verkehr ohne Umschlag</a:t>
          </a:r>
        </a:p>
        <a:p>
          <a:pPr marL="0" lvl="0" indent="0" algn="l" defTabSz="800100">
            <a:lnSpc>
              <a:spcPct val="90000"/>
            </a:lnSpc>
            <a:spcBef>
              <a:spcPct val="0"/>
            </a:spcBef>
            <a:spcAft>
              <a:spcPct val="35000"/>
            </a:spcAft>
            <a:buNone/>
          </a:pPr>
          <a:r>
            <a:rPr lang="de-AT" sz="1800" kern="1200"/>
            <a:t>Lokalisierung der Fahrzeuge und Kommunikation mit Personal</a:t>
          </a:r>
        </a:p>
      </dsp:txBody>
      <dsp:txXfrm>
        <a:off x="1623036" y="1520804"/>
        <a:ext cx="3811981" cy="3563912"/>
      </dsp:txXfrm>
    </dsp:sp>
    <dsp:sp modelId="{CB4D8583-CF73-4C67-A2F4-FD98748CA327}">
      <dsp:nvSpPr>
        <dsp:cNvPr id="0" name=""/>
        <dsp:cNvSpPr/>
      </dsp:nvSpPr>
      <dsp:spPr>
        <a:xfrm>
          <a:off x="5788588" y="1435752"/>
          <a:ext cx="3927446" cy="362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t>Hohe externe Kosten (Umwelt,</a:t>
          </a:r>
          <a:br>
            <a:rPr lang="de-AT" sz="1800" kern="1200" dirty="0"/>
          </a:br>
          <a:r>
            <a:rPr lang="de-AT" sz="1800" kern="1200" dirty="0"/>
            <a:t>CO</a:t>
          </a:r>
          <a:r>
            <a:rPr lang="de-AT" sz="1800" kern="1200" baseline="-25000" dirty="0"/>
            <a:t>2</a:t>
          </a:r>
          <a:r>
            <a:rPr lang="de-AT" sz="1800" kern="1200" dirty="0"/>
            <a:t>-Ausstoß, Lärm, Unfälle,…)</a:t>
          </a:r>
        </a:p>
        <a:p>
          <a:pPr marL="0" lvl="0" indent="0" algn="l" defTabSz="800100">
            <a:lnSpc>
              <a:spcPct val="90000"/>
            </a:lnSpc>
            <a:spcBef>
              <a:spcPct val="0"/>
            </a:spcBef>
            <a:spcAft>
              <a:spcPct val="35000"/>
            </a:spcAft>
            <a:buNone/>
          </a:pPr>
          <a:r>
            <a:rPr lang="de-AT" sz="1800" kern="1200" dirty="0"/>
            <a:t>Ungünstiges Verhältnis zwischen Nutzlast und Eigengewicht der Fahrzeuge</a:t>
          </a:r>
        </a:p>
        <a:p>
          <a:pPr marL="0" lvl="0" indent="0" algn="l" defTabSz="800100">
            <a:lnSpc>
              <a:spcPct val="90000"/>
            </a:lnSpc>
            <a:spcBef>
              <a:spcPct val="0"/>
            </a:spcBef>
            <a:spcAft>
              <a:spcPct val="35000"/>
            </a:spcAft>
            <a:buNone/>
          </a:pPr>
          <a:r>
            <a:rPr lang="de-AT" sz="1800" kern="1200" dirty="0"/>
            <a:t>Begrenzte Ladekapazität</a:t>
          </a:r>
        </a:p>
        <a:p>
          <a:pPr marL="0" lvl="0" indent="0" algn="l" defTabSz="800100">
            <a:lnSpc>
              <a:spcPct val="90000"/>
            </a:lnSpc>
            <a:spcBef>
              <a:spcPct val="0"/>
            </a:spcBef>
            <a:spcAft>
              <a:spcPct val="35000"/>
            </a:spcAft>
            <a:buNone/>
          </a:pPr>
          <a:r>
            <a:rPr lang="de-AT" sz="1800" kern="1200" dirty="0"/>
            <a:t>Zeitliche Einschränkungen: Fahrverbote</a:t>
          </a:r>
        </a:p>
        <a:p>
          <a:pPr marL="0" lvl="0" indent="0" algn="l" defTabSz="800100">
            <a:lnSpc>
              <a:spcPct val="90000"/>
            </a:lnSpc>
            <a:spcBef>
              <a:spcPct val="0"/>
            </a:spcBef>
            <a:spcAft>
              <a:spcPct val="35000"/>
            </a:spcAft>
            <a:buNone/>
          </a:pPr>
          <a:r>
            <a:rPr lang="de-AT" sz="1800" kern="1200" dirty="0"/>
            <a:t>Relativ hohe Unfallgefahr</a:t>
          </a:r>
        </a:p>
        <a:p>
          <a:pPr marL="0" lvl="0" indent="0" algn="l" defTabSz="800100">
            <a:lnSpc>
              <a:spcPct val="90000"/>
            </a:lnSpc>
            <a:spcBef>
              <a:spcPct val="0"/>
            </a:spcBef>
            <a:spcAft>
              <a:spcPct val="35000"/>
            </a:spcAft>
            <a:buNone/>
          </a:pPr>
          <a:r>
            <a:rPr lang="de-AT" sz="1800" kern="1200" dirty="0"/>
            <a:t>Abhängigkeit von Straßenverhältnissen und Verkehrslage</a:t>
          </a:r>
        </a:p>
        <a:p>
          <a:pPr marL="0" lvl="0" indent="0" algn="l" defTabSz="800100">
            <a:lnSpc>
              <a:spcPct val="90000"/>
            </a:lnSpc>
            <a:spcBef>
              <a:spcPct val="0"/>
            </a:spcBef>
            <a:spcAft>
              <a:spcPct val="35000"/>
            </a:spcAft>
            <a:buNone/>
          </a:pPr>
          <a:endParaRPr lang="de-AT" sz="1800" kern="1200" dirty="0"/>
        </a:p>
        <a:p>
          <a:pPr marL="0" lvl="0" indent="0" algn="l" defTabSz="800100">
            <a:lnSpc>
              <a:spcPct val="90000"/>
            </a:lnSpc>
            <a:spcBef>
              <a:spcPct val="0"/>
            </a:spcBef>
            <a:spcAft>
              <a:spcPct val="35000"/>
            </a:spcAft>
            <a:buNone/>
          </a:pPr>
          <a:endParaRPr lang="de-AT" sz="1800" kern="1200" dirty="0"/>
        </a:p>
      </dsp:txBody>
      <dsp:txXfrm>
        <a:off x="5788588" y="1435752"/>
        <a:ext cx="3927446" cy="3629275"/>
      </dsp:txXfrm>
    </dsp:sp>
    <dsp:sp modelId="{5E31EE7C-0B73-4D78-B791-20AF35432774}">
      <dsp:nvSpPr>
        <dsp:cNvPr id="0" name=""/>
        <dsp:cNvSpPr/>
      </dsp:nvSpPr>
      <dsp:spPr>
        <a:xfrm>
          <a:off x="325337" y="250266"/>
          <a:ext cx="900643" cy="858103"/>
        </a:xfrm>
        <a:prstGeom prst="plus">
          <a:avLst>
            <a:gd name="adj" fmla="val 328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A400D-D1FB-49F6-9C9D-970AD6A050D0}">
      <dsp:nvSpPr>
        <dsp:cNvPr id="0" name=""/>
        <dsp:cNvSpPr/>
      </dsp:nvSpPr>
      <dsp:spPr>
        <a:xfrm>
          <a:off x="9520919" y="551795"/>
          <a:ext cx="847664" cy="27676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72C34-5550-43BA-A92F-FF4E706F04DB}">
      <dsp:nvSpPr>
        <dsp:cNvPr id="0" name=""/>
        <dsp:cNvSpPr/>
      </dsp:nvSpPr>
      <dsp:spPr>
        <a:xfrm>
          <a:off x="5482196" y="1207537"/>
          <a:ext cx="943" cy="3466307"/>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052661" y="1831"/>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79744E4A-1ADB-4BEA-8773-2BB14D19B5F7}">
      <dsp:nvSpPr>
        <dsp:cNvPr id="0" name=""/>
        <dsp:cNvSpPr/>
      </dsp:nvSpPr>
      <dsp:spPr>
        <a:xfrm>
          <a:off x="1740451" y="1831"/>
          <a:ext cx="624419" cy="62441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052661" y="782355"/>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Straße und </a:t>
          </a:r>
          <a:r>
            <a:rPr lang="de-AT" sz="2000" b="1" u="sng" kern="1200" dirty="0">
              <a:solidFill>
                <a:srgbClr val="0A6169"/>
              </a:solidFill>
              <a:latin typeface="Mangal Pro" panose="00000500000000000000" pitchFamily="2" charset="0"/>
              <a:cs typeface="Mangal Pro" panose="00000500000000000000" pitchFamily="2" charset="0"/>
            </a:rPr>
            <a:t>Schiene</a:t>
          </a:r>
        </a:p>
      </dsp:txBody>
      <dsp:txXfrm rot="10800000">
        <a:off x="2208766" y="782355"/>
        <a:ext cx="7373507" cy="624419"/>
      </dsp:txXfrm>
    </dsp:sp>
    <dsp:sp modelId="{CA3E8892-4E50-4B65-98E3-D1044BF7D925}">
      <dsp:nvSpPr>
        <dsp:cNvPr id="0" name=""/>
        <dsp:cNvSpPr/>
      </dsp:nvSpPr>
      <dsp:spPr>
        <a:xfrm>
          <a:off x="1740451" y="782355"/>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1562880"/>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031FBF9B-CB28-4833-B40A-2FBCD9418FD7}">
      <dsp:nvSpPr>
        <dsp:cNvPr id="0" name=""/>
        <dsp:cNvSpPr/>
      </dsp:nvSpPr>
      <dsp:spPr>
        <a:xfrm>
          <a:off x="1740451" y="1562880"/>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2343404"/>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2EEA31F9-4FC0-463E-8050-6998BD36AD0D}">
      <dsp:nvSpPr>
        <dsp:cNvPr id="0" name=""/>
        <dsp:cNvSpPr/>
      </dsp:nvSpPr>
      <dsp:spPr>
        <a:xfrm>
          <a:off x="1740451" y="2343404"/>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DFD71B2-9399-47F7-8931-02E750FC8E45}">
      <dsp:nvSpPr>
        <dsp:cNvPr id="0" name=""/>
        <dsp:cNvSpPr/>
      </dsp:nvSpPr>
      <dsp:spPr>
        <a:xfrm rot="10800000">
          <a:off x="2052661" y="3123929"/>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31C4EBB2-59C9-4ACC-90B0-DA2375405BA2}">
      <dsp:nvSpPr>
        <dsp:cNvPr id="0" name=""/>
        <dsp:cNvSpPr/>
      </dsp:nvSpPr>
      <dsp:spPr>
        <a:xfrm>
          <a:off x="1740451" y="3123929"/>
          <a:ext cx="624419" cy="624419"/>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C9480-D6A4-4EF5-8A06-36A40CF0E472}">
      <dsp:nvSpPr>
        <dsp:cNvPr id="0" name=""/>
        <dsp:cNvSpPr/>
      </dsp:nvSpPr>
      <dsp:spPr>
        <a:xfrm>
          <a:off x="713071" y="703629"/>
          <a:ext cx="9498518" cy="4242346"/>
        </a:xfrm>
        <a:prstGeom prst="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93E8DE-2A43-4C71-BA77-CD48B6588861}">
      <dsp:nvSpPr>
        <dsp:cNvPr id="0" name=""/>
        <dsp:cNvSpPr/>
      </dsp:nvSpPr>
      <dsp:spPr>
        <a:xfrm>
          <a:off x="1623036" y="1520804"/>
          <a:ext cx="3811981" cy="35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t>Massenleistungsfähigkeit</a:t>
          </a:r>
        </a:p>
        <a:p>
          <a:pPr marL="0" lvl="0" indent="0" algn="l" defTabSz="800100">
            <a:lnSpc>
              <a:spcPct val="90000"/>
            </a:lnSpc>
            <a:spcBef>
              <a:spcPct val="0"/>
            </a:spcBef>
            <a:spcAft>
              <a:spcPct val="35000"/>
            </a:spcAft>
            <a:buNone/>
          </a:pPr>
          <a:r>
            <a:rPr lang="de-AT" sz="1800" kern="1200" dirty="0"/>
            <a:t>Berechenbarkeit</a:t>
          </a:r>
        </a:p>
        <a:p>
          <a:pPr marL="0" lvl="0" indent="0" algn="l" defTabSz="800100">
            <a:lnSpc>
              <a:spcPct val="90000"/>
            </a:lnSpc>
            <a:spcBef>
              <a:spcPct val="0"/>
            </a:spcBef>
            <a:spcAft>
              <a:spcPct val="35000"/>
            </a:spcAft>
            <a:buNone/>
          </a:pPr>
          <a:r>
            <a:rPr lang="de-AT" sz="1800" kern="1200" dirty="0"/>
            <a:t>Geringes Unfallrisiko</a:t>
          </a:r>
        </a:p>
        <a:p>
          <a:pPr marL="0" lvl="0" indent="0" algn="l" defTabSz="800100">
            <a:lnSpc>
              <a:spcPct val="90000"/>
            </a:lnSpc>
            <a:spcBef>
              <a:spcPct val="0"/>
            </a:spcBef>
            <a:spcAft>
              <a:spcPct val="35000"/>
            </a:spcAft>
            <a:buNone/>
          </a:pPr>
          <a:r>
            <a:rPr lang="de-AT" sz="1800" kern="1200" dirty="0"/>
            <a:t>Weitgehend wetterunabhängig</a:t>
          </a:r>
        </a:p>
        <a:p>
          <a:pPr marL="0" lvl="0" indent="0" algn="l" defTabSz="800100">
            <a:lnSpc>
              <a:spcPct val="90000"/>
            </a:lnSpc>
            <a:spcBef>
              <a:spcPct val="0"/>
            </a:spcBef>
            <a:spcAft>
              <a:spcPct val="35000"/>
            </a:spcAft>
            <a:buNone/>
          </a:pPr>
          <a:r>
            <a:rPr lang="de-AT" sz="1800" kern="1200" dirty="0"/>
            <a:t>Geringe Transportkosten auf langen Strecken</a:t>
          </a:r>
        </a:p>
        <a:p>
          <a:pPr marL="0" lvl="0" indent="0" algn="l" defTabSz="800100">
            <a:lnSpc>
              <a:spcPct val="90000"/>
            </a:lnSpc>
            <a:spcBef>
              <a:spcPct val="0"/>
            </a:spcBef>
            <a:spcAft>
              <a:spcPct val="35000"/>
            </a:spcAft>
            <a:buNone/>
          </a:pPr>
          <a:r>
            <a:rPr lang="de-AT" sz="1800" kern="1200" dirty="0"/>
            <a:t>Geringe Umweltbelastung</a:t>
          </a:r>
        </a:p>
        <a:p>
          <a:pPr marL="0" lvl="0" indent="0" algn="l" defTabSz="800100">
            <a:lnSpc>
              <a:spcPct val="90000"/>
            </a:lnSpc>
            <a:spcBef>
              <a:spcPct val="0"/>
            </a:spcBef>
            <a:spcAft>
              <a:spcPct val="35000"/>
            </a:spcAft>
            <a:buNone/>
          </a:pPr>
          <a:r>
            <a:rPr lang="de-AT" sz="1800" kern="1200" dirty="0"/>
            <a:t>Eignung zur Automation</a:t>
          </a:r>
        </a:p>
      </dsp:txBody>
      <dsp:txXfrm>
        <a:off x="1623036" y="1520804"/>
        <a:ext cx="3811981" cy="3563912"/>
      </dsp:txXfrm>
    </dsp:sp>
    <dsp:sp modelId="{CB4D8583-CF73-4C67-A2F4-FD98748CA327}">
      <dsp:nvSpPr>
        <dsp:cNvPr id="0" name=""/>
        <dsp:cNvSpPr/>
      </dsp:nvSpPr>
      <dsp:spPr>
        <a:xfrm>
          <a:off x="5788588" y="1494619"/>
          <a:ext cx="3927446" cy="362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t>Eingeschränkte Grenzüberschreitungen</a:t>
          </a:r>
        </a:p>
        <a:p>
          <a:pPr marL="0" lvl="0" indent="0" algn="l" defTabSz="800100">
            <a:lnSpc>
              <a:spcPct val="90000"/>
            </a:lnSpc>
            <a:spcBef>
              <a:spcPct val="0"/>
            </a:spcBef>
            <a:spcAft>
              <a:spcPct val="35000"/>
            </a:spcAft>
            <a:buNone/>
          </a:pPr>
          <a:r>
            <a:rPr lang="de-AT" sz="1800" kern="1200" dirty="0"/>
            <a:t>Eingeschränkte Flexibilität</a:t>
          </a:r>
        </a:p>
        <a:p>
          <a:pPr marL="0" lvl="0" indent="0" algn="l" defTabSz="800100">
            <a:lnSpc>
              <a:spcPct val="90000"/>
            </a:lnSpc>
            <a:spcBef>
              <a:spcPct val="0"/>
            </a:spcBef>
            <a:spcAft>
              <a:spcPct val="35000"/>
            </a:spcAft>
            <a:buNone/>
          </a:pPr>
          <a:r>
            <a:rPr lang="de-AT" sz="1800" kern="1200" dirty="0"/>
            <a:t>Geringe Netzdichte</a:t>
          </a:r>
        </a:p>
        <a:p>
          <a:pPr marL="0" lvl="0" indent="0" algn="l" defTabSz="800100">
            <a:lnSpc>
              <a:spcPct val="90000"/>
            </a:lnSpc>
            <a:spcBef>
              <a:spcPct val="0"/>
            </a:spcBef>
            <a:spcAft>
              <a:spcPct val="35000"/>
            </a:spcAft>
            <a:buNone/>
          </a:pPr>
          <a:r>
            <a:rPr lang="de-AT" sz="1800" kern="1200" dirty="0"/>
            <a:t>Sendungsverfolgung schwierig</a:t>
          </a:r>
        </a:p>
        <a:p>
          <a:pPr marL="0" lvl="0" indent="0" algn="l" defTabSz="800100">
            <a:lnSpc>
              <a:spcPct val="90000"/>
            </a:lnSpc>
            <a:spcBef>
              <a:spcPct val="0"/>
            </a:spcBef>
            <a:spcAft>
              <a:spcPct val="35000"/>
            </a:spcAft>
            <a:buNone/>
          </a:pPr>
          <a:r>
            <a:rPr lang="de-AT" sz="1800" kern="1200" dirty="0"/>
            <a:t>Geringe Pünktlichkeitsrate</a:t>
          </a:r>
          <a:br>
            <a:rPr lang="de-AT" sz="1800" kern="1200" dirty="0"/>
          </a:br>
          <a:r>
            <a:rPr lang="de-AT" sz="1800" kern="1200" dirty="0"/>
            <a:t>(ÖBB-Güterverkehr ca. 70%)</a:t>
          </a:r>
        </a:p>
        <a:p>
          <a:pPr marL="0" lvl="0" indent="0" algn="l" defTabSz="800100">
            <a:lnSpc>
              <a:spcPct val="90000"/>
            </a:lnSpc>
            <a:spcBef>
              <a:spcPct val="0"/>
            </a:spcBef>
            <a:spcAft>
              <a:spcPct val="35000"/>
            </a:spcAft>
            <a:buNone/>
          </a:pPr>
          <a:endParaRPr lang="de-AT" sz="1800" kern="1200" dirty="0"/>
        </a:p>
      </dsp:txBody>
      <dsp:txXfrm>
        <a:off x="5788588" y="1494619"/>
        <a:ext cx="3927446" cy="3629275"/>
      </dsp:txXfrm>
    </dsp:sp>
    <dsp:sp modelId="{5E31EE7C-0B73-4D78-B791-20AF35432774}">
      <dsp:nvSpPr>
        <dsp:cNvPr id="0" name=""/>
        <dsp:cNvSpPr/>
      </dsp:nvSpPr>
      <dsp:spPr>
        <a:xfrm>
          <a:off x="325337" y="250266"/>
          <a:ext cx="900643" cy="858103"/>
        </a:xfrm>
        <a:prstGeom prst="plus">
          <a:avLst>
            <a:gd name="adj" fmla="val 328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A400D-D1FB-49F6-9C9D-970AD6A050D0}">
      <dsp:nvSpPr>
        <dsp:cNvPr id="0" name=""/>
        <dsp:cNvSpPr/>
      </dsp:nvSpPr>
      <dsp:spPr>
        <a:xfrm>
          <a:off x="9520919" y="551795"/>
          <a:ext cx="847664" cy="27676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72C34-5550-43BA-A92F-FF4E706F04DB}">
      <dsp:nvSpPr>
        <dsp:cNvPr id="0" name=""/>
        <dsp:cNvSpPr/>
      </dsp:nvSpPr>
      <dsp:spPr>
        <a:xfrm>
          <a:off x="5482196" y="1207537"/>
          <a:ext cx="943" cy="3466307"/>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052661" y="1831"/>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79744E4A-1ADB-4BEA-8773-2BB14D19B5F7}">
      <dsp:nvSpPr>
        <dsp:cNvPr id="0" name=""/>
        <dsp:cNvSpPr/>
      </dsp:nvSpPr>
      <dsp:spPr>
        <a:xfrm>
          <a:off x="1740451" y="1831"/>
          <a:ext cx="624419" cy="62441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782355"/>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Straße und Schiene</a:t>
          </a:r>
        </a:p>
      </dsp:txBody>
      <dsp:txXfrm rot="10800000">
        <a:off x="2208766" y="782355"/>
        <a:ext cx="7373507" cy="624419"/>
      </dsp:txXfrm>
    </dsp:sp>
    <dsp:sp modelId="{031FBF9B-CB28-4833-B40A-2FBCD9418FD7}">
      <dsp:nvSpPr>
        <dsp:cNvPr id="0" name=""/>
        <dsp:cNvSpPr/>
      </dsp:nvSpPr>
      <dsp:spPr>
        <a:xfrm>
          <a:off x="1740451" y="782355"/>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052661" y="1562880"/>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CA3E8892-4E50-4B65-98E3-D1044BF7D925}">
      <dsp:nvSpPr>
        <dsp:cNvPr id="0" name=""/>
        <dsp:cNvSpPr/>
      </dsp:nvSpPr>
      <dsp:spPr>
        <a:xfrm>
          <a:off x="1740451" y="1562880"/>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2343404"/>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2EEA31F9-4FC0-463E-8050-6998BD36AD0D}">
      <dsp:nvSpPr>
        <dsp:cNvPr id="0" name=""/>
        <dsp:cNvSpPr/>
      </dsp:nvSpPr>
      <dsp:spPr>
        <a:xfrm>
          <a:off x="1740451" y="2343404"/>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31DADAA-0CD8-4C38-9B3A-FCEFEC01B2DF}">
      <dsp:nvSpPr>
        <dsp:cNvPr id="0" name=""/>
        <dsp:cNvSpPr/>
      </dsp:nvSpPr>
      <dsp:spPr>
        <a:xfrm rot="10800000">
          <a:off x="2052661" y="3123929"/>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A20AB00E-96B9-4B12-B6D5-BDF12DFDCCDB}">
      <dsp:nvSpPr>
        <dsp:cNvPr id="0" name=""/>
        <dsp:cNvSpPr/>
      </dsp:nvSpPr>
      <dsp:spPr>
        <a:xfrm>
          <a:off x="1740451" y="3123929"/>
          <a:ext cx="624419" cy="624419"/>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C9480-D6A4-4EF5-8A06-36A40CF0E472}">
      <dsp:nvSpPr>
        <dsp:cNvPr id="0" name=""/>
        <dsp:cNvSpPr/>
      </dsp:nvSpPr>
      <dsp:spPr>
        <a:xfrm>
          <a:off x="712989" y="703629"/>
          <a:ext cx="9498518" cy="4242346"/>
        </a:xfrm>
        <a:prstGeom prst="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93E8DE-2A43-4C71-BA77-CD48B6588861}">
      <dsp:nvSpPr>
        <dsp:cNvPr id="0" name=""/>
        <dsp:cNvSpPr/>
      </dsp:nvSpPr>
      <dsp:spPr>
        <a:xfrm>
          <a:off x="1623036" y="1520804"/>
          <a:ext cx="3811981" cy="35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t>Massenleistungsfähigkeit</a:t>
          </a:r>
        </a:p>
        <a:p>
          <a:pPr marL="0" lvl="0" indent="0" algn="l" defTabSz="800100">
            <a:lnSpc>
              <a:spcPct val="90000"/>
            </a:lnSpc>
            <a:spcBef>
              <a:spcPct val="0"/>
            </a:spcBef>
            <a:spcAft>
              <a:spcPct val="35000"/>
            </a:spcAft>
            <a:buNone/>
          </a:pPr>
          <a:r>
            <a:rPr lang="de-AT" sz="1800" kern="1200" dirty="0"/>
            <a:t>Sehr niedrige Transportkosten</a:t>
          </a:r>
        </a:p>
        <a:p>
          <a:pPr marL="0" lvl="0" indent="0" algn="l" defTabSz="800100">
            <a:lnSpc>
              <a:spcPct val="90000"/>
            </a:lnSpc>
            <a:spcBef>
              <a:spcPct val="0"/>
            </a:spcBef>
            <a:spcAft>
              <a:spcPct val="35000"/>
            </a:spcAft>
            <a:buNone/>
          </a:pPr>
          <a:r>
            <a:rPr lang="de-AT" sz="1800" kern="1200" dirty="0"/>
            <a:t>Geringe Umweltbelastung</a:t>
          </a:r>
        </a:p>
        <a:p>
          <a:pPr marL="0" lvl="0" indent="0" algn="l" defTabSz="800100">
            <a:lnSpc>
              <a:spcPct val="90000"/>
            </a:lnSpc>
            <a:spcBef>
              <a:spcPct val="0"/>
            </a:spcBef>
            <a:spcAft>
              <a:spcPct val="35000"/>
            </a:spcAft>
            <a:buNone/>
          </a:pPr>
          <a:r>
            <a:rPr lang="de-AT" sz="1800" kern="1200" dirty="0"/>
            <a:t>Sicherheit</a:t>
          </a:r>
        </a:p>
        <a:p>
          <a:pPr marL="0" lvl="0" indent="0" algn="l" defTabSz="800100">
            <a:lnSpc>
              <a:spcPct val="90000"/>
            </a:lnSpc>
            <a:spcBef>
              <a:spcPct val="0"/>
            </a:spcBef>
            <a:spcAft>
              <a:spcPct val="35000"/>
            </a:spcAft>
            <a:buNone/>
          </a:pPr>
          <a:r>
            <a:rPr lang="de-AT" sz="1800" kern="1200" dirty="0"/>
            <a:t>Transporthäufigkeit</a:t>
          </a:r>
          <a:br>
            <a:rPr lang="de-AT" sz="1800" kern="1200" dirty="0"/>
          </a:br>
          <a:r>
            <a:rPr lang="de-AT" sz="1800" kern="1200" dirty="0"/>
            <a:t>(24/7 einsatzbereit)</a:t>
          </a:r>
        </a:p>
        <a:p>
          <a:pPr marL="0" lvl="0" indent="0" algn="l" defTabSz="800100">
            <a:lnSpc>
              <a:spcPct val="90000"/>
            </a:lnSpc>
            <a:spcBef>
              <a:spcPct val="0"/>
            </a:spcBef>
            <a:spcAft>
              <a:spcPct val="35000"/>
            </a:spcAft>
            <a:buNone/>
          </a:pPr>
          <a:r>
            <a:rPr lang="de-AT" sz="1800" kern="1200" dirty="0"/>
            <a:t>Niedrige Infrastrukturkosten</a:t>
          </a:r>
        </a:p>
        <a:p>
          <a:pPr marL="0" lvl="0" indent="0" algn="l" defTabSz="800100">
            <a:lnSpc>
              <a:spcPct val="90000"/>
            </a:lnSpc>
            <a:spcBef>
              <a:spcPct val="0"/>
            </a:spcBef>
            <a:spcAft>
              <a:spcPct val="35000"/>
            </a:spcAft>
            <a:buNone/>
          </a:pPr>
          <a:r>
            <a:rPr lang="de-AT" sz="1800" kern="1200" dirty="0"/>
            <a:t>Frei verfügbare Infrastrukturkapazitäten (insb. Donau)</a:t>
          </a:r>
        </a:p>
      </dsp:txBody>
      <dsp:txXfrm>
        <a:off x="1623036" y="1520804"/>
        <a:ext cx="3811981" cy="3563912"/>
      </dsp:txXfrm>
    </dsp:sp>
    <dsp:sp modelId="{CB4D8583-CF73-4C67-A2F4-FD98748CA327}">
      <dsp:nvSpPr>
        <dsp:cNvPr id="0" name=""/>
        <dsp:cNvSpPr/>
      </dsp:nvSpPr>
      <dsp:spPr>
        <a:xfrm>
          <a:off x="5788588" y="1494619"/>
          <a:ext cx="3927446" cy="362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t>Niedrige Transportgeschwindigkeit</a:t>
          </a:r>
        </a:p>
        <a:p>
          <a:pPr marL="0" lvl="0" indent="0" algn="l" defTabSz="800100">
            <a:lnSpc>
              <a:spcPct val="90000"/>
            </a:lnSpc>
            <a:spcBef>
              <a:spcPct val="0"/>
            </a:spcBef>
            <a:spcAft>
              <a:spcPct val="35000"/>
            </a:spcAft>
            <a:buNone/>
          </a:pPr>
          <a:r>
            <a:rPr lang="de-AT" sz="1800" kern="1200" dirty="0"/>
            <a:t>Geringe Netzdichte</a:t>
          </a:r>
        </a:p>
        <a:p>
          <a:pPr marL="0" lvl="0" indent="0" algn="l" defTabSz="800100">
            <a:lnSpc>
              <a:spcPct val="90000"/>
            </a:lnSpc>
            <a:spcBef>
              <a:spcPct val="0"/>
            </a:spcBef>
            <a:spcAft>
              <a:spcPct val="35000"/>
            </a:spcAft>
            <a:buNone/>
          </a:pPr>
          <a:r>
            <a:rPr lang="de-AT" sz="1800" kern="1200" dirty="0"/>
            <a:t>Abhängigkeit von Fahrwasserverhältnissen</a:t>
          </a:r>
        </a:p>
        <a:p>
          <a:pPr marL="0" lvl="0" indent="0" algn="l" defTabSz="800100">
            <a:lnSpc>
              <a:spcPct val="90000"/>
            </a:lnSpc>
            <a:spcBef>
              <a:spcPct val="0"/>
            </a:spcBef>
            <a:spcAft>
              <a:spcPct val="35000"/>
            </a:spcAft>
            <a:buNone/>
          </a:pPr>
          <a:r>
            <a:rPr lang="de-AT" sz="1800" kern="1200" dirty="0"/>
            <a:t>Liege-/Löschungsgebühren an Häfen</a:t>
          </a:r>
        </a:p>
        <a:p>
          <a:pPr marL="0" lvl="0" indent="0" algn="l" defTabSz="800100">
            <a:lnSpc>
              <a:spcPct val="90000"/>
            </a:lnSpc>
            <a:spcBef>
              <a:spcPct val="0"/>
            </a:spcBef>
            <a:spcAft>
              <a:spcPct val="35000"/>
            </a:spcAft>
            <a:buNone/>
          </a:pPr>
          <a:r>
            <a:rPr lang="de-AT" sz="1800" kern="1200" dirty="0"/>
            <a:t>Benötigt fast immer ein Landverkehrsmittel im Vor- und Nachlauf</a:t>
          </a:r>
        </a:p>
        <a:p>
          <a:pPr marL="0" lvl="0" indent="0" algn="l" defTabSz="800100">
            <a:lnSpc>
              <a:spcPct val="90000"/>
            </a:lnSpc>
            <a:spcBef>
              <a:spcPct val="0"/>
            </a:spcBef>
            <a:spcAft>
              <a:spcPct val="35000"/>
            </a:spcAft>
            <a:buNone/>
          </a:pPr>
          <a:endParaRPr lang="de-AT" sz="1800" kern="1200" dirty="0"/>
        </a:p>
        <a:p>
          <a:pPr marL="0" lvl="0" indent="0" algn="l" defTabSz="800100">
            <a:lnSpc>
              <a:spcPct val="90000"/>
            </a:lnSpc>
            <a:spcBef>
              <a:spcPct val="0"/>
            </a:spcBef>
            <a:spcAft>
              <a:spcPct val="35000"/>
            </a:spcAft>
            <a:buNone/>
          </a:pPr>
          <a:endParaRPr lang="de-AT" sz="1800" kern="1200" dirty="0"/>
        </a:p>
      </dsp:txBody>
      <dsp:txXfrm>
        <a:off x="5788588" y="1494619"/>
        <a:ext cx="3927446" cy="3629275"/>
      </dsp:txXfrm>
    </dsp:sp>
    <dsp:sp modelId="{5E31EE7C-0B73-4D78-B791-20AF35432774}">
      <dsp:nvSpPr>
        <dsp:cNvPr id="0" name=""/>
        <dsp:cNvSpPr/>
      </dsp:nvSpPr>
      <dsp:spPr>
        <a:xfrm>
          <a:off x="325337" y="250266"/>
          <a:ext cx="900643" cy="858103"/>
        </a:xfrm>
        <a:prstGeom prst="plus">
          <a:avLst>
            <a:gd name="adj" fmla="val 328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A400D-D1FB-49F6-9C9D-970AD6A050D0}">
      <dsp:nvSpPr>
        <dsp:cNvPr id="0" name=""/>
        <dsp:cNvSpPr/>
      </dsp:nvSpPr>
      <dsp:spPr>
        <a:xfrm>
          <a:off x="9520919" y="551795"/>
          <a:ext cx="847664" cy="27676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72C34-5550-43BA-A92F-FF4E706F04DB}">
      <dsp:nvSpPr>
        <dsp:cNvPr id="0" name=""/>
        <dsp:cNvSpPr/>
      </dsp:nvSpPr>
      <dsp:spPr>
        <a:xfrm>
          <a:off x="5482196" y="1207537"/>
          <a:ext cx="943" cy="3466307"/>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052661" y="1831"/>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79744E4A-1ADB-4BEA-8773-2BB14D19B5F7}">
      <dsp:nvSpPr>
        <dsp:cNvPr id="0" name=""/>
        <dsp:cNvSpPr/>
      </dsp:nvSpPr>
      <dsp:spPr>
        <a:xfrm>
          <a:off x="1740451" y="1831"/>
          <a:ext cx="624419" cy="62441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782355"/>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Straße und Schiene</a:t>
          </a:r>
        </a:p>
      </dsp:txBody>
      <dsp:txXfrm rot="10800000">
        <a:off x="2208766" y="782355"/>
        <a:ext cx="7373507" cy="624419"/>
      </dsp:txXfrm>
    </dsp:sp>
    <dsp:sp modelId="{031FBF9B-CB28-4833-B40A-2FBCD9418FD7}">
      <dsp:nvSpPr>
        <dsp:cNvPr id="0" name=""/>
        <dsp:cNvSpPr/>
      </dsp:nvSpPr>
      <dsp:spPr>
        <a:xfrm>
          <a:off x="1740451" y="782355"/>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1562880"/>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2EEA31F9-4FC0-463E-8050-6998BD36AD0D}">
      <dsp:nvSpPr>
        <dsp:cNvPr id="0" name=""/>
        <dsp:cNvSpPr/>
      </dsp:nvSpPr>
      <dsp:spPr>
        <a:xfrm>
          <a:off x="1740451" y="1562880"/>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052661" y="2343404"/>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CA3E8892-4E50-4B65-98E3-D1044BF7D925}">
      <dsp:nvSpPr>
        <dsp:cNvPr id="0" name=""/>
        <dsp:cNvSpPr/>
      </dsp:nvSpPr>
      <dsp:spPr>
        <a:xfrm>
          <a:off x="1740451" y="2343404"/>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16882BD5-F984-49F5-9BDD-C4DA10464A71}">
      <dsp:nvSpPr>
        <dsp:cNvPr id="0" name=""/>
        <dsp:cNvSpPr/>
      </dsp:nvSpPr>
      <dsp:spPr>
        <a:xfrm rot="10800000">
          <a:off x="2052661" y="3123929"/>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67003C43-BAF7-4E6D-830C-9F456DA858FC}">
      <dsp:nvSpPr>
        <dsp:cNvPr id="0" name=""/>
        <dsp:cNvSpPr/>
      </dsp:nvSpPr>
      <dsp:spPr>
        <a:xfrm>
          <a:off x="1740451" y="3123929"/>
          <a:ext cx="624419" cy="624419"/>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9ADB9-8EF5-6B0B-93EE-FB02D375AF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97140F6F-B466-5241-48B1-D8B6A5678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79E57-4610-46B5-9F95-D2DF80841357}" type="datetimeFigureOut">
              <a:rPr lang="de-AT" smtClean="0"/>
              <a:t>26.02.2026</a:t>
            </a:fld>
            <a:endParaRPr lang="de-AT"/>
          </a:p>
        </p:txBody>
      </p:sp>
      <p:sp>
        <p:nvSpPr>
          <p:cNvPr id="4" name="Fußzeilenplatzhalter 3">
            <a:extLst>
              <a:ext uri="{FF2B5EF4-FFF2-40B4-BE49-F238E27FC236}">
                <a16:creationId xmlns:a16="http://schemas.microsoft.com/office/drawing/2014/main" id="{EBEF0177-D866-6147-03C2-36E12CE5A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B25DB67F-2183-224C-BA38-6FD31CF25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798BD7-2027-48C4-BC74-2ABF3A81D879}" type="slidenum">
              <a:rPr lang="de-AT" smtClean="0"/>
              <a:t>‹#›</a:t>
            </a:fld>
            <a:endParaRPr lang="de-AT"/>
          </a:p>
        </p:txBody>
      </p:sp>
    </p:spTree>
    <p:extLst>
      <p:ext uri="{BB962C8B-B14F-4D97-AF65-F5344CB8AC3E}">
        <p14:creationId xmlns:p14="http://schemas.microsoft.com/office/powerpoint/2010/main" val="106066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5955-D3FF-4A00-9F2A-15417CD8EA77}" type="datetimeFigureOut">
              <a:rPr lang="de-AT" smtClean="0"/>
              <a:t>26.02.2026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2CE9-4559-481E-B405-0C43FBE97BC7}" type="slidenum">
              <a:rPr lang="de-AT" smtClean="0"/>
              <a:t>‹#›</a:t>
            </a:fld>
            <a:endParaRPr lang="de-AT"/>
          </a:p>
        </p:txBody>
      </p:sp>
    </p:spTree>
    <p:extLst>
      <p:ext uri="{BB962C8B-B14F-4D97-AF65-F5344CB8AC3E}">
        <p14:creationId xmlns:p14="http://schemas.microsoft.com/office/powerpoint/2010/main" val="21422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reate.kahoot.it/share/retrans-quiz/8aa4dc16-04f6-4be8-8e3b-9f2fe9595476"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ata.europa.eu/doi/10.2832/258413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ata.europa.eu/doi/10.2832/258413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ta.europa.eu/doi/10.2832/258413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Quellen:</a:t>
            </a:r>
          </a:p>
          <a:p>
            <a:r>
              <a:rPr lang="de-AT" dirty="0"/>
              <a:t>Statista (2026), Schifffahrt, https://de.statista.com/statistik/kategorien/kategorie/16/themen/131/branche/schifffahrt/#overview (Abruf 10.02.2026)</a:t>
            </a:r>
          </a:p>
          <a:p>
            <a:r>
              <a:rPr lang="de-AT" dirty="0"/>
              <a:t>Statista (2026), Verteilung des Transportaufkommens im Güterverkehr in Österreich nach Verkehrsträgern in den Jahren 2015 bis 2023, https://de.statista.com/statistik/daten/studie/791008/umfrage/verteilung-des-transportaufkommens-gueteraufkommen-nach-verkehrstraegern-in-oesterreich/ (Abruf 10.02.2026)</a:t>
            </a:r>
          </a:p>
        </p:txBody>
      </p:sp>
      <p:sp>
        <p:nvSpPr>
          <p:cNvPr id="4" name="Foliennummernplatzhalter 3"/>
          <p:cNvSpPr>
            <a:spLocks noGrp="1"/>
          </p:cNvSpPr>
          <p:nvPr>
            <p:ph type="sldNum" sz="quarter" idx="5"/>
          </p:nvPr>
        </p:nvSpPr>
        <p:spPr/>
        <p:txBody>
          <a:bodyPr/>
          <a:lstStyle/>
          <a:p>
            <a:fld id="{23212CE9-4559-481E-B405-0C43FBE97BC7}" type="slidenum">
              <a:rPr lang="de-AT" smtClean="0"/>
              <a:t>2</a:t>
            </a:fld>
            <a:endParaRPr lang="de-AT"/>
          </a:p>
        </p:txBody>
      </p:sp>
    </p:spTree>
    <p:extLst>
      <p:ext uri="{BB962C8B-B14F-4D97-AF65-F5344CB8AC3E}">
        <p14:creationId xmlns:p14="http://schemas.microsoft.com/office/powerpoint/2010/main" val="230160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a:t>
            </a:r>
            <a:r>
              <a:rPr lang="de-AT" baseline="0" dirty="0"/>
              <a:t> Entscheidung des Versenders mit welchem/n Verkehrsmittel(n) er seine Güter von A nach B transportiert kann einen wesentlichen Faktor für den wirtschaftlichen (Miss)Erfolg eines Unternehmens darstellen. Wichtig dabei ist es, die Eigenschaften des jeweiligen zu transportierenden Produkt mit den spezifischen Merkmalen des jeweiligen Verkehrsmittels zu vergleichen und so das </a:t>
            </a:r>
            <a:r>
              <a:rPr lang="de-AT" b="1" baseline="0" dirty="0"/>
              <a:t>am besten geeignetste Verkehrsmittel</a:t>
            </a:r>
            <a:r>
              <a:rPr lang="de-AT" baseline="0" dirty="0"/>
              <a:t> für den Transport zu finden. </a:t>
            </a:r>
          </a:p>
          <a:p>
            <a:r>
              <a:rPr lang="de-AT" baseline="0" dirty="0"/>
              <a:t>Wichtige Faktoren dabei sind:</a:t>
            </a:r>
          </a:p>
          <a:p>
            <a:pPr marL="171193" indent="-171193">
              <a:buFont typeface="Arial" panose="020B0604020202020204" pitchFamily="34" charset="0"/>
              <a:buChar char="•"/>
            </a:pPr>
            <a:r>
              <a:rPr lang="de-AT" baseline="0" dirty="0"/>
              <a:t>die Transportdauer;</a:t>
            </a:r>
          </a:p>
          <a:p>
            <a:pPr marL="171193" indent="-171193">
              <a:buFont typeface="Arial" panose="020B0604020202020204" pitchFamily="34" charset="0"/>
              <a:buChar char="•"/>
            </a:pPr>
            <a:r>
              <a:rPr lang="de-AT" baseline="0" dirty="0"/>
              <a:t>die Kapazitäten des Verkehrsmittels;</a:t>
            </a:r>
          </a:p>
          <a:p>
            <a:pPr marL="171193" indent="-171193">
              <a:buFont typeface="Arial" panose="020B0604020202020204" pitchFamily="34" charset="0"/>
              <a:buChar char="•"/>
            </a:pPr>
            <a:r>
              <a:rPr lang="de-AT" baseline="0" dirty="0"/>
              <a:t>dessen Pünktlichkeit und Verlässlichkeit;</a:t>
            </a:r>
          </a:p>
          <a:p>
            <a:pPr marL="171193" indent="-171193">
              <a:buFont typeface="Arial" panose="020B0604020202020204" pitchFamily="34" charset="0"/>
              <a:buChar char="•"/>
            </a:pPr>
            <a:r>
              <a:rPr lang="de-AT" baseline="0" dirty="0"/>
              <a:t>Sicherheitsaspekte;</a:t>
            </a:r>
          </a:p>
          <a:p>
            <a:pPr marL="171193" indent="-171193">
              <a:buFont typeface="Arial" panose="020B0604020202020204" pitchFamily="34" charset="0"/>
              <a:buChar char="•"/>
            </a:pPr>
            <a:r>
              <a:rPr lang="de-AT" baseline="0" dirty="0"/>
              <a:t>dessen Flächendeckung, sprich die vorhandene Infrastruktur (Stichwort: vorhandene Häfen/Wasserstraßen; Schienennetz)</a:t>
            </a:r>
          </a:p>
          <a:p>
            <a:pPr marL="171193" indent="-171193">
              <a:buFont typeface="Arial" panose="020B0604020202020204" pitchFamily="34" charset="0"/>
              <a:buChar char="•"/>
            </a:pPr>
            <a:r>
              <a:rPr lang="de-AT" baseline="0" dirty="0"/>
              <a:t>die Kosten sowie</a:t>
            </a:r>
          </a:p>
          <a:p>
            <a:pPr marL="171193" indent="-171193">
              <a:buFont typeface="Arial" panose="020B0604020202020204" pitchFamily="34" charset="0"/>
              <a:buChar char="•"/>
            </a:pPr>
            <a:r>
              <a:rPr lang="de-AT" baseline="0" dirty="0"/>
              <a:t>Umweltverträglichkeitsaspekte (z.B. CO2 Ausstoß und Energieverbrauch)</a:t>
            </a:r>
          </a:p>
          <a:p>
            <a:pPr marL="171193" indent="-171193">
              <a:buFont typeface="Arial" panose="020B0604020202020204" pitchFamily="34" charset="0"/>
              <a:buChar char="•"/>
            </a:pPr>
            <a:endParaRPr lang="de-AT" baseline="0" dirty="0"/>
          </a:p>
          <a:p>
            <a:r>
              <a:rPr lang="de-AT" baseline="0" dirty="0"/>
              <a:t>Natürlich muss eine Abwägung stets fallbezogen stattfinden, da für dieselbe Art von Gütern oft auch unterschiedliche Verkehrsmittel benötigt werden. </a:t>
            </a:r>
            <a:r>
              <a:rPr lang="de-DE" baseline="0" dirty="0"/>
              <a:t>Dies ist beispielsweise der Fall, wenn der Kunde seine Ware einmal früher braucht und ein anderes Mal ein längerer Zeitraum für den Transport gegeben ist. </a:t>
            </a:r>
            <a:r>
              <a:rPr lang="de-AT" baseline="0" dirty="0"/>
              <a:t>In der nachfolgenden Folie werden die unterschiedlichen Verkehrsträgeres und Verkehrsmittel vorgestellt.</a:t>
            </a:r>
          </a:p>
          <a:p>
            <a:br>
              <a:rPr lang="de-AT" baseline="0" dirty="0"/>
            </a:br>
            <a:r>
              <a:rPr lang="de-AT" baseline="0" dirty="0"/>
              <a:t>Quelle: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Vgl. Kille &amp; Schmidt , 2008,</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S.13-14</a:t>
            </a:r>
          </a:p>
          <a:p>
            <a:br>
              <a:rPr lang="de-DE" sz="1200" kern="1200" baseline="0" dirty="0">
                <a:solidFill>
                  <a:schemeClr val="tx1"/>
                </a:solidFill>
                <a:effectLst/>
                <a:latin typeface="+mn-lt"/>
                <a:ea typeface="+mn-ea"/>
                <a:cs typeface="+mn-cs"/>
              </a:rPr>
            </a:br>
            <a:r>
              <a:rPr lang="de-DE" sz="1200" kern="1200" baseline="0" dirty="0">
                <a:solidFill>
                  <a:schemeClr val="tx1"/>
                </a:solidFill>
                <a:effectLst/>
                <a:latin typeface="+mn-lt"/>
                <a:ea typeface="+mn-ea"/>
                <a:cs typeface="+mn-cs"/>
              </a:rPr>
              <a:t>Bildquelle:</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13</a:t>
            </a:fld>
            <a:endParaRPr lang="de-AT"/>
          </a:p>
        </p:txBody>
      </p:sp>
    </p:spTree>
    <p:extLst>
      <p:ext uri="{BB962C8B-B14F-4D97-AF65-F5344CB8AC3E}">
        <p14:creationId xmlns:p14="http://schemas.microsoft.com/office/powerpoint/2010/main" val="388649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Quizfragen eigenen sich zum Einstieg bzw. Auflockern und werden entweder im Klassenverband diskutiert oder in Kleingruppen bearbeitet</a:t>
            </a:r>
          </a:p>
          <a:p>
            <a:r>
              <a:rPr lang="de-AT" dirty="0"/>
              <a:t>Dauer: ca. 10 Minuten</a:t>
            </a:r>
          </a:p>
          <a:p>
            <a:endParaRPr lang="de-AT" dirty="0"/>
          </a:p>
          <a:p>
            <a:r>
              <a:rPr lang="de-AT" dirty="0"/>
              <a:t>Antworten:</a:t>
            </a:r>
          </a:p>
          <a:p>
            <a:r>
              <a:rPr lang="de-AT" dirty="0"/>
              <a:t>Dieser Verkehrsträger ermöglich eine schnelle Lieferung bis vor deine Haustür. (Straße/LKW)</a:t>
            </a:r>
          </a:p>
          <a:p>
            <a:r>
              <a:rPr lang="de-AT" dirty="0"/>
              <a:t>Dieser Verkehrsträger kann große Mengen an Gütern auf einmal transportieren, ist aber langsamer als andere Optionen. (Binnenschiff bzw. Hochseeschiff)</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Dieser Verkehrsträger ist der schnellste für lange Distanzen und ermöglicht internationale Transporte in kurzer Zeit. (Luft)</a:t>
            </a:r>
            <a:endParaRPr lang="de-AT" dirty="0"/>
          </a:p>
          <a:p>
            <a:r>
              <a:rPr lang="de-AT" dirty="0"/>
              <a:t>Auf diesem Verkehrsträger gibt es oft Staus, besonders in großen Städten. (Straße)</a:t>
            </a:r>
          </a:p>
          <a:p>
            <a:r>
              <a:rPr lang="de-AT" dirty="0"/>
              <a:t>Dieser Verkehrsträger ist besonders geeignet für den Transport von Gütern über lange Strecken innerhalb eines Landes. (Schiene/Zug)</a:t>
            </a:r>
          </a:p>
          <a:p>
            <a:r>
              <a:rPr lang="de-AT" dirty="0"/>
              <a:t>Dieser Verkehrsträger nutzt natürliche Infrastruktur und ist besonders umweltfreundlich. (Binnenschiff/Hochseeschiff)</a:t>
            </a:r>
          </a:p>
          <a:p>
            <a:r>
              <a:rPr lang="de-AT" dirty="0"/>
              <a:t>Dieser Verkehrsträger verursacht die meisten schädlichen Luftschadstoffe. (Luft)</a:t>
            </a:r>
          </a:p>
          <a:p>
            <a:r>
              <a:rPr lang="de-AT" dirty="0"/>
              <a:t>Diese beiden Verkehrsträger sind besonders sicher, da kaum Unfälle passieren. (Schiene/Zug; Wasserstraße/Binnenschiff; Luft)</a:t>
            </a:r>
          </a:p>
          <a:p>
            <a:endParaRPr lang="de-AT" dirty="0"/>
          </a:p>
          <a:p>
            <a:r>
              <a:rPr lang="de-AT" dirty="0"/>
              <a:t>Lernziele:</a:t>
            </a:r>
            <a:br>
              <a:rPr lang="de-AT" dirty="0"/>
            </a:br>
            <a:r>
              <a:rPr lang="de-AT" dirty="0"/>
              <a:t>Die </a:t>
            </a:r>
            <a:r>
              <a:rPr lang="de-AT" dirty="0" err="1"/>
              <a:t>Schüler:innen</a:t>
            </a:r>
            <a:r>
              <a:rPr lang="de-AT" dirty="0"/>
              <a:t> erkennen grundlegende Unterschiede zwischen Straße, Schiene und Wasserstraße.</a:t>
            </a:r>
          </a:p>
          <a:p>
            <a:r>
              <a:rPr lang="de-AT" dirty="0"/>
              <a:t>Die </a:t>
            </a:r>
            <a:r>
              <a:rPr lang="de-AT" dirty="0" err="1"/>
              <a:t>Schüler:innen</a:t>
            </a:r>
            <a:r>
              <a:rPr lang="de-AT" dirty="0"/>
              <a:t> reflektieren erste Zusammenhänge zwischen Verkehr, Umwelt und Alltag.</a:t>
            </a:r>
          </a:p>
          <a:p>
            <a:r>
              <a:rPr lang="de-AT" dirty="0"/>
              <a:t>Die </a:t>
            </a:r>
            <a:r>
              <a:rPr lang="de-AT" dirty="0" err="1"/>
              <a:t>Schüler:innen</a:t>
            </a:r>
            <a:r>
              <a:rPr lang="de-AT" dirty="0"/>
              <a:t> tauschen sich über eigene Erfahrungen mit Gütertransport und Lieferketten aus.</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14</a:t>
            </a:fld>
            <a:endParaRPr lang="de-AT"/>
          </a:p>
        </p:txBody>
      </p:sp>
    </p:spTree>
    <p:extLst>
      <p:ext uri="{BB962C8B-B14F-4D97-AF65-F5344CB8AC3E}">
        <p14:creationId xmlns:p14="http://schemas.microsoft.com/office/powerpoint/2010/main" val="319195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FACFD-6D9A-2D76-72B8-C358472427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169FCC-95EF-47CB-3687-14738EFE15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26E441B-DD75-B8E7-CAB5-C08D5D37FFC5}"/>
              </a:ext>
            </a:extLst>
          </p:cNvPr>
          <p:cNvSpPr>
            <a:spLocks noGrp="1"/>
          </p:cNvSpPr>
          <p:nvPr>
            <p:ph type="body" idx="1"/>
          </p:nvPr>
        </p:nvSpPr>
        <p:spPr/>
        <p:txBody>
          <a:bodyPr/>
          <a:lstStyle/>
          <a:p>
            <a:r>
              <a:rPr lang="de-DE" sz="1200" b="1" kern="1200" dirty="0">
                <a:solidFill>
                  <a:schemeClr val="tx1"/>
                </a:solidFill>
                <a:effectLst/>
                <a:latin typeface="+mn-lt"/>
                <a:ea typeface="+mn-ea"/>
                <a:cs typeface="+mn-cs"/>
              </a:rPr>
              <a:t>Die Mission</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Zweierteams begebt ihr euch auf die Suche nach einem </a:t>
            </a:r>
            <a:r>
              <a:rPr lang="de-DE" sz="1200" b="1" kern="1200" dirty="0">
                <a:solidFill>
                  <a:schemeClr val="tx1"/>
                </a:solidFill>
                <a:effectLst/>
                <a:latin typeface="+mn-lt"/>
                <a:ea typeface="+mn-ea"/>
                <a:cs typeface="+mn-cs"/>
              </a:rPr>
              <a:t>Logistik-Profi</a:t>
            </a:r>
            <a:r>
              <a:rPr lang="de-DE" sz="1200" kern="1200" dirty="0">
                <a:solidFill>
                  <a:schemeClr val="tx1"/>
                </a:solidFill>
                <a:effectLst/>
                <a:latin typeface="+mn-lt"/>
                <a:ea typeface="+mn-ea"/>
                <a:cs typeface="+mn-cs"/>
              </a:rPr>
              <a:t>. Euer Ziel ist es, ein Gesicht hinter den Kulissen der globalen Warenströme kennenzulernen, seine/ihre täglichen Herausforderungen zu verstehen und diesen Beruf eurer Klasse vorzustellen.</a:t>
            </a:r>
            <a:endParaRPr lang="de-AT"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Etappe 1: </a:t>
            </a:r>
            <a:r>
              <a:rPr lang="de-DE" sz="1200" b="1" kern="1200" dirty="0" err="1">
                <a:solidFill>
                  <a:schemeClr val="tx1"/>
                </a:solidFill>
                <a:effectLst/>
                <a:latin typeface="+mn-lt"/>
                <a:ea typeface="+mn-ea"/>
                <a:cs typeface="+mn-cs"/>
              </a:rPr>
              <a:t>Eine:n</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Expert:in</a:t>
            </a:r>
            <a:r>
              <a:rPr lang="de-DE" sz="1200" b="1" kern="1200" dirty="0">
                <a:solidFill>
                  <a:schemeClr val="tx1"/>
                </a:solidFill>
                <a:effectLst/>
                <a:latin typeface="+mn-lt"/>
                <a:ea typeface="+mn-ea"/>
                <a:cs typeface="+mn-cs"/>
              </a:rPr>
              <a:t> finden</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Sucht in eurem Umfeld oder kontaktiert Unternehmen in der Region. Logistik-Profis arbeiten überall, zum Beispiel bei:</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Speditionen &amp; Paketdienstleistern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Industriebetrieben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Supermärkten oder Krankenhäusern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Häfen, Bahnhöfen oder Flughäfen</a:t>
            </a:r>
            <a:endParaRPr lang="de-AT"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Etappe 2: Das Interview (Leitfaden)</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Bereitet ein Interview (persönlich, telefonisch oder per Video-Call) vor. Hier sind Beispielfragen: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Einstieg:</a:t>
            </a:r>
            <a:r>
              <a:rPr lang="de-DE" sz="1200" kern="1200" dirty="0">
                <a:solidFill>
                  <a:schemeClr val="tx1"/>
                </a:solidFill>
                <a:effectLst/>
                <a:latin typeface="+mn-lt"/>
                <a:ea typeface="+mn-ea"/>
                <a:cs typeface="+mn-cs"/>
              </a:rPr>
              <a:t> „Was genau ist Ihre Jobbezeichnung und wie sieht ein typischer Arbeitstag aus?“</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Herausforderung:</a:t>
            </a:r>
            <a:r>
              <a:rPr lang="de-DE" sz="1200" kern="1200" dirty="0">
                <a:solidFill>
                  <a:schemeClr val="tx1"/>
                </a:solidFill>
                <a:effectLst/>
                <a:latin typeface="+mn-lt"/>
                <a:ea typeface="+mn-ea"/>
                <a:cs typeface="+mn-cs"/>
              </a:rPr>
              <a:t> „Was war das verrückteste oder schwierigste Problem, das Sie logistisch lösen mussten?“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Technik:</a:t>
            </a:r>
            <a:r>
              <a:rPr lang="de-DE" sz="1200" kern="1200" dirty="0">
                <a:solidFill>
                  <a:schemeClr val="tx1"/>
                </a:solidFill>
                <a:effectLst/>
                <a:latin typeface="+mn-lt"/>
                <a:ea typeface="+mn-ea"/>
                <a:cs typeface="+mn-cs"/>
              </a:rPr>
              <a:t> „Welche digitalen Tools oder Maschinen nutzen Sie bei Ihrer Arbeit?“</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Zukunft:</a:t>
            </a:r>
            <a:r>
              <a:rPr lang="de-DE" sz="1200" kern="1200" dirty="0">
                <a:solidFill>
                  <a:schemeClr val="tx1"/>
                </a:solidFill>
                <a:effectLst/>
                <a:latin typeface="+mn-lt"/>
                <a:ea typeface="+mn-ea"/>
                <a:cs typeface="+mn-cs"/>
              </a:rPr>
              <a:t> „Wie wird sich Ihr Beruf durch Nachhaltigkeit oder KI in den nächsten 10 Jahren verändern?“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Persönliches:</a:t>
            </a:r>
            <a:r>
              <a:rPr lang="de-DE" sz="1200" kern="1200" dirty="0">
                <a:solidFill>
                  <a:schemeClr val="tx1"/>
                </a:solidFill>
                <a:effectLst/>
                <a:latin typeface="+mn-lt"/>
                <a:ea typeface="+mn-ea"/>
                <a:cs typeface="+mn-cs"/>
              </a:rPr>
              <a:t> „Was macht Ihnen an diesem Job am meisten Spaß?“</a:t>
            </a:r>
            <a:endParaRPr lang="de-AT"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Etappe 3: Die Präsentation</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Präsentiert eure Ergebnisse kreativ (5–8 Minuten). Erstellt dafür einen </a:t>
            </a:r>
            <a:r>
              <a:rPr lang="de-DE" sz="1200" b="1" kern="1200" dirty="0">
                <a:solidFill>
                  <a:schemeClr val="tx1"/>
                </a:solidFill>
                <a:effectLst/>
                <a:latin typeface="+mn-lt"/>
                <a:ea typeface="+mn-ea"/>
                <a:cs typeface="+mn-cs"/>
              </a:rPr>
              <a:t>Steckbrief</a:t>
            </a:r>
            <a:r>
              <a:rPr lang="de-DE" sz="1200" kern="1200" dirty="0">
                <a:solidFill>
                  <a:schemeClr val="tx1"/>
                </a:solidFill>
                <a:effectLst/>
                <a:latin typeface="+mn-lt"/>
                <a:ea typeface="+mn-ea"/>
                <a:cs typeface="+mn-cs"/>
              </a:rPr>
              <a:t> oder eine </a:t>
            </a:r>
            <a:r>
              <a:rPr lang="de-DE" sz="1200" b="1" kern="1200" dirty="0" err="1">
                <a:solidFill>
                  <a:schemeClr val="tx1"/>
                </a:solidFill>
                <a:effectLst/>
                <a:latin typeface="+mn-lt"/>
                <a:ea typeface="+mn-ea"/>
                <a:cs typeface="+mn-cs"/>
              </a:rPr>
              <a:t>One</a:t>
            </a:r>
            <a:r>
              <a:rPr lang="de-DE" sz="1200" b="1" kern="1200" dirty="0">
                <a:solidFill>
                  <a:schemeClr val="tx1"/>
                </a:solidFill>
                <a:effectLst/>
                <a:latin typeface="+mn-lt"/>
                <a:ea typeface="+mn-ea"/>
                <a:cs typeface="+mn-cs"/>
              </a:rPr>
              <a:t>-Page-Präsentation</a:t>
            </a:r>
            <a:r>
              <a:rPr lang="de-DE" sz="1200" kern="1200" dirty="0">
                <a:solidFill>
                  <a:schemeClr val="tx1"/>
                </a:solidFill>
                <a:effectLst/>
                <a:latin typeface="+mn-lt"/>
                <a:ea typeface="+mn-ea"/>
                <a:cs typeface="+mn-cs"/>
              </a:rPr>
              <a:t>:</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Foto des Arbeitsplatzes</a:t>
            </a:r>
            <a:r>
              <a:rPr lang="de-DE" sz="1200" kern="1200" dirty="0">
                <a:solidFill>
                  <a:schemeClr val="tx1"/>
                </a:solidFill>
                <a:effectLst/>
                <a:latin typeface="+mn-lt"/>
                <a:ea typeface="+mn-ea"/>
                <a:cs typeface="+mn-cs"/>
              </a:rPr>
              <a:t> (wenn erlaubt) oder ein Symbolfoto.</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Die „Superkraft“ des Berufs:</a:t>
            </a:r>
            <a:r>
              <a:rPr lang="de-DE" sz="1200" kern="1200" dirty="0">
                <a:solidFill>
                  <a:schemeClr val="tx1"/>
                </a:solidFill>
                <a:effectLst/>
                <a:latin typeface="+mn-lt"/>
                <a:ea typeface="+mn-ea"/>
                <a:cs typeface="+mn-cs"/>
              </a:rPr>
              <a:t> Was passiert, wenn diese Person ihren Job einen Tag lang nicht macht? (z.B. „Ohne den Disponenten stehen 50 LKWs still und die Supermärkte bleiben leer“).</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Hard &amp; Soft Skills:</a:t>
            </a:r>
            <a:r>
              <a:rPr lang="de-DE" sz="1200" kern="1200" dirty="0">
                <a:solidFill>
                  <a:schemeClr val="tx1"/>
                </a:solidFill>
                <a:effectLst/>
                <a:latin typeface="+mn-lt"/>
                <a:ea typeface="+mn-ea"/>
                <a:cs typeface="+mn-cs"/>
              </a:rPr>
              <a:t> Was muss man können? (z.B. Fremdsprachen, Ruhe bewahren, </a:t>
            </a:r>
            <a:r>
              <a:rPr lang="de-DE" sz="1200" kern="1200" dirty="0" err="1">
                <a:solidFill>
                  <a:schemeClr val="tx1"/>
                </a:solidFill>
                <a:effectLst/>
                <a:latin typeface="+mn-lt"/>
                <a:ea typeface="+mn-ea"/>
                <a:cs typeface="+mn-cs"/>
              </a:rPr>
              <a:t>Organisationstalen</a:t>
            </a:r>
            <a:r>
              <a:rPr lang="de-AT" sz="1200" kern="1200" dirty="0">
                <a:solidFill>
                  <a:schemeClr val="tx1"/>
                </a:solidFill>
                <a:effectLst/>
                <a:latin typeface="+mn-lt"/>
                <a:ea typeface="+mn-ea"/>
                <a:cs typeface="+mn-cs"/>
              </a:rPr>
              <a:t> </a:t>
            </a:r>
          </a:p>
        </p:txBody>
      </p:sp>
      <p:sp>
        <p:nvSpPr>
          <p:cNvPr id="4" name="Foliennummernplatzhalter 3">
            <a:extLst>
              <a:ext uri="{FF2B5EF4-FFF2-40B4-BE49-F238E27FC236}">
                <a16:creationId xmlns:a16="http://schemas.microsoft.com/office/drawing/2014/main" id="{42CBDADE-148F-4C44-935F-45B8780968D5}"/>
              </a:ext>
            </a:extLst>
          </p:cNvPr>
          <p:cNvSpPr>
            <a:spLocks noGrp="1"/>
          </p:cNvSpPr>
          <p:nvPr>
            <p:ph type="sldNum" sz="quarter" idx="5"/>
          </p:nvPr>
        </p:nvSpPr>
        <p:spPr/>
        <p:txBody>
          <a:bodyPr/>
          <a:lstStyle/>
          <a:p>
            <a:fld id="{23212CE9-4559-481E-B405-0C43FBE97BC7}" type="slidenum">
              <a:rPr lang="de-AT" smtClean="0"/>
              <a:t>15</a:t>
            </a:fld>
            <a:endParaRPr lang="de-AT"/>
          </a:p>
        </p:txBody>
      </p:sp>
    </p:spTree>
    <p:extLst>
      <p:ext uri="{BB962C8B-B14F-4D97-AF65-F5344CB8AC3E}">
        <p14:creationId xmlns:p14="http://schemas.microsoft.com/office/powerpoint/2010/main" val="248372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hohe Transportgeschwindigkeit im Vergleich zu den Verkehrsträgern Schiene und Wasserstraße kann als ein Vorteil der Straße angeführt werden. Auch die Flächendeckung der Infrastruktur und damit die Möglichkeit zur Netzbildungsfähigkeit (von Tür- zu –Tür) zählen zu den Stärken der Straße. Durch das große Angebot an unterschiedlichen Verkehrsmitteln bietet der Verkehrsträger große Flexibilität. Außerdem finden viele IT-Lösungen (z.B. Tracing und Tracking) bereits verbreitet Anwendung. Zusätzlich ist die Nutzung der Infrastruktur mit geringen Kosten verbunden (Kosten für Straßenschäden werden nur bedingt übernommen). </a:t>
            </a:r>
          </a:p>
          <a:p>
            <a:endParaRPr lang="de-AT" dirty="0"/>
          </a:p>
          <a:p>
            <a:r>
              <a:rPr lang="de-AT" dirty="0"/>
              <a:t>Da Kosten für Stau oder Lärmbelästigung (sogenannte externe Kosten) immer mehr Beachtung gewinnen, ist die Straße mit einem steigenden Kostendruck konfrontiert. Auch die zeitliche Einschränkung in Form von Fahrverboten hat Auswirkung auf den Verkehrsträger Straße. Im Hinblick auf Umweltaspekte wie Lärmbelästigung oder Unfälle schneidet die Straße im Verkehrsträgervergleich schlecht ab. </a:t>
            </a:r>
          </a:p>
          <a:p>
            <a:endParaRPr lang="de-AT" dirty="0"/>
          </a:p>
          <a:p>
            <a:r>
              <a:rPr lang="de-AT" dirty="0"/>
              <a:t>Quelle:</a:t>
            </a:r>
          </a:p>
          <a:p>
            <a:r>
              <a:rPr lang="de-AT" dirty="0"/>
              <a:t>Kille, Christian/ Schmidt , Norbert (2008): Wirtschaftliche Rahmenbedingungen des Güterverkehrs. Studie zum Vergleich der Verkehrsträger im Rahmen des Logistikprozesses in Deutschland, S.53</a:t>
            </a:r>
          </a:p>
          <a:p>
            <a:r>
              <a:rPr lang="de-AT" dirty="0"/>
              <a:t>Online: http://www.scs.fraunhofer.de/content/dam/scs/de/dokumente/studien/Wirtschaftliche_Rahmenbedingungen_des_Gueterverkehrs.pdf; Abruf 04.02.2025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Straße https://de.freepik.com/icon/lkw_15950558#fromView=search&amp;page=1&amp;position=0&amp;uuid=2f3b7698-9195-4d66-b402-cf00c453ed1b</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17</a:t>
            </a:fld>
            <a:endParaRPr lang="de-AT"/>
          </a:p>
        </p:txBody>
      </p:sp>
    </p:spTree>
    <p:extLst>
      <p:ext uri="{BB962C8B-B14F-4D97-AF65-F5344CB8AC3E}">
        <p14:creationId xmlns:p14="http://schemas.microsoft.com/office/powerpoint/2010/main" val="3010591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Folgt man der Einordnung nach Kummer, so kann ein Straßennetz in drei Kategorien eingeteilt werden. Zum einen wird das primäre Straßennetz unterschieden, welches vor allem dem „überregionalem Verkehr und nationalem sowie internationalem Fernverkehr“ dient und über mehrere Fahrstreifen in eine Fahrtrichtung verfügt. Als Beispiel können in diesem Zusammenhang Autobahn oder Schnellstraße angeführt werden. Zum anderen erfolgt nach Kummer eine weitere Unterscheidung in sekundäre und tertiäre Straßennetze. Sekundäre Straßennetze umfassen „alle sonstigen Straßen von überregionaler Bedeutung“, dienen dem regionalen Verkehr und Anschluss an das primäre Straßennetz. Als Beispiel können in diesem Zusammenhang unter anderem Bundesstraßen und Landesstraßen erwähnt werden. Die Funktion des tertiären Straßennetzes liegt vorwiegend in der Einrichtung einer Flächenschließung und der Durchführung von lokalen Bewegungen. In der Regel werden Gemeindestraßen als typisches Beispiel für tertiäre Straßennetze angeführt.</a:t>
            </a:r>
          </a:p>
          <a:p>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 den Kraftfahrzeugen im Straßengüterverkehr kann nach Kummer auf Grund der unterschiedlichen Gewichtsklassen zwischen einem leichten, mittelschweren oder schweren Fahrzeug unterschieden werden. Leichte Güterkraftfahrzeuge sind vor allem für die Verteilung von Paketen, für Express- und Kurierdienste (= Bedingungen, wo eine schnelle Lieferung oder eine direkte Belieferung eines Transportobjekts notwendig sind), für alltägliche Tätigkeiten im Handwerksbereich (z.B. der Tischler liefert und montiert die Möbel an die Familie Mayer) sowie auch im Privatbereich (z.B. für den Transport von Möbel bei einem Umzug bzw. beim Neubezug einer Wohnung) von großer Bedeutung. Das höchstzulässige Gesamtgewicht für leichte Güterkraftfahrzeuge liegt bei 3,5 Tonnen. Neben den leichten Fahrzeugen sind auch mittelschwere Güterkraftfahrzeuge aus unserem alltäglichen Leben nicht mehr wegzudenken. Dieser Kategorie werden jene Güterkraftfahrzeuge zugeordnet, die ein höchstzulässiges Gesamtgewicht zwischen 3,5 und 12 Tonnen aufweisen. Mittelschwere Güterkraftfahrzeuge dienen zum Beispiel der Versorgung von Baustellen mit notwendigen Ressourcen für den weiteren Baufortschritt, der Müllabfuhr oder auch der Verteilung von Stückgütern (z.B. Paketsendungen). Im täglichen Leben sind die Bewohnerinnen und Bewohner überwiegend mit schweren Güterkraftfahrzeugen konfrontiert, die auf Grund ihrer höheren Tragfähigkeit im Rahmen der städtischen und zwischen-städtischen Belieferung gerne verwendet werden. Bei dieser Art von Güterkraftfahrzeugen liegt das höchstzulässige Gesamtgewicht zwischen 36 bis 60 Tonnen (z.B. in Asien oder in Europa) bzw. zwischen 36 und 125 Tonnen (z.B. in Australien, der USA oder in Kanada). In diesem Zusammenhang sei erläuternd angemerkt, dass in Österreich das höchstzulässige Gesamtgewicht bei 40 Tonnen liegt, welches von schweren Güterkraftfahrzeugen (ausgenommen mit entsprechender Sondergenehmigung und damit verbundenen Einschränkungen bzw. Vorgaben) auch nicht überschritten werden darf. Schwere Güterkraftfahrzeuge eigenen sich vor allem zur besseren Verbindung zwischen größeren Knoten in einem Netzwerk (z.B. das alltägliche Geschäft der Post AG: Pakete und Briefsendungen werden von den regionalen Poststellen in für bestimmte Bundesländer zuständige Briefzentren transportiert, zwischen den großen Punkten umgeschlagen und schließlich wiederum auf regionaler Ebene verteilt.) und auf Grund der größeren Dimensionen für den Transport von schweren oder überlangen Gütern (z.B. Transport eines Rumpfteils eines Flugzeugs auf der Autobahn) mit entsprechender Sondergenehmigung.</a:t>
            </a:r>
          </a:p>
          <a:p>
            <a:endParaRPr lang="de-AT" b="1" dirty="0"/>
          </a:p>
          <a:p>
            <a:r>
              <a:rPr lang="de-AT" sz="1200" kern="1200" dirty="0">
                <a:solidFill>
                  <a:schemeClr val="tx1"/>
                </a:solidFill>
                <a:effectLst/>
                <a:latin typeface="+mn-lt"/>
                <a:ea typeface="+mn-ea"/>
                <a:cs typeface="+mn-cs"/>
              </a:rPr>
              <a:t>Quelle:</a:t>
            </a:r>
          </a:p>
          <a:p>
            <a:r>
              <a:rPr lang="de-DE" sz="1200" kern="1200" dirty="0">
                <a:solidFill>
                  <a:schemeClr val="tx1"/>
                </a:solidFill>
                <a:effectLst/>
                <a:latin typeface="+mn-lt"/>
                <a:ea typeface="+mn-ea"/>
                <a:cs typeface="+mn-cs"/>
              </a:rPr>
              <a:t>Kummer, 2010, S. 175.</a:t>
            </a:r>
          </a:p>
          <a:p>
            <a:r>
              <a:rPr lang="de-DE" sz="1200" kern="1200" dirty="0">
                <a:solidFill>
                  <a:schemeClr val="tx1"/>
                </a:solidFill>
                <a:effectLst/>
                <a:latin typeface="+mn-lt"/>
                <a:ea typeface="+mn-ea"/>
                <a:cs typeface="+mn-cs"/>
              </a:rPr>
              <a:t>Kummer, 2010, S. 195.</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Straße https://de.freepik.com/icon/lkw_15950558#fromView=search&amp;page=1&amp;position=0&amp;uuid=2f3b7698-9195-4d66-b402-cf00c453ed1b</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Autobahn https://de.freepik.com/icon/deutschland_14574745#fromView=search&amp;page=1&amp;position=3&amp;uuid=f9c6b348-0a2d-424f-955d-2e3760abe1e2</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23212CE9-4559-481E-B405-0C43FBE97BC7}" type="slidenum">
              <a:rPr lang="de-AT" smtClean="0"/>
              <a:t>18</a:t>
            </a:fld>
            <a:endParaRPr lang="de-AT"/>
          </a:p>
        </p:txBody>
      </p:sp>
    </p:spTree>
    <p:extLst>
      <p:ext uri="{BB962C8B-B14F-4D97-AF65-F5344CB8AC3E}">
        <p14:creationId xmlns:p14="http://schemas.microsoft.com/office/powerpoint/2010/main" val="226077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CBA4D-28D8-3B03-2805-D3097564293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026C5A-0680-4FA1-570E-F764418EB2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4723704-8CE8-5AFD-5FD3-E2BBEDB2CD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Eine Ausweitung der Sichtweise auf europäischer Ebene zeigt, dass auch das Straßennetz in Europa überwiegend eine gute Abdeckung aufweist (verbunden mit gebietsbezogenen höheren Ausprägungen).</a:t>
            </a:r>
          </a:p>
          <a:p>
            <a:endParaRPr lang="de-AT" b="1" dirty="0"/>
          </a:p>
          <a:p>
            <a:endParaRPr lang="de-AT" b="1" dirty="0"/>
          </a:p>
          <a:p>
            <a:r>
              <a:rPr lang="de-AT" b="1" dirty="0"/>
              <a:t>Quelle:</a:t>
            </a:r>
            <a:r>
              <a:rPr lang="de-AT" b="1" baseline="0" dirty="0"/>
              <a:t> </a:t>
            </a:r>
            <a:r>
              <a:rPr lang="de-AT" sz="1200" kern="1200" dirty="0">
                <a:solidFill>
                  <a:schemeClr val="tx1"/>
                </a:solidFill>
                <a:effectLst/>
                <a:latin typeface="+mn-lt"/>
                <a:ea typeface="+mn-ea"/>
                <a:cs typeface="+mn-cs"/>
              </a:rPr>
              <a:t>Eurostat (2020)</a:t>
            </a:r>
            <a:r>
              <a:rPr lang="de-AT" sz="1200" kern="1200" baseline="0" dirty="0">
                <a:solidFill>
                  <a:schemeClr val="tx1"/>
                </a:solidFill>
                <a:effectLst/>
                <a:latin typeface="+mn-lt"/>
                <a:ea typeface="+mn-ea"/>
                <a:cs typeface="+mn-cs"/>
              </a:rPr>
              <a:t> https://ec.europa.eu/eurostat/web/products-eurostat-news/-/ddn-20200528-1 (Abruf 10.02.2026)</a:t>
            </a:r>
            <a:endParaRPr lang="de-AT" dirty="0"/>
          </a:p>
        </p:txBody>
      </p:sp>
      <p:sp>
        <p:nvSpPr>
          <p:cNvPr id="4" name="Foliennummernplatzhalter 3">
            <a:extLst>
              <a:ext uri="{FF2B5EF4-FFF2-40B4-BE49-F238E27FC236}">
                <a16:creationId xmlns:a16="http://schemas.microsoft.com/office/drawing/2014/main" id="{5AE92803-9954-FC11-2DB8-BD1EDDEFA838}"/>
              </a:ext>
            </a:extLst>
          </p:cNvPr>
          <p:cNvSpPr>
            <a:spLocks noGrp="1"/>
          </p:cNvSpPr>
          <p:nvPr>
            <p:ph type="sldNum" sz="quarter" idx="10"/>
          </p:nvPr>
        </p:nvSpPr>
        <p:spPr/>
        <p:txBody>
          <a:bodyPr/>
          <a:lstStyle/>
          <a:p>
            <a:fld id="{CA9937D2-6117-4881-B88D-D373CF5AE833}" type="slidenum">
              <a:rPr lang="de-AT" smtClean="0"/>
              <a:t>19</a:t>
            </a:fld>
            <a:endParaRPr lang="de-AT" dirty="0"/>
          </a:p>
        </p:txBody>
      </p:sp>
    </p:spTree>
    <p:extLst>
      <p:ext uri="{BB962C8B-B14F-4D97-AF65-F5344CB8AC3E}">
        <p14:creationId xmlns:p14="http://schemas.microsoft.com/office/powerpoint/2010/main" val="112900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DE8CB-D8E3-35AD-D73F-CD0F9E9E658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1A3C05-25C9-7C9A-F6B3-528F6E55FB6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E5C5131-615E-A48F-F50C-B00177CA0D3C}"/>
              </a:ext>
            </a:extLst>
          </p:cNvPr>
          <p:cNvSpPr>
            <a:spLocks noGrp="1"/>
          </p:cNvSpPr>
          <p:nvPr>
            <p:ph type="body" idx="1"/>
          </p:nvPr>
        </p:nvSpPr>
        <p:spPr/>
        <p:txBody>
          <a:bodyPr/>
          <a:lstStyle/>
          <a:p>
            <a:r>
              <a:rPr lang="de-AT" b="0" dirty="0"/>
              <a:t>Wie bei jedem anderen Unternehmen müssen auch die Operatoren des Straßengüterverkehrs ihre Kosten kalkulieren, um zu einem guten Preis ihre Dienstleistungen an die verschiedenen Kundinnen und Kunden zu verkaufen. Wie aus der Kostenrechnung bekannt ist, treten auch in der Kalkulation im Straßengüterverkehr fixe (also beschäftigungsunabhängige) wie auch variable (also beschäftigungsabhängige) Kosten auf. Das langfristige Ziel ist es, alle Kosten zu decken, um die Existenz des Unternehmens gewährleisten zu können.</a:t>
            </a:r>
          </a:p>
          <a:p>
            <a:r>
              <a:rPr lang="de-AT" b="0" dirty="0"/>
              <a:t>Die einzelnen Kosten werden in Form von Kilometersätzen (zur Abdeckung der variablen Kosten aufbauend auf die durchschnittlich geleisteten Kilometer pro Jahr) und Tagessätzen (zur Abdeckung der anteiligen fixen Kosten auf Einsatztage zerlegt) im Rahmen der Kalkulation im Straßengüterverkehr berücksichtigt.</a:t>
            </a:r>
          </a:p>
          <a:p>
            <a:endParaRPr lang="de-AT" b="1" dirty="0"/>
          </a:p>
          <a:p>
            <a:r>
              <a:rPr lang="de-AT" b="1" dirty="0"/>
              <a:t>Quelle-Inhalt:</a:t>
            </a:r>
            <a:r>
              <a:rPr lang="de-AT" b="1" baseline="0" dirty="0"/>
              <a:t> </a:t>
            </a:r>
            <a:r>
              <a:rPr lang="de-AT" b="0" baseline="0" dirty="0"/>
              <a:t>Vgl. </a:t>
            </a:r>
            <a:r>
              <a:rPr lang="de-DE" dirty="0"/>
              <a:t>Kummer (2010) S. 88, 345 ff.</a:t>
            </a:r>
            <a:r>
              <a:rPr lang="de-DE" baseline="0" dirty="0"/>
              <a:t> </a:t>
            </a:r>
            <a:endParaRPr lang="de-AT" dirty="0"/>
          </a:p>
        </p:txBody>
      </p:sp>
      <p:sp>
        <p:nvSpPr>
          <p:cNvPr id="4" name="Foliennummernplatzhalter 3">
            <a:extLst>
              <a:ext uri="{FF2B5EF4-FFF2-40B4-BE49-F238E27FC236}">
                <a16:creationId xmlns:a16="http://schemas.microsoft.com/office/drawing/2014/main" id="{1D386529-3975-A57A-ED95-DFBB06F1340E}"/>
              </a:ext>
            </a:extLst>
          </p:cNvPr>
          <p:cNvSpPr>
            <a:spLocks noGrp="1"/>
          </p:cNvSpPr>
          <p:nvPr>
            <p:ph type="sldNum" sz="quarter" idx="10"/>
          </p:nvPr>
        </p:nvSpPr>
        <p:spPr/>
        <p:txBody>
          <a:bodyPr/>
          <a:lstStyle/>
          <a:p>
            <a:fld id="{CA9937D2-6117-4881-B88D-D373CF5AE833}" type="slidenum">
              <a:rPr lang="de-AT" smtClean="0"/>
              <a:t>20</a:t>
            </a:fld>
            <a:endParaRPr lang="de-AT" dirty="0"/>
          </a:p>
        </p:txBody>
      </p:sp>
    </p:spTree>
    <p:extLst>
      <p:ext uri="{BB962C8B-B14F-4D97-AF65-F5344CB8AC3E}">
        <p14:creationId xmlns:p14="http://schemas.microsoft.com/office/powerpoint/2010/main" val="331657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1" u="sng" dirty="0">
                <a:highlight>
                  <a:srgbClr val="FFFF00"/>
                </a:highlight>
              </a:rPr>
              <a:t>Link zur </a:t>
            </a:r>
            <a:r>
              <a:rPr lang="de-AT" b="1" u="sng" dirty="0" err="1">
                <a:highlight>
                  <a:srgbClr val="FFFF00"/>
                </a:highlight>
              </a:rPr>
              <a:t>Logistify</a:t>
            </a:r>
            <a:r>
              <a:rPr lang="de-AT" b="1" u="sng" dirty="0">
                <a:highlight>
                  <a:srgbClr val="FFFF00"/>
                </a:highlight>
              </a:rPr>
              <a:t> Übung nachreichen!</a:t>
            </a:r>
          </a:p>
          <a:p>
            <a:endParaRPr lang="de-AT" dirty="0"/>
          </a:p>
          <a:p>
            <a:endParaRPr lang="de-AT" dirty="0"/>
          </a:p>
          <a:p>
            <a:r>
              <a:rPr lang="de-AT" dirty="0"/>
              <a:t>Der Lern-App "</a:t>
            </a:r>
            <a:r>
              <a:rPr lang="de-AT" dirty="0" err="1"/>
              <a:t>Logistify</a:t>
            </a:r>
            <a:r>
              <a:rPr lang="de-AT" dirty="0"/>
              <a:t>" befasst sich mit den unterschiedlichen Transportmitteln, deren schonender und effizienter Ressourcennutzung und mit Berufsbildern im Logistikbereich. Bei den Spielen ist das Transportplanungstalent der Schülerinnen und Schüler gefragt. Aufgabe ist es verschiedene Güter effizient von A nach B zu transportieren, multimodale Transportketten vom Rohprodukt bis zu den Endkundinnen und –</a:t>
            </a:r>
            <a:r>
              <a:rPr lang="de-AT" dirty="0" err="1"/>
              <a:t>kunden</a:t>
            </a:r>
            <a:r>
              <a:rPr lang="de-AT" dirty="0"/>
              <a:t> zu planen und Berufsbilder in der Logistikbranche zu entdecken.</a:t>
            </a:r>
          </a:p>
          <a:p>
            <a:endParaRPr lang="de-AT" dirty="0"/>
          </a:p>
          <a:p>
            <a:r>
              <a:rPr lang="de-AT" dirty="0"/>
              <a:t>Dauer: für Spiel 1 werden ca. 15 Minuten benötigt</a:t>
            </a:r>
          </a:p>
          <a:p>
            <a:endParaRPr lang="de-AT" dirty="0"/>
          </a:p>
          <a:p>
            <a:r>
              <a:rPr lang="de-AT" dirty="0"/>
              <a:t>Lernziele:</a:t>
            </a:r>
          </a:p>
          <a:p>
            <a:r>
              <a:rPr lang="de-AT" dirty="0"/>
              <a:t>Die </a:t>
            </a:r>
            <a:r>
              <a:rPr lang="de-AT" dirty="0" err="1"/>
              <a:t>Schüler:innen</a:t>
            </a:r>
            <a:r>
              <a:rPr lang="de-AT" dirty="0"/>
              <a:t> erkennen die Bedeutung verschiedener Verkehrsträger im Gütertransport.</a:t>
            </a:r>
          </a:p>
          <a:p>
            <a:r>
              <a:rPr lang="de-AT" dirty="0"/>
              <a:t>Die </a:t>
            </a:r>
            <a:r>
              <a:rPr lang="de-AT" dirty="0" err="1"/>
              <a:t>Schüler:innen</a:t>
            </a:r>
            <a:r>
              <a:rPr lang="de-AT" dirty="0"/>
              <a:t> reflektieren, wie Ressourcen im Transportwesen schonend und effizient genutzt werden können.</a:t>
            </a:r>
          </a:p>
          <a:p>
            <a:r>
              <a:rPr lang="de-AT" dirty="0"/>
              <a:t>Die </a:t>
            </a:r>
            <a:r>
              <a:rPr lang="de-AT" dirty="0" err="1"/>
              <a:t>Schüler:innen</a:t>
            </a:r>
            <a:r>
              <a:rPr lang="de-AT" dirty="0"/>
              <a:t> analysieren logistische Herausforderungen und treffen begründete Entscheidungen zur Transportplanung.</a:t>
            </a:r>
          </a:p>
          <a:p>
            <a:r>
              <a:rPr lang="de-AT" dirty="0"/>
              <a:t>Die </a:t>
            </a:r>
            <a:r>
              <a:rPr lang="de-AT" dirty="0" err="1"/>
              <a:t>Schüler:innen</a:t>
            </a:r>
            <a:r>
              <a:rPr lang="de-AT" dirty="0"/>
              <a:t> nutzen digitale Lernformate spielerisch, um logistische Zusammenhänge zu erfassen.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21</a:t>
            </a:fld>
            <a:endParaRPr lang="de-AT"/>
          </a:p>
        </p:txBody>
      </p:sp>
    </p:spTree>
    <p:extLst>
      <p:ext uri="{BB962C8B-B14F-4D97-AF65-F5344CB8AC3E}">
        <p14:creationId xmlns:p14="http://schemas.microsoft.com/office/powerpoint/2010/main" val="137401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B5B6-A48A-2D1A-A90C-6C51B6295A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F760619-A311-AEEA-168B-D83D9F40B1D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254EDB6-D3D9-92D7-83EF-212AEB13F9B7}"/>
              </a:ext>
            </a:extLst>
          </p:cNvPr>
          <p:cNvSpPr>
            <a:spLocks noGrp="1"/>
          </p:cNvSpPr>
          <p:nvPr>
            <p:ph type="body" idx="1"/>
          </p:nvPr>
        </p:nvSpPr>
        <p:spPr/>
        <p:txBody>
          <a:bodyPr/>
          <a:lstStyle/>
          <a:p>
            <a:r>
              <a:rPr lang="de-AT" dirty="0"/>
              <a:t>Vor allem bei Ganz- oder Direktzügen kann die Schiene mit einer schnellen Transportgeschwindigkeit punkten. Außerdem ist der Verkehrsträger massenleistungsfähig und die Transporte sind berechenbar. Aufgrund von Standards ist das Sicherheitsniveau sehr hoch. Die Transportpreise sind anders als bei der Straße nicht von Mautabgaben beeinflusst und können daher je nach transportierter Menge relativ günstig ausfallen. Auch der geringere CO2 Verbrauch im Vergleich zur Straße kann als Vorteil genannt werden.</a:t>
            </a:r>
          </a:p>
          <a:p>
            <a:endParaRPr lang="de-AT" dirty="0"/>
          </a:p>
          <a:p>
            <a:r>
              <a:rPr lang="de-AT" dirty="0"/>
              <a:t>Aufgrund infrastruktureller Unterschiede gestaltet sich der grenzüberschreitende Transport auf der Schiene noch schwierig. Die Abhängigkeit von Fahrplänen beeinträchtigt die Flexibilität der Transporte. Die Sendungsverfolgung gestaltet sich außerdem im Vergleich zur Straße sehr schwierig. Außerdem hat der Schienenverkehr, anders als der Luftverkehr, keine steuerlichen Vorteile. </a:t>
            </a:r>
          </a:p>
          <a:p>
            <a:endParaRPr lang="de-AT" dirty="0"/>
          </a:p>
          <a:p>
            <a:r>
              <a:rPr lang="de-AT" dirty="0"/>
              <a:t>Quellen:</a:t>
            </a:r>
          </a:p>
          <a:p>
            <a:r>
              <a:rPr lang="de-AT" dirty="0"/>
              <a:t>Kille, Christian/ Schmidt , Norbert (2008): Wirtschaftliche Rahmenbedingungen des Güterverkehrs. Studie zum Vergleich der Verkehrsträger im Rahmen des Logistikprozesses in Deutschland, S.54</a:t>
            </a:r>
          </a:p>
          <a:p>
            <a:r>
              <a:rPr lang="de-AT" dirty="0"/>
              <a:t>Online: http://www.scs.fraunhofer.de/content/dam/scs/de/dokumente/studien/Wirtschaftliche_Rahmenbedingungen_des_Gueterverkehrs.pdf; Abruf 04.02.2025</a:t>
            </a:r>
          </a:p>
          <a:p>
            <a:r>
              <a:rPr lang="de-AT" dirty="0"/>
              <a:t>ÖBB (2025): https://infrastruktur.oebb.at/de/unternehmen/kundinnen-im-mittelpunkt/schwerpunkt-puenktlichkeit; Abruf 06.03.2025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Schiene https://de.freepik.com/icon/zug_11202492#fromView=search&amp;page=1&amp;position=2&amp;uuid=79cbd133-fe25-4ae1-8fc1-82488bc5d199</a:t>
            </a:r>
          </a:p>
          <a:p>
            <a:endParaRPr lang="de-AT" dirty="0"/>
          </a:p>
        </p:txBody>
      </p:sp>
      <p:sp>
        <p:nvSpPr>
          <p:cNvPr id="4" name="Foliennummernplatzhalter 3">
            <a:extLst>
              <a:ext uri="{FF2B5EF4-FFF2-40B4-BE49-F238E27FC236}">
                <a16:creationId xmlns:a16="http://schemas.microsoft.com/office/drawing/2014/main" id="{2B4274AE-0F6C-8430-111B-FAA56AF9C6A8}"/>
              </a:ext>
            </a:extLst>
          </p:cNvPr>
          <p:cNvSpPr>
            <a:spLocks noGrp="1"/>
          </p:cNvSpPr>
          <p:nvPr>
            <p:ph type="sldNum" sz="quarter" idx="5"/>
          </p:nvPr>
        </p:nvSpPr>
        <p:spPr/>
        <p:txBody>
          <a:bodyPr/>
          <a:lstStyle/>
          <a:p>
            <a:fld id="{23212CE9-4559-481E-B405-0C43FBE97BC7}" type="slidenum">
              <a:rPr lang="de-AT" smtClean="0"/>
              <a:t>23</a:t>
            </a:fld>
            <a:endParaRPr lang="de-AT"/>
          </a:p>
        </p:txBody>
      </p:sp>
    </p:spTree>
    <p:extLst>
      <p:ext uri="{BB962C8B-B14F-4D97-AF65-F5344CB8AC3E}">
        <p14:creationId xmlns:p14="http://schemas.microsoft.com/office/powerpoint/2010/main" val="332527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A686A-2FB6-25D7-C864-49AAF7DBE2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A45262-5339-4FC2-7171-ECC9DA617A4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E317C3D-AC6B-CF9C-A64C-25380A4203FC}"/>
              </a:ext>
            </a:extLst>
          </p:cNvPr>
          <p:cNvSpPr>
            <a:spLocks noGrp="1"/>
          </p:cNvSpPr>
          <p:nvPr>
            <p:ph type="body" idx="1"/>
          </p:nvPr>
        </p:nvSpPr>
        <p:spPr/>
        <p:txBody>
          <a:bodyPr/>
          <a:lstStyle/>
          <a:p>
            <a:r>
              <a:rPr lang="de-AT" sz="1200" kern="1200" dirty="0">
                <a:solidFill>
                  <a:schemeClr val="tx1"/>
                </a:solidFill>
                <a:effectLst/>
                <a:latin typeface="+mn-lt"/>
                <a:ea typeface="+mn-ea"/>
                <a:cs typeface="+mn-cs"/>
              </a:rPr>
              <a:t>Zu den Kernelementen der Schiene gehören die </a:t>
            </a:r>
            <a:r>
              <a:rPr lang="de-AT" sz="1200" b="1" kern="1200" dirty="0">
                <a:solidFill>
                  <a:schemeClr val="tx1"/>
                </a:solidFill>
                <a:effectLst/>
                <a:latin typeface="+mn-lt"/>
                <a:ea typeface="+mn-ea"/>
                <a:cs typeface="+mn-cs"/>
              </a:rPr>
              <a:t>Schienen, </a:t>
            </a:r>
            <a:r>
              <a:rPr lang="de-AT" sz="1200" kern="1200" dirty="0">
                <a:solidFill>
                  <a:schemeClr val="tx1"/>
                </a:solidFill>
                <a:effectLst/>
                <a:latin typeface="+mn-lt"/>
                <a:ea typeface="+mn-ea"/>
                <a:cs typeface="+mn-cs"/>
              </a:rPr>
              <a:t>welche den Grundstein für den Gütertransport von Gütern darstellt.</a:t>
            </a:r>
            <a:r>
              <a:rPr lang="de-AT" sz="1200" kern="1200" baseline="0" dirty="0">
                <a:solidFill>
                  <a:schemeClr val="tx1"/>
                </a:solidFill>
                <a:effectLst/>
                <a:latin typeface="+mn-lt"/>
                <a:ea typeface="+mn-ea"/>
                <a:cs typeface="+mn-cs"/>
              </a:rPr>
              <a:t> Das Verkehrsmittel, </a:t>
            </a:r>
            <a:r>
              <a:rPr lang="de-DE" sz="1800" kern="1200" baseline="0" dirty="0">
                <a:solidFill>
                  <a:schemeClr val="tx1"/>
                </a:solidFill>
                <a:effectLst/>
                <a:latin typeface="Arial" panose="020B0604020202020204" pitchFamily="34" charset="0"/>
                <a:ea typeface="+mn-ea"/>
                <a:cs typeface="Arial" panose="020B0604020202020204" pitchFamily="34" charset="0"/>
              </a:rPr>
              <a:t>d</a:t>
            </a:r>
            <a:r>
              <a:rPr lang="de-DE" sz="1800" dirty="0">
                <a:solidFill>
                  <a:schemeClr val="tx1"/>
                </a:solidFill>
                <a:latin typeface="Arial" panose="020B0604020202020204" pitchFamily="34" charset="0"/>
                <a:cs typeface="Arial" panose="020B0604020202020204" pitchFamily="34" charset="0"/>
              </a:rPr>
              <a:t>er Zug mit einer Lokomotive und Güterwagons um die Güter zu transportieren,</a:t>
            </a:r>
            <a:r>
              <a:rPr lang="de-DE" sz="1800" baseline="0" dirty="0">
                <a:solidFill>
                  <a:schemeClr val="tx1"/>
                </a:solidFill>
                <a:latin typeface="Arial" panose="020B0604020202020204" pitchFamily="34" charset="0"/>
                <a:cs typeface="Arial" panose="020B0604020202020204" pitchFamily="34" charset="0"/>
              </a:rPr>
              <a:t> die Bahnhöfe und Terminals in denen die Güterwagons Be- und Entladen werden können und </a:t>
            </a:r>
            <a:r>
              <a:rPr lang="de-AT" sz="2000" dirty="0">
                <a:solidFill>
                  <a:schemeClr val="tx1"/>
                </a:solidFill>
                <a:latin typeface="Arial" panose="020B0604020202020204" pitchFamily="34" charset="0"/>
                <a:cs typeface="Arial" panose="020B0604020202020204" pitchFamily="34" charset="0"/>
              </a:rPr>
              <a:t>Signaleinrichtungen und Bahnübergänge um Sicherheit zu gewähren.</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österreichische Schieneninfrastruktur wird von der ÖBB Infrastruktur betrieben dazu ein Auszug aus den Zahlen/Daten/Fakten (Stand </a:t>
            </a:r>
            <a:r>
              <a:rPr lang="de-AT" sz="1200" b="0" i="0" kern="1200" dirty="0">
                <a:solidFill>
                  <a:schemeClr val="tx1"/>
                </a:solidFill>
                <a:effectLst/>
                <a:latin typeface="+mn-lt"/>
                <a:ea typeface="+mn-ea"/>
                <a:cs typeface="+mn-cs"/>
              </a:rPr>
              <a:t>Zahlen 31.12.2024)</a:t>
            </a:r>
            <a:r>
              <a:rPr lang="de-AT" dirty="0"/>
              <a:t>:</a:t>
            </a:r>
          </a:p>
          <a:p>
            <a:r>
              <a:rPr lang="de-AT" sz="1200" b="1" i="0" kern="1200" dirty="0">
                <a:solidFill>
                  <a:schemeClr val="tx1"/>
                </a:solidFill>
                <a:effectLst/>
                <a:latin typeface="+mn-lt"/>
                <a:ea typeface="+mn-ea"/>
                <a:cs typeface="+mn-cs"/>
              </a:rPr>
              <a:t>5.018 km Streckennetz (</a:t>
            </a:r>
            <a:r>
              <a:rPr lang="de-AT" sz="1200" b="1" i="0" kern="1200" dirty="0" err="1">
                <a:solidFill>
                  <a:schemeClr val="tx1"/>
                </a:solidFill>
                <a:effectLst/>
                <a:latin typeface="+mn-lt"/>
                <a:ea typeface="+mn-ea"/>
                <a:cs typeface="+mn-cs"/>
              </a:rPr>
              <a:t>Baulänge</a:t>
            </a:r>
            <a:r>
              <a:rPr lang="de-AT" sz="1200" b="1" i="0" kern="1200" dirty="0">
                <a:solidFill>
                  <a:schemeClr val="tx1"/>
                </a:solidFill>
                <a:effectLst/>
                <a:latin typeface="+mn-lt"/>
                <a:ea typeface="+mn-ea"/>
                <a:cs typeface="+mn-cs"/>
              </a:rPr>
              <a:t>); 13.262 Weichen, davon 10.348 beheizt; 26.267 Signale; 5 Betriebsführungszentralen; 1.058 Bahnhöfe und Haltestellen; 99 </a:t>
            </a:r>
            <a:r>
              <a:rPr lang="de-AT" sz="1200" b="1" i="0" kern="1200" dirty="0" err="1">
                <a:solidFill>
                  <a:schemeClr val="tx1"/>
                </a:solidFill>
                <a:effectLst/>
                <a:latin typeface="+mn-lt"/>
                <a:ea typeface="+mn-ea"/>
                <a:cs typeface="+mn-cs"/>
              </a:rPr>
              <a:t>Verschubstandorte</a:t>
            </a:r>
            <a:r>
              <a:rPr lang="de-AT" sz="1200" b="1" i="0" kern="1200" dirty="0">
                <a:solidFill>
                  <a:schemeClr val="tx1"/>
                </a:solidFill>
                <a:effectLst/>
                <a:latin typeface="+mn-lt"/>
                <a:ea typeface="+mn-ea"/>
                <a:cs typeface="+mn-cs"/>
              </a:rPr>
              <a:t>; 6.788 Brücken; 261 Tunnel; 2.916 Eisenbahnkreuzungen; 9 Wasserkraftwerke; 7 Güterzentren und Terminals; 3.569 Gebäude</a:t>
            </a:r>
            <a:endParaRPr lang="de-AT" sz="1200" b="0" i="0" kern="1200" dirty="0">
              <a:solidFill>
                <a:schemeClr val="tx1"/>
              </a:solidFill>
              <a:effectLst/>
              <a:latin typeface="+mn-lt"/>
              <a:ea typeface="+mn-ea"/>
              <a:cs typeface="+mn-cs"/>
            </a:endParaRPr>
          </a:p>
          <a:p>
            <a:endParaRPr lang="de-AT" dirty="0"/>
          </a:p>
          <a:p>
            <a:pPr marL="0" lvl="0" indent="0">
              <a:buFont typeface="Arial" panose="020B0604020202020204" pitchFamily="34" charset="0"/>
              <a:buNone/>
            </a:pPr>
            <a:r>
              <a:rPr lang="de-AT" sz="1200" kern="1200" dirty="0">
                <a:solidFill>
                  <a:schemeClr val="tx1"/>
                </a:solidFill>
                <a:effectLst/>
                <a:latin typeface="+mn-lt"/>
                <a:ea typeface="+mn-ea"/>
                <a:cs typeface="+mn-cs"/>
              </a:rPr>
              <a:t>Quellen:</a:t>
            </a:r>
          </a:p>
          <a:p>
            <a:pPr marL="0" lvl="0" indent="0">
              <a:buFont typeface="Arial" panose="020B0604020202020204" pitchFamily="34" charset="0"/>
              <a:buNone/>
            </a:pPr>
            <a:r>
              <a:rPr lang="de-AT" sz="1200" kern="1200" dirty="0">
                <a:solidFill>
                  <a:schemeClr val="tx1"/>
                </a:solidFill>
                <a:effectLst/>
                <a:latin typeface="+mn-lt"/>
                <a:ea typeface="+mn-ea"/>
                <a:cs typeface="+mn-cs"/>
              </a:rPr>
              <a:t>Vgl. Becker,</a:t>
            </a:r>
            <a:r>
              <a:rPr lang="de-AT" sz="1200" kern="1200" baseline="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2014, S. 45f.  </a:t>
            </a:r>
            <a:endParaRPr lang="de-DE"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Vgl. Becker,</a:t>
            </a:r>
            <a:r>
              <a:rPr lang="de-AT" sz="1200" kern="1200" baseline="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2014, S. 64  </a:t>
            </a:r>
            <a:endParaRPr lang="de-DE"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Vgl. Becker,</a:t>
            </a:r>
            <a:r>
              <a:rPr lang="de-AT" sz="1200" kern="1200" baseline="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2014, S. 77  </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ÖBB Infrastruktur, 2026, https://infrastruktur.oebb.at/de/unternehmen/zahlen-daten-fakten (Abgerufen am 10.02.2026)</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Gleis https://de.freepik.com/icon/eisenbahn_1743127#fromView=search&amp;page=1&amp;position=7&amp;uuid=b8718303-2435-4f12-8d64-d8d597760821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Schiene https://de.freepik.com/icon/zug_11202492#fromView=search&amp;page=1&amp;position=2&amp;uuid=79cbd133-fe25-4ae1-8fc1-82488bc5d199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Bahnübergang https://de.freepik.com/icon/schienen_15384017#fromView=search&amp;page=1&amp;position=6&amp;uuid=f0b36fd8-5a1e-4317-aca5-f46b1f0fe555</a:t>
            </a:r>
          </a:p>
        </p:txBody>
      </p:sp>
      <p:sp>
        <p:nvSpPr>
          <p:cNvPr id="4" name="Foliennummernplatzhalter 3">
            <a:extLst>
              <a:ext uri="{FF2B5EF4-FFF2-40B4-BE49-F238E27FC236}">
                <a16:creationId xmlns:a16="http://schemas.microsoft.com/office/drawing/2014/main" id="{328D3C24-CAE1-6765-E10D-E8905C5B2428}"/>
              </a:ext>
            </a:extLst>
          </p:cNvPr>
          <p:cNvSpPr>
            <a:spLocks noGrp="1"/>
          </p:cNvSpPr>
          <p:nvPr>
            <p:ph type="sldNum" sz="quarter" idx="5"/>
          </p:nvPr>
        </p:nvSpPr>
        <p:spPr/>
        <p:txBody>
          <a:bodyPr/>
          <a:lstStyle/>
          <a:p>
            <a:fld id="{23212CE9-4559-481E-B405-0C43FBE97BC7}" type="slidenum">
              <a:rPr lang="de-AT" smtClean="0"/>
              <a:t>24</a:t>
            </a:fld>
            <a:endParaRPr lang="de-AT"/>
          </a:p>
        </p:txBody>
      </p:sp>
    </p:spTree>
    <p:extLst>
      <p:ext uri="{BB962C8B-B14F-4D97-AF65-F5344CB8AC3E}">
        <p14:creationId xmlns:p14="http://schemas.microsoft.com/office/powerpoint/2010/main" val="180913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Vortragsdauer lässt sich je nach Detailtiefe zwischen 2-4 Einheiten variieren. Für eine kurze Variante eignen sich das erste Kapitel als Einstieg und abschließend die beiden Kapitel zu Multimodalem Verkehr und die Zusammenfassung. Die einzelnen Verkehrsträger im Detail können je nach gewünschtem Umfang hinzugenommen oder ausgelassen werden.</a:t>
            </a:r>
          </a:p>
        </p:txBody>
      </p:sp>
      <p:sp>
        <p:nvSpPr>
          <p:cNvPr id="4" name="Foliennummernplatzhalter 3"/>
          <p:cNvSpPr>
            <a:spLocks noGrp="1"/>
          </p:cNvSpPr>
          <p:nvPr>
            <p:ph type="sldNum" sz="quarter" idx="5"/>
          </p:nvPr>
        </p:nvSpPr>
        <p:spPr/>
        <p:txBody>
          <a:bodyPr/>
          <a:lstStyle/>
          <a:p>
            <a:fld id="{23212CE9-4559-481E-B405-0C43FBE97BC7}" type="slidenum">
              <a:rPr lang="de-AT" smtClean="0"/>
              <a:t>3</a:t>
            </a:fld>
            <a:endParaRPr lang="de-AT"/>
          </a:p>
        </p:txBody>
      </p:sp>
    </p:spTree>
    <p:extLst>
      <p:ext uri="{BB962C8B-B14F-4D97-AF65-F5344CB8AC3E}">
        <p14:creationId xmlns:p14="http://schemas.microsoft.com/office/powerpoint/2010/main" val="3338932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aseline="0" dirty="0"/>
              <a:t>Wesentlich bei Ganzzug ist, dass keine weiteren Rangiervorgänge (z.B. Wagen zum Zug hinzufügen oder Wagen vom Zug entfernen) während des Transports stattfinden.  Ganzzugsverkehre werden häufig für den Transport von Massengütern (z.B. Kohle, Erz, Mineralöl) aber auch in der Automobilindustrie genutzt. Weitere Vorteile sind geringe Transportzeiten (v.a. durch den relativ geringen Rangieraufwand), relativ geringer Organisationsaufwand bei der Abfertigung der Züge und der Planung der Abfahrts- und Ankunftszeiten sowie Sicherheit beim Transport (ebenfalls bedingt durch den niedrigen Rangieraufwand). Zusammenfassend kann man sagen, dass große Mengen an Gütern über lange Entfernungen mit relativ geringem Energieverbrauch sicher transportiert werden können. </a:t>
            </a:r>
          </a:p>
          <a:p>
            <a:endParaRPr lang="de-AT" baseline="0" dirty="0"/>
          </a:p>
          <a:p>
            <a:r>
              <a:rPr lang="de-AT" dirty="0"/>
              <a:t>Ganzzugtransporte auf der Schiene weisen gegenüber dem LKW über fast alle Distanzen Kostenvorteile auf. Dies gilt nicht nur im konventionellen Güterverkehr, sondern auch für den unbegleiteten kombinierten Verkehr und die Rollende Landstraße (</a:t>
            </a:r>
            <a:r>
              <a:rPr lang="de-AT" dirty="0" err="1"/>
              <a:t>RoLa</a:t>
            </a:r>
            <a:r>
              <a:rPr lang="de-AT" dirty="0"/>
              <a:t>) . Der LKW hat Wettbewerbsvorteile gegenüber Einzelwagentransporten auf der Schiene in den niedrigen Distanzbereichen. Im Einzelwagenverkehr des konventionellen Güterverkehrs (bei Fahrten im Inland) weist der LKW niedrigere Kosten als die Schiene in den Distanzbereichen bis 150 km auf. Bei Distanzen ab 150 km schrumpft der Kostenvorteil des LKW und verschwindet bei Strecken ab einer Länge von 250 km. </a:t>
            </a:r>
          </a:p>
          <a:p>
            <a:endParaRPr lang="de-AT" dirty="0"/>
          </a:p>
          <a:p>
            <a:r>
              <a:rPr lang="de-AT" dirty="0"/>
              <a:t>Wagengruppen und Einzelwagen</a:t>
            </a:r>
          </a:p>
          <a:p>
            <a:r>
              <a:rPr lang="de-AT" dirty="0"/>
              <a:t>Diese Produktionsform(-en) weist eine große Ähnlichkeit zum Stückgutverkehr im Straßengüterverkehr</a:t>
            </a:r>
            <a:r>
              <a:rPr lang="de-AT" baseline="0" dirty="0"/>
              <a:t> auf. Durch die Bündelung der einzelnen Wagen kann eine bessere Auslastung der Züge und damit eine Senkung der Transportkosten erreicht werden. Demgegenüber stehen allerdings höhere Kosten bedingt durch die Vorhaltung von Zugbildungsanlagen sowie Rangiereinrichtungen und Rangierpersonal. Aufgrund des erhöhten Rangieraufwands kommt es im Vergleich zum Ganzzugverkehr zu deutlich höheren Transportzeiten und Wartezeiten in den Zugbildungsanlagen.</a:t>
            </a:r>
          </a:p>
          <a:p>
            <a:endParaRPr lang="de-AT"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AT" dirty="0"/>
              <a:t>Quellen: </a:t>
            </a:r>
          </a:p>
          <a:p>
            <a:pPr marL="0" marR="0" indent="0" algn="l" defTabSz="914400" rtl="0" eaLnBrk="1" fontAlgn="auto" latinLnBrk="0" hangingPunct="1">
              <a:lnSpc>
                <a:spcPct val="100000"/>
              </a:lnSpc>
              <a:spcBef>
                <a:spcPts val="0"/>
              </a:spcBef>
              <a:spcAft>
                <a:spcPts val="0"/>
              </a:spcAft>
              <a:buClrTx/>
              <a:buSzTx/>
              <a:buFontTx/>
              <a:buNone/>
              <a:tabLst/>
              <a:defRPr/>
            </a:pPr>
            <a:r>
              <a:rPr lang="de-AT" dirty="0"/>
              <a:t>Vgl. Kummer 2010, S. 94;</a:t>
            </a:r>
            <a:r>
              <a:rPr lang="de-AT"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a:t>Vgl. Clausen / Geiger 2013, S. 169 ff.</a:t>
            </a:r>
          </a:p>
          <a:p>
            <a:r>
              <a:rPr lang="de-AT" dirty="0" err="1"/>
              <a:t>Economica</a:t>
            </a:r>
            <a:r>
              <a:rPr lang="de-AT" dirty="0"/>
              <a:t> 2013, S. 6</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25</a:t>
            </a:fld>
            <a:endParaRPr lang="de-AT"/>
          </a:p>
        </p:txBody>
      </p:sp>
    </p:spTree>
    <p:extLst>
      <p:ext uri="{BB962C8B-B14F-4D97-AF65-F5344CB8AC3E}">
        <p14:creationId xmlns:p14="http://schemas.microsoft.com/office/powerpoint/2010/main" val="339799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CC420-DD11-572B-A1FD-677B02475E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3EBE372-7FCB-CAB9-4AA6-03C7EF73CC0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243781C-3D6A-9794-EBFB-69CDBF3D5728}"/>
              </a:ext>
            </a:extLst>
          </p:cNvPr>
          <p:cNvSpPr>
            <a:spLocks noGrp="1"/>
          </p:cNvSpPr>
          <p:nvPr>
            <p:ph type="body" idx="1"/>
          </p:nvPr>
        </p:nvSpPr>
        <p:spPr/>
        <p:txBody>
          <a:bodyPr/>
          <a:lstStyle/>
          <a:p>
            <a:r>
              <a:rPr lang="de-AT" sz="1200" b="0" kern="1200" dirty="0">
                <a:solidFill>
                  <a:schemeClr val="tx1"/>
                </a:solidFill>
                <a:effectLst/>
                <a:latin typeface="+mn-lt"/>
                <a:ea typeface="+mn-ea"/>
                <a:cs typeface="+mn-cs"/>
              </a:rPr>
              <a:t>Dem Verkehrsträger Wasserstraße können folgende</a:t>
            </a:r>
            <a:r>
              <a:rPr lang="de-AT" sz="1200" b="0" kern="1200" baseline="0" dirty="0">
                <a:solidFill>
                  <a:schemeClr val="tx1"/>
                </a:solidFill>
                <a:effectLst/>
                <a:latin typeface="+mn-lt"/>
                <a:ea typeface="+mn-ea"/>
                <a:cs typeface="+mn-cs"/>
              </a:rPr>
              <a:t> Stärken und Schwächen zugeordnet werden:</a:t>
            </a:r>
          </a:p>
          <a:p>
            <a:endParaRPr lang="de-AT" sz="1200" b="1"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Stärken</a:t>
            </a:r>
            <a:r>
              <a:rPr lang="de-AT" sz="1200" kern="1200" dirty="0">
                <a:solidFill>
                  <a:schemeClr val="tx1"/>
                </a:solidFill>
                <a:effectLst/>
                <a:latin typeface="+mn-lt"/>
                <a:ea typeface="+mn-ea"/>
                <a:cs typeface="+mn-cs"/>
              </a:rPr>
              <a:t>: Die Stärken der Donauschifffahrt liegen vor allem in der Fähigkeit, große Mengen pro Schiffseinheit zu transportieren, in den günstigen Transportkosten und in ihrer Umweltfreundlichkeit. Zudem ist sie rund um die Uhr nutzbar (z. B. kein Wochenend- und Nachtfahrverbot) und kann eine hohe Sicherheit und niedrige Infrastrukturkosten vorweisen.</a:t>
            </a:r>
          </a:p>
          <a:p>
            <a:endParaRPr lang="de-DE"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Schwächen: </a:t>
            </a:r>
            <a:r>
              <a:rPr lang="de-AT" sz="1200" kern="1200" dirty="0">
                <a:solidFill>
                  <a:schemeClr val="tx1"/>
                </a:solidFill>
                <a:effectLst/>
                <a:latin typeface="+mn-lt"/>
                <a:ea typeface="+mn-ea"/>
                <a:cs typeface="+mn-cs"/>
              </a:rPr>
              <a:t>Die Schwächen liegen in der Abhängigkeit von schwankenden Fahrwasserverhältnissen und dem damit verbundenen unterschiedlichen Auslastungsgrad der Schiffe, der niedrigen Transportgeschwindigkeit und der geringen Netzdichte, die oft einen Vor- und Nachlauf auf Straße oder Schiene erforderlich machen.</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Quelle:</a:t>
            </a:r>
            <a:endParaRPr lang="de-D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Vgl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Dolinsek</a:t>
            </a:r>
            <a:r>
              <a:rPr lang="en-US" sz="1200" kern="1200" dirty="0">
                <a:solidFill>
                  <a:schemeClr val="tx1"/>
                </a:solidFill>
                <a:effectLst/>
                <a:latin typeface="+mn-lt"/>
                <a:ea typeface="+mn-ea"/>
                <a:cs typeface="+mn-cs"/>
              </a:rPr>
              <a:t>, et al., 2013, S. 19</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Schiff https://de.freepik.com/icon/frachtschiff_6414745#fromView=search&amp;page=1&amp;position=3&amp;uuid=335e29dc-68e0-4fb7-9f2d-e49b07286ce2</a:t>
            </a:r>
          </a:p>
        </p:txBody>
      </p:sp>
      <p:sp>
        <p:nvSpPr>
          <p:cNvPr id="4" name="Foliennummernplatzhalter 3">
            <a:extLst>
              <a:ext uri="{FF2B5EF4-FFF2-40B4-BE49-F238E27FC236}">
                <a16:creationId xmlns:a16="http://schemas.microsoft.com/office/drawing/2014/main" id="{3FF9B254-8CDD-8D41-BB82-22E23ACB6E84}"/>
              </a:ext>
            </a:extLst>
          </p:cNvPr>
          <p:cNvSpPr>
            <a:spLocks noGrp="1"/>
          </p:cNvSpPr>
          <p:nvPr>
            <p:ph type="sldNum" sz="quarter" idx="5"/>
          </p:nvPr>
        </p:nvSpPr>
        <p:spPr/>
        <p:txBody>
          <a:bodyPr/>
          <a:lstStyle/>
          <a:p>
            <a:fld id="{23212CE9-4559-481E-B405-0C43FBE97BC7}" type="slidenum">
              <a:rPr lang="de-AT" smtClean="0"/>
              <a:t>27</a:t>
            </a:fld>
            <a:endParaRPr lang="de-AT"/>
          </a:p>
        </p:txBody>
      </p:sp>
    </p:spTree>
    <p:extLst>
      <p:ext uri="{BB962C8B-B14F-4D97-AF65-F5344CB8AC3E}">
        <p14:creationId xmlns:p14="http://schemas.microsoft.com/office/powerpoint/2010/main" val="298820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CEA2E-C4A9-EB0E-C25F-B5C3FA84631A}"/>
            </a:ext>
          </a:extLst>
        </p:cNvPr>
        <p:cNvGrpSpPr/>
        <p:nvPr/>
      </p:nvGrpSpPr>
      <p:grpSpPr>
        <a:xfrm>
          <a:off x="0" y="0"/>
          <a:ext cx="0" cy="0"/>
          <a:chOff x="0" y="0"/>
          <a:chExt cx="0" cy="0"/>
        </a:xfrm>
      </p:grpSpPr>
      <p:sp>
        <p:nvSpPr>
          <p:cNvPr id="63490" name="Folienbildplatzhalter 1">
            <a:extLst>
              <a:ext uri="{FF2B5EF4-FFF2-40B4-BE49-F238E27FC236}">
                <a16:creationId xmlns:a16="http://schemas.microsoft.com/office/drawing/2014/main" id="{8A290EF1-5130-1919-CE33-E2A45D2F4C14}"/>
              </a:ext>
            </a:extLst>
          </p:cNvPr>
          <p:cNvSpPr>
            <a:spLocks noGrp="1" noRot="1" noChangeAspect="1" noTextEdit="1"/>
          </p:cNvSpPr>
          <p:nvPr>
            <p:ph type="sldImg"/>
          </p:nvPr>
        </p:nvSpPr>
        <p:spPr>
          <a:xfrm>
            <a:off x="123825" y="787400"/>
            <a:ext cx="6619875" cy="3724275"/>
          </a:xfrm>
          <a:ln/>
        </p:spPr>
      </p:sp>
      <p:sp>
        <p:nvSpPr>
          <p:cNvPr id="63491" name="Notizenplatzhalter 2">
            <a:extLst>
              <a:ext uri="{FF2B5EF4-FFF2-40B4-BE49-F238E27FC236}">
                <a16:creationId xmlns:a16="http://schemas.microsoft.com/office/drawing/2014/main" id="{6E72C3A9-17C9-4D41-4922-C4FC682EFCDF}"/>
              </a:ext>
            </a:extLst>
          </p:cNvPr>
          <p:cNvSpPr>
            <a:spLocks noGrp="1"/>
          </p:cNvSpPr>
          <p:nvPr>
            <p:ph type="body" idx="1"/>
          </p:nvPr>
        </p:nvSpPr>
        <p:spPr>
          <a:noFill/>
        </p:spPr>
        <p:txBody>
          <a:bodyPr/>
          <a:lstStyle/>
          <a:p>
            <a:r>
              <a:rPr lang="de-AT" sz="1200" kern="1200" dirty="0">
                <a:solidFill>
                  <a:schemeClr val="tx1"/>
                </a:solidFill>
                <a:effectLst/>
                <a:latin typeface="+mn-lt"/>
                <a:ea typeface="+mn-ea"/>
                <a:cs typeface="+mn-cs"/>
              </a:rPr>
              <a:t>In Österreich werden jährlich 2.177 Millionen Tonnen an Gütern befördert, hochgerechnet beträgt der Anteil der Wasserstraße Donau am Modal Split im österreichischen Donaukorridor somit rund 12%. </a:t>
            </a:r>
            <a:r>
              <a:rPr lang="de-DE" baseline="0" dirty="0"/>
              <a:t>Die Donau spielt vor allem im Transport zu Berg eine wichtige Rolle, hier besonders im Import über die Ostgrenze und im Transit, in diesen Bereichen liegt die Donau in etwa gleich auf mit der Schiene. In </a:t>
            </a:r>
            <a:r>
              <a:rPr lang="de-DE" b="1" baseline="0" dirty="0"/>
              <a:t>Gesamtösterreich</a:t>
            </a:r>
            <a:r>
              <a:rPr lang="de-DE" baseline="0" dirty="0"/>
              <a:t> hat die Donau einen </a:t>
            </a:r>
            <a:r>
              <a:rPr lang="de-DE" b="1" baseline="0" dirty="0"/>
              <a:t>Modal-Split-</a:t>
            </a:r>
            <a:r>
              <a:rPr lang="de-DE" baseline="0" dirty="0"/>
              <a:t>Anteil von rund </a:t>
            </a:r>
            <a:r>
              <a:rPr lang="de-DE" b="1" baseline="0" dirty="0"/>
              <a:t>3,5%</a:t>
            </a:r>
            <a:r>
              <a:rPr lang="de-DE" baseline="0" dirty="0"/>
              <a:t>. </a:t>
            </a:r>
          </a:p>
          <a:p>
            <a:endParaRPr lang="de-DE" baseline="0" dirty="0"/>
          </a:p>
          <a:p>
            <a:r>
              <a:rPr lang="de-AT" sz="1200" kern="1200" dirty="0">
                <a:solidFill>
                  <a:schemeClr val="tx1"/>
                </a:solidFill>
                <a:effectLst/>
                <a:latin typeface="+mn-lt"/>
                <a:ea typeface="+mn-ea"/>
                <a:cs typeface="+mn-cs"/>
              </a:rPr>
              <a:t>Die Donau ist </a:t>
            </a:r>
            <a:r>
              <a:rPr lang="de-AT" sz="1200" b="1" kern="1200" dirty="0">
                <a:solidFill>
                  <a:schemeClr val="tx1"/>
                </a:solidFill>
                <a:effectLst/>
                <a:latin typeface="+mn-lt"/>
                <a:ea typeface="+mn-ea"/>
                <a:cs typeface="+mn-cs"/>
              </a:rPr>
              <a:t>2845 km</a:t>
            </a:r>
            <a:r>
              <a:rPr lang="de-AT" sz="1200" kern="1200" dirty="0">
                <a:solidFill>
                  <a:schemeClr val="tx1"/>
                </a:solidFill>
                <a:effectLst/>
                <a:latin typeface="+mn-lt"/>
                <a:ea typeface="+mn-ea"/>
                <a:cs typeface="+mn-cs"/>
              </a:rPr>
              <a:t> lang und der </a:t>
            </a:r>
            <a:r>
              <a:rPr lang="de-AT" sz="1200" b="1" kern="1200" dirty="0">
                <a:solidFill>
                  <a:schemeClr val="tx1"/>
                </a:solidFill>
                <a:effectLst/>
                <a:latin typeface="+mn-lt"/>
                <a:ea typeface="+mn-ea"/>
                <a:cs typeface="+mn-cs"/>
              </a:rPr>
              <a:t>zweitlängste Fluss Europas</a:t>
            </a:r>
            <a:r>
              <a:rPr lang="de-AT" sz="1200" kern="1200" dirty="0">
                <a:solidFill>
                  <a:schemeClr val="tx1"/>
                </a:solidFill>
                <a:effectLst/>
                <a:latin typeface="+mn-lt"/>
                <a:ea typeface="+mn-ea"/>
                <a:cs typeface="+mn-cs"/>
              </a:rPr>
              <a:t>. Die Donau verbindet insgesamt </a:t>
            </a:r>
            <a:r>
              <a:rPr lang="de-AT" sz="1200" b="1" kern="1200" dirty="0">
                <a:solidFill>
                  <a:schemeClr val="tx1"/>
                </a:solidFill>
                <a:effectLst/>
                <a:latin typeface="+mn-lt"/>
                <a:ea typeface="+mn-ea"/>
                <a:cs typeface="+mn-cs"/>
              </a:rPr>
              <a:t>zehn Länder </a:t>
            </a:r>
            <a:r>
              <a:rPr lang="de-AT" sz="1200" kern="1200" dirty="0">
                <a:solidFill>
                  <a:schemeClr val="tx1"/>
                </a:solidFill>
                <a:effectLst/>
                <a:latin typeface="+mn-lt"/>
                <a:ea typeface="+mn-ea"/>
                <a:cs typeface="+mn-cs"/>
              </a:rPr>
              <a:t>und dient als wichtige Wasserstraße für den Warenverkehr auf Binnenschiffen.</a:t>
            </a:r>
            <a:r>
              <a:rPr lang="de-AT" sz="1200" kern="1200" baseline="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Der </a:t>
            </a:r>
            <a:r>
              <a:rPr lang="de-AT" sz="1200" b="1" kern="1200" dirty="0">
                <a:solidFill>
                  <a:schemeClr val="tx1"/>
                </a:solidFill>
                <a:effectLst/>
                <a:latin typeface="+mn-lt"/>
                <a:ea typeface="+mn-ea"/>
                <a:cs typeface="+mn-cs"/>
              </a:rPr>
              <a:t>österreichische Donauabschnitt </a:t>
            </a:r>
            <a:r>
              <a:rPr lang="de-AT" sz="1200" kern="1200" dirty="0">
                <a:solidFill>
                  <a:schemeClr val="tx1"/>
                </a:solidFill>
                <a:effectLst/>
                <a:latin typeface="+mn-lt"/>
                <a:ea typeface="+mn-ea"/>
                <a:cs typeface="+mn-cs"/>
              </a:rPr>
              <a:t>beträgt ca. </a:t>
            </a:r>
            <a:r>
              <a:rPr lang="de-AT" sz="1200" b="1" kern="1200" dirty="0">
                <a:solidFill>
                  <a:schemeClr val="tx1"/>
                </a:solidFill>
                <a:effectLst/>
                <a:latin typeface="+mn-lt"/>
                <a:ea typeface="+mn-ea"/>
                <a:cs typeface="+mn-cs"/>
              </a:rPr>
              <a:t>351 km </a:t>
            </a:r>
            <a:r>
              <a:rPr lang="de-AT" sz="1200" kern="1200" dirty="0">
                <a:solidFill>
                  <a:schemeClr val="tx1"/>
                </a:solidFill>
                <a:effectLst/>
                <a:latin typeface="+mn-lt"/>
                <a:ea typeface="+mn-ea"/>
                <a:cs typeface="+mn-cs"/>
              </a:rPr>
              <a:t>und liegt in der Mitte der Wasserstraßenachse Rhein-Main-Donau, welche die Nordsee und das Schwarze Meer verbindet. In Österreich gibt es neben der Donau keine weiteren relevanten Wasserstraßen zur Beförderung von Gütern.</a:t>
            </a:r>
          </a:p>
          <a:p>
            <a:endParaRPr lang="de-DE" baseline="0" dirty="0"/>
          </a:p>
          <a:p>
            <a:r>
              <a:rPr lang="de-AT" sz="1200" kern="1200" dirty="0">
                <a:solidFill>
                  <a:schemeClr val="tx1"/>
                </a:solidFill>
                <a:effectLst/>
                <a:latin typeface="+mn-lt"/>
                <a:ea typeface="+mn-ea"/>
                <a:cs typeface="+mn-cs"/>
              </a:rPr>
              <a:t>Quelle:</a:t>
            </a:r>
            <a:endParaRPr lang="de-D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Vgl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Dolinsek</a:t>
            </a:r>
            <a:r>
              <a:rPr lang="en-US" sz="1200" kern="1200" dirty="0">
                <a:solidFill>
                  <a:schemeClr val="tx1"/>
                </a:solidFill>
                <a:effectLst/>
                <a:latin typeface="+mn-lt"/>
                <a:ea typeface="+mn-ea"/>
                <a:cs typeface="+mn-cs"/>
              </a:rPr>
              <a:t>, et al., 2013, S. 22,</a:t>
            </a:r>
            <a:r>
              <a:rPr lang="en-US" sz="1200" kern="1200" baseline="0" dirty="0">
                <a:solidFill>
                  <a:schemeClr val="tx1"/>
                </a:solidFill>
                <a:effectLst/>
                <a:latin typeface="+mn-lt"/>
                <a:ea typeface="+mn-ea"/>
                <a:cs typeface="+mn-cs"/>
              </a:rPr>
              <a:t> 41</a:t>
            </a:r>
            <a:endParaRPr lang="de-DE" sz="1200" kern="1200" dirty="0">
              <a:solidFill>
                <a:schemeClr val="tx1"/>
              </a:solidFill>
              <a:effectLst/>
              <a:latin typeface="+mn-lt"/>
              <a:ea typeface="+mn-ea"/>
              <a:cs typeface="+mn-cs"/>
            </a:endParaRPr>
          </a:p>
        </p:txBody>
      </p:sp>
      <p:sp>
        <p:nvSpPr>
          <p:cNvPr id="63492" name="Foliennummernplatzhalter 3">
            <a:extLst>
              <a:ext uri="{FF2B5EF4-FFF2-40B4-BE49-F238E27FC236}">
                <a16:creationId xmlns:a16="http://schemas.microsoft.com/office/drawing/2014/main" id="{DBFCFDBA-67E4-DFAC-EC10-A62F2790C4D9}"/>
              </a:ext>
            </a:extLst>
          </p:cNvPr>
          <p:cNvSpPr>
            <a:spLocks noGrp="1"/>
          </p:cNvSpPr>
          <p:nvPr>
            <p:ph type="sldNum" sz="quarter" idx="5"/>
          </p:nvPr>
        </p:nvSpPr>
        <p:spPr>
          <a:noFill/>
        </p:spPr>
        <p:txBody>
          <a:bodyPr/>
          <a:lstStyle>
            <a:lvl1pPr defTabSz="923192" eaLnBrk="0" hangingPunct="0">
              <a:defRPr sz="4000">
                <a:solidFill>
                  <a:schemeClr val="tx1"/>
                </a:solidFill>
                <a:latin typeface="Arial" charset="0"/>
              </a:defRPr>
            </a:lvl1pPr>
            <a:lvl2pPr marL="737293" indent="-283575" defTabSz="923192" eaLnBrk="0" hangingPunct="0">
              <a:defRPr sz="4000">
                <a:solidFill>
                  <a:schemeClr val="tx1"/>
                </a:solidFill>
                <a:latin typeface="Arial" charset="0"/>
              </a:defRPr>
            </a:lvl2pPr>
            <a:lvl3pPr marL="1134298" indent="-226860" defTabSz="923192" eaLnBrk="0" hangingPunct="0">
              <a:defRPr sz="4000">
                <a:solidFill>
                  <a:schemeClr val="tx1"/>
                </a:solidFill>
                <a:latin typeface="Arial" charset="0"/>
              </a:defRPr>
            </a:lvl3pPr>
            <a:lvl4pPr marL="1588016" indent="-226860" defTabSz="923192" eaLnBrk="0" hangingPunct="0">
              <a:defRPr sz="4000">
                <a:solidFill>
                  <a:schemeClr val="tx1"/>
                </a:solidFill>
                <a:latin typeface="Arial" charset="0"/>
              </a:defRPr>
            </a:lvl4pPr>
            <a:lvl5pPr marL="2041736" indent="-226860" defTabSz="923192" eaLnBrk="0" hangingPunct="0">
              <a:defRPr sz="4000">
                <a:solidFill>
                  <a:schemeClr val="tx1"/>
                </a:solidFill>
                <a:latin typeface="Arial" charset="0"/>
              </a:defRPr>
            </a:lvl5pPr>
            <a:lvl6pPr marL="2495455" indent="-226860" algn="ctr" defTabSz="923192" eaLnBrk="0" fontAlgn="base" hangingPunct="0">
              <a:spcBef>
                <a:spcPct val="0"/>
              </a:spcBef>
              <a:spcAft>
                <a:spcPct val="0"/>
              </a:spcAft>
              <a:defRPr sz="4000">
                <a:solidFill>
                  <a:schemeClr val="tx1"/>
                </a:solidFill>
                <a:latin typeface="Arial" charset="0"/>
              </a:defRPr>
            </a:lvl6pPr>
            <a:lvl7pPr marL="2949174" indent="-226860" algn="ctr" defTabSz="923192" eaLnBrk="0" fontAlgn="base" hangingPunct="0">
              <a:spcBef>
                <a:spcPct val="0"/>
              </a:spcBef>
              <a:spcAft>
                <a:spcPct val="0"/>
              </a:spcAft>
              <a:defRPr sz="4000">
                <a:solidFill>
                  <a:schemeClr val="tx1"/>
                </a:solidFill>
                <a:latin typeface="Arial" charset="0"/>
              </a:defRPr>
            </a:lvl7pPr>
            <a:lvl8pPr marL="3402893" indent="-226860" algn="ctr" defTabSz="923192" eaLnBrk="0" fontAlgn="base" hangingPunct="0">
              <a:spcBef>
                <a:spcPct val="0"/>
              </a:spcBef>
              <a:spcAft>
                <a:spcPct val="0"/>
              </a:spcAft>
              <a:defRPr sz="4000">
                <a:solidFill>
                  <a:schemeClr val="tx1"/>
                </a:solidFill>
                <a:latin typeface="Arial" charset="0"/>
              </a:defRPr>
            </a:lvl8pPr>
            <a:lvl9pPr marL="3856612" indent="-226860" algn="ctr" defTabSz="923192" eaLnBrk="0" fontAlgn="base" hangingPunct="0">
              <a:spcBef>
                <a:spcPct val="0"/>
              </a:spcBef>
              <a:spcAft>
                <a:spcPct val="0"/>
              </a:spcAft>
              <a:defRPr sz="4000">
                <a:solidFill>
                  <a:schemeClr val="tx1"/>
                </a:solidFill>
                <a:latin typeface="Arial" charset="0"/>
              </a:defRPr>
            </a:lvl9pPr>
          </a:lstStyle>
          <a:p>
            <a:pPr eaLnBrk="1" hangingPunct="1"/>
            <a:fld id="{8EA4EF90-F091-4ED7-BC9D-54E11F39333C}" type="slidenum">
              <a:rPr lang="en-GB" sz="1200"/>
              <a:pPr eaLnBrk="1" hangingPunct="1"/>
              <a:t>28</a:t>
            </a:fld>
            <a:endParaRPr lang="en-GB" sz="1200" dirty="0"/>
          </a:p>
        </p:txBody>
      </p:sp>
    </p:spTree>
    <p:extLst>
      <p:ext uri="{BB962C8B-B14F-4D97-AF65-F5344CB8AC3E}">
        <p14:creationId xmlns:p14="http://schemas.microsoft.com/office/powerpoint/2010/main" val="139824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10BCE-39FA-4A7B-6B2B-387E521DB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067F2-9F00-07CF-1559-0BBBC85FAEC1}"/>
              </a:ext>
            </a:extLst>
          </p:cNvPr>
          <p:cNvSpPr>
            <a:spLocks noGrp="1" noRot="1" noChangeAspect="1"/>
          </p:cNvSpPr>
          <p:nvPr>
            <p:ph type="sldImg"/>
          </p:nvPr>
        </p:nvSpPr>
        <p:spPr>
          <a:xfrm>
            <a:off x="123825" y="787400"/>
            <a:ext cx="6619875" cy="3724275"/>
          </a:xfrm>
        </p:spPr>
      </p:sp>
      <p:sp>
        <p:nvSpPr>
          <p:cNvPr id="3" name="Notes Placeholder 2">
            <a:extLst>
              <a:ext uri="{FF2B5EF4-FFF2-40B4-BE49-F238E27FC236}">
                <a16:creationId xmlns:a16="http://schemas.microsoft.com/office/drawing/2014/main" id="{90EEC3A1-D5B1-F681-F0CA-F5AFD0DF558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Stärken der Wasserstraße</a:t>
            </a:r>
            <a:r>
              <a:rPr lang="de-DE" sz="1200" kern="1200" baseline="0" dirty="0">
                <a:solidFill>
                  <a:schemeClr val="tx1"/>
                </a:solidFill>
                <a:effectLst/>
                <a:latin typeface="+mn-lt"/>
                <a:ea typeface="+mn-ea"/>
                <a:cs typeface="+mn-cs"/>
              </a:rPr>
              <a:t> sind der Status des umweltfreundlichsten Verkehrsträgers, enorme Kapazitäten, hohe Sicherheit, Verfügbarkeit rund um die Uhr und niedrige Transport und Infrastrukturkosten. Die Chancen die sich der Wasserstraße bieten sind die steigende Bedeutung von u</a:t>
            </a:r>
            <a:r>
              <a:rPr lang="de-DE" sz="1200" dirty="0"/>
              <a:t>mweltfreundlichen Transportmöglichkeiten</a:t>
            </a:r>
            <a:r>
              <a:rPr lang="de-DE" sz="1200" baseline="0" dirty="0"/>
              <a:t> und </a:t>
            </a:r>
            <a:r>
              <a:rPr lang="de-DE" sz="1200" dirty="0"/>
              <a:t>freie</a:t>
            </a:r>
            <a:r>
              <a:rPr lang="de-DE" sz="1200" baseline="0" dirty="0"/>
              <a:t> Kapazitäten und das </a:t>
            </a:r>
            <a:r>
              <a:rPr lang="de-DE" sz="1200" dirty="0">
                <a:sym typeface="Wingdings" panose="05000000000000000000" pitchFamily="2" charset="2"/>
              </a:rPr>
              <a:t>Ziel der EU bis 2030 30% aller Transporte über 300 km auf Schiene und Wasserstraße zu verlegen. Eine</a:t>
            </a:r>
            <a:r>
              <a:rPr lang="de-DE" sz="1200" baseline="0" dirty="0">
                <a:sym typeface="Wingdings" panose="05000000000000000000" pitchFamily="2" charset="2"/>
              </a:rPr>
              <a:t> weitere Chance bietet sich durch die EU-weite </a:t>
            </a:r>
            <a:r>
              <a:rPr lang="de-DE" sz="1200" baseline="0" dirty="0"/>
              <a:t>Einführung von multimodalen Transportkonzepten um den Nachteil der fehlenden Infrastruktur der Wasserstraße durch Kooperation zwischen Straße, Schiene und Wasserstraße zu beheben und so die Bedeutung der Wasserstraße zu stärken.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Wenn man die Stärken und Chancen der Wasserstraße gegenüberstellt kann man erkennen, dass die Wasserstraße in Zukunft noch mehr an Bedeutung gewinnen wird.</a:t>
            </a: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Quelle:</a:t>
            </a:r>
          </a:p>
          <a:p>
            <a:r>
              <a:rPr lang="de-DE" sz="1200" kern="1200" dirty="0">
                <a:solidFill>
                  <a:schemeClr val="tx1"/>
                </a:solidFill>
                <a:effectLst/>
                <a:latin typeface="+mn-lt"/>
                <a:ea typeface="+mn-ea"/>
                <a:cs typeface="+mn-cs"/>
              </a:rPr>
              <a:t>Vgl. </a:t>
            </a:r>
            <a:r>
              <a:rPr lang="de-DE" sz="1200" kern="1200" dirty="0" err="1">
                <a:solidFill>
                  <a:schemeClr val="tx1"/>
                </a:solidFill>
                <a:effectLst/>
                <a:latin typeface="+mn-lt"/>
                <a:ea typeface="+mn-ea"/>
                <a:cs typeface="+mn-cs"/>
              </a:rPr>
              <a:t>Dalziel</a:t>
            </a:r>
            <a:r>
              <a:rPr lang="de-DE" sz="1200" kern="1200" dirty="0">
                <a:solidFill>
                  <a:schemeClr val="tx1"/>
                </a:solidFill>
                <a:effectLst/>
                <a:latin typeface="+mn-lt"/>
                <a:ea typeface="+mn-ea"/>
                <a:cs typeface="+mn-cs"/>
              </a:rPr>
              <a:t>., 2013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Vgl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Dolinsek</a:t>
            </a:r>
            <a:r>
              <a:rPr lang="en-US" sz="1200" kern="1200" dirty="0">
                <a:solidFill>
                  <a:schemeClr val="tx1"/>
                </a:solidFill>
                <a:effectLst/>
                <a:latin typeface="+mn-lt"/>
                <a:ea typeface="+mn-ea"/>
                <a:cs typeface="+mn-cs"/>
              </a:rPr>
              <a:t>, et al., 2013,  S.17</a:t>
            </a:r>
            <a:r>
              <a:rPr lang="de-DE" sz="1200" kern="1200" baseline="0" dirty="0">
                <a:solidFill>
                  <a:schemeClr val="tx1"/>
                </a:solidFill>
                <a:effectLst/>
                <a:latin typeface="+mn-lt"/>
                <a:ea typeface="+mn-ea"/>
                <a:cs typeface="+mn-cs"/>
              </a:rPr>
              <a:t>ff, 152ff</a:t>
            </a:r>
          </a:p>
          <a:p>
            <a:pPr marL="0" marR="0" lvl="1" indent="0" algn="l" defTabSz="914400" rtl="0" eaLnBrk="1" fontAlgn="auto" latinLnBrk="0" hangingPunct="1">
              <a:lnSpc>
                <a:spcPct val="100000"/>
              </a:lnSpc>
              <a:spcBef>
                <a:spcPts val="0"/>
              </a:spcBef>
              <a:spcAft>
                <a:spcPts val="0"/>
              </a:spcAft>
              <a:buClrTx/>
              <a:buSzTx/>
              <a:buFontTx/>
              <a:buNone/>
              <a:tabLst/>
              <a:defRPr/>
            </a:pPr>
            <a:r>
              <a:rPr lang="de-DE" altLang="de-DE" dirty="0"/>
              <a:t>https://www.acea.be/uploads/publications/SAG_17.pdf  p.7</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err="1"/>
              <a:t>Jahresbericht</a:t>
            </a:r>
            <a:r>
              <a:rPr lang="en-US" noProof="0" dirty="0"/>
              <a:t> </a:t>
            </a:r>
            <a:r>
              <a:rPr lang="en-US" baseline="0" noProof="0" dirty="0" err="1"/>
              <a:t>viadonau</a:t>
            </a:r>
            <a:r>
              <a:rPr lang="en-US" baseline="0" noProof="0" dirty="0"/>
              <a:t> </a:t>
            </a:r>
            <a:r>
              <a:rPr lang="de-DE" baseline="0" dirty="0"/>
              <a:t>(http://www.rewway.at/de/lehrmittel/jahresbericht-donauschifffahrt-osterreich-2014) S. 18-19. </a:t>
            </a:r>
            <a:endParaRPr lang="de-DE" dirty="0"/>
          </a:p>
          <a:p>
            <a:endParaRPr lang="de-DE" dirty="0"/>
          </a:p>
        </p:txBody>
      </p:sp>
      <p:sp>
        <p:nvSpPr>
          <p:cNvPr id="4" name="Slide Number Placeholder 3">
            <a:extLst>
              <a:ext uri="{FF2B5EF4-FFF2-40B4-BE49-F238E27FC236}">
                <a16:creationId xmlns:a16="http://schemas.microsoft.com/office/drawing/2014/main" id="{283AC684-4FE6-BB32-E38C-A82F7327A36C}"/>
              </a:ext>
            </a:extLst>
          </p:cNvPr>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2694156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340D-5847-D749-EBC9-AB77ADAD30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CBE1B98-75DD-547B-D3CF-D4C644A3317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FB9F580-AECE-B69F-CBCE-D40B8CFF0F08}"/>
              </a:ext>
            </a:extLst>
          </p:cNvPr>
          <p:cNvSpPr>
            <a:spLocks noGrp="1"/>
          </p:cNvSpPr>
          <p:nvPr>
            <p:ph type="body" idx="1"/>
          </p:nvPr>
        </p:nvSpPr>
        <p:spPr/>
        <p:txBody>
          <a:bodyPr/>
          <a:lstStyle/>
          <a:p>
            <a:r>
              <a:rPr lang="de-AT" dirty="0"/>
              <a:t>Hinweis für Lehrkräfte: Das Spielbrett und Musterlösung für alle Begriffe sind separat auf der </a:t>
            </a:r>
            <a:r>
              <a:rPr lang="de-AT" dirty="0" err="1"/>
              <a:t>ReTrans</a:t>
            </a:r>
            <a:r>
              <a:rPr lang="de-AT" dirty="0"/>
              <a:t> Website zu finden!</a:t>
            </a:r>
          </a:p>
        </p:txBody>
      </p:sp>
      <p:sp>
        <p:nvSpPr>
          <p:cNvPr id="4" name="Foliennummernplatzhalter 3">
            <a:extLst>
              <a:ext uri="{FF2B5EF4-FFF2-40B4-BE49-F238E27FC236}">
                <a16:creationId xmlns:a16="http://schemas.microsoft.com/office/drawing/2014/main" id="{12755E4A-76DC-284A-41F2-899DDCEFACE7}"/>
              </a:ext>
            </a:extLst>
          </p:cNvPr>
          <p:cNvSpPr>
            <a:spLocks noGrp="1"/>
          </p:cNvSpPr>
          <p:nvPr>
            <p:ph type="sldNum" sz="quarter" idx="5"/>
          </p:nvPr>
        </p:nvSpPr>
        <p:spPr/>
        <p:txBody>
          <a:bodyPr/>
          <a:lstStyle/>
          <a:p>
            <a:fld id="{23212CE9-4559-481E-B405-0C43FBE97BC7}" type="slidenum">
              <a:rPr lang="de-AT" smtClean="0"/>
              <a:t>30</a:t>
            </a:fld>
            <a:endParaRPr lang="de-AT"/>
          </a:p>
        </p:txBody>
      </p:sp>
    </p:spTree>
    <p:extLst>
      <p:ext uri="{BB962C8B-B14F-4D97-AF65-F5344CB8AC3E}">
        <p14:creationId xmlns:p14="http://schemas.microsoft.com/office/powerpoint/2010/main" val="874611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473F-E84A-6188-0BA1-7E676EE64C5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6654D4-342D-6463-89EB-2A1A36D70D8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B5F3B8C-AA8D-6BA7-83F1-FCA40DAAE8F1}"/>
              </a:ext>
            </a:extLst>
          </p:cNvPr>
          <p:cNvSpPr>
            <a:spLocks noGrp="1"/>
          </p:cNvSpPr>
          <p:nvPr>
            <p:ph type="body" idx="1"/>
          </p:nvPr>
        </p:nvSpPr>
        <p:spPr/>
        <p:txBody>
          <a:bodyPr/>
          <a:lstStyle/>
          <a:p>
            <a:pPr fontAlgn="t"/>
            <a:r>
              <a:rPr lang="de-AT" sz="1200" b="1" i="0" kern="1200" dirty="0">
                <a:solidFill>
                  <a:schemeClr val="tx1"/>
                </a:solidFill>
                <a:effectLst/>
                <a:latin typeface="+mn-lt"/>
                <a:ea typeface="+mn-ea"/>
                <a:cs typeface="+mn-cs"/>
              </a:rPr>
              <a:t>Vorteile der Luftfahrt:</a:t>
            </a:r>
          </a:p>
          <a:p>
            <a:pPr fontAlgn="t"/>
            <a:r>
              <a:rPr lang="de-AT" sz="1200" b="0" i="0" kern="1200" dirty="0">
                <a:solidFill>
                  <a:schemeClr val="tx1"/>
                </a:solidFill>
                <a:effectLst/>
                <a:latin typeface="+mn-lt"/>
                <a:ea typeface="+mn-ea"/>
                <a:cs typeface="+mn-cs"/>
              </a:rPr>
              <a:t>Die Luftfahrt bietet eine </a:t>
            </a:r>
            <a:r>
              <a:rPr lang="de-AT" sz="1200" b="1" i="0" kern="1200" dirty="0">
                <a:solidFill>
                  <a:schemeClr val="tx1"/>
                </a:solidFill>
                <a:effectLst/>
                <a:latin typeface="+mn-lt"/>
                <a:ea typeface="+mn-ea"/>
                <a:cs typeface="+mn-cs"/>
              </a:rPr>
              <a:t>sehr hohe Transportgeschwindigkeit</a:t>
            </a:r>
            <a:r>
              <a:rPr lang="de-AT" sz="1200" b="0" i="0" kern="1200" dirty="0">
                <a:solidFill>
                  <a:schemeClr val="tx1"/>
                </a:solidFill>
                <a:effectLst/>
                <a:latin typeface="+mn-lt"/>
                <a:ea typeface="+mn-ea"/>
                <a:cs typeface="+mn-cs"/>
              </a:rPr>
              <a:t>, wodurch Waren besonders schnell ihr Ziel erreichen.</a:t>
            </a:r>
          </a:p>
          <a:p>
            <a:pPr fontAlgn="t"/>
            <a:r>
              <a:rPr lang="de-AT" sz="1200" b="0" i="0" kern="1200" dirty="0">
                <a:solidFill>
                  <a:schemeClr val="tx1"/>
                </a:solidFill>
                <a:effectLst/>
                <a:latin typeface="+mn-lt"/>
                <a:ea typeface="+mn-ea"/>
                <a:cs typeface="+mn-cs"/>
              </a:rPr>
              <a:t>Sie zeichnet sich durch </a:t>
            </a:r>
            <a:r>
              <a:rPr lang="de-AT" sz="1200" b="1" i="0" kern="1200" dirty="0">
                <a:solidFill>
                  <a:schemeClr val="tx1"/>
                </a:solidFill>
                <a:effectLst/>
                <a:latin typeface="+mn-lt"/>
                <a:ea typeface="+mn-ea"/>
                <a:cs typeface="+mn-cs"/>
              </a:rPr>
              <a:t>hohe Pünktlichkeit</a:t>
            </a:r>
            <a:r>
              <a:rPr lang="de-AT" sz="1200" b="0" i="0" kern="1200" dirty="0">
                <a:solidFill>
                  <a:schemeClr val="tx1"/>
                </a:solidFill>
                <a:effectLst/>
                <a:latin typeface="+mn-lt"/>
                <a:ea typeface="+mn-ea"/>
                <a:cs typeface="+mn-cs"/>
              </a:rPr>
              <a:t> aus, da Flugpläne in der Regel zuverlässig eingehalten werden.</a:t>
            </a:r>
          </a:p>
          <a:p>
            <a:pPr fontAlgn="t"/>
            <a:r>
              <a:rPr lang="de-AT" sz="1200" b="0" i="0" kern="1200" dirty="0">
                <a:solidFill>
                  <a:schemeClr val="tx1"/>
                </a:solidFill>
                <a:effectLst/>
                <a:latin typeface="+mn-lt"/>
                <a:ea typeface="+mn-ea"/>
                <a:cs typeface="+mn-cs"/>
              </a:rPr>
              <a:t>Güter werden in der Luftfracht </a:t>
            </a:r>
            <a:r>
              <a:rPr lang="de-AT" sz="1200" b="1" i="0" kern="1200" dirty="0">
                <a:solidFill>
                  <a:schemeClr val="tx1"/>
                </a:solidFill>
                <a:effectLst/>
                <a:latin typeface="+mn-lt"/>
                <a:ea typeface="+mn-ea"/>
                <a:cs typeface="+mn-cs"/>
              </a:rPr>
              <a:t>sehr schonend transportiert</a:t>
            </a:r>
            <a:r>
              <a:rPr lang="de-AT" sz="1200" b="0" i="0" kern="1200" dirty="0">
                <a:solidFill>
                  <a:schemeClr val="tx1"/>
                </a:solidFill>
                <a:effectLst/>
                <a:latin typeface="+mn-lt"/>
                <a:ea typeface="+mn-ea"/>
                <a:cs typeface="+mn-cs"/>
              </a:rPr>
              <a:t>, da die Anzahl der Umladungen gering ist.</a:t>
            </a:r>
          </a:p>
          <a:p>
            <a:pPr fontAlgn="t"/>
            <a:r>
              <a:rPr lang="de-AT" sz="1200" b="0" i="0" kern="1200" dirty="0">
                <a:solidFill>
                  <a:schemeClr val="tx1"/>
                </a:solidFill>
                <a:effectLst/>
                <a:latin typeface="+mn-lt"/>
                <a:ea typeface="+mn-ea"/>
                <a:cs typeface="+mn-cs"/>
              </a:rPr>
              <a:t>Die Luftfahrt gewährleistet eine </a:t>
            </a:r>
            <a:r>
              <a:rPr lang="de-AT" sz="1200" b="1" i="0" kern="1200" dirty="0">
                <a:solidFill>
                  <a:schemeClr val="tx1"/>
                </a:solidFill>
                <a:effectLst/>
                <a:latin typeface="+mn-lt"/>
                <a:ea typeface="+mn-ea"/>
                <a:cs typeface="+mn-cs"/>
              </a:rPr>
              <a:t>hohe Transportsicherheit</a:t>
            </a:r>
            <a:r>
              <a:rPr lang="de-AT" sz="1200" b="0" i="0" kern="1200" dirty="0">
                <a:solidFill>
                  <a:schemeClr val="tx1"/>
                </a:solidFill>
                <a:effectLst/>
                <a:latin typeface="+mn-lt"/>
                <a:ea typeface="+mn-ea"/>
                <a:cs typeface="+mn-cs"/>
              </a:rPr>
              <a:t>, da Flughäfen und Flugzeuge strengen Sicherheitsstandards unterliegen.</a:t>
            </a:r>
          </a:p>
          <a:p>
            <a:pPr fontAlgn="t"/>
            <a:r>
              <a:rPr lang="de-AT" sz="1200" b="0" i="0" kern="1200" dirty="0">
                <a:solidFill>
                  <a:schemeClr val="tx1"/>
                </a:solidFill>
                <a:effectLst/>
                <a:latin typeface="+mn-lt"/>
                <a:ea typeface="+mn-ea"/>
                <a:cs typeface="+mn-cs"/>
              </a:rPr>
              <a:t>Sie ermöglicht eine </a:t>
            </a:r>
            <a:r>
              <a:rPr lang="de-AT" sz="1200" b="1" i="0" kern="1200" dirty="0">
                <a:solidFill>
                  <a:schemeClr val="tx1"/>
                </a:solidFill>
                <a:effectLst/>
                <a:latin typeface="+mn-lt"/>
                <a:ea typeface="+mn-ea"/>
                <a:cs typeface="+mn-cs"/>
              </a:rPr>
              <a:t>hohe Flexibilität</a:t>
            </a:r>
            <a:r>
              <a:rPr lang="de-AT" sz="1200" b="0" i="0" kern="1200" dirty="0">
                <a:solidFill>
                  <a:schemeClr val="tx1"/>
                </a:solidFill>
                <a:effectLst/>
                <a:latin typeface="+mn-lt"/>
                <a:ea typeface="+mn-ea"/>
                <a:cs typeface="+mn-cs"/>
              </a:rPr>
              <a:t>, weil nahezu jedes Ziel weltweit schnell erreichbar ist.</a:t>
            </a:r>
          </a:p>
          <a:p>
            <a:pPr fontAlgn="t"/>
            <a:r>
              <a:rPr lang="de-AT" sz="1200" b="0" i="0" kern="1200" dirty="0">
                <a:solidFill>
                  <a:schemeClr val="tx1"/>
                </a:solidFill>
                <a:effectLst/>
                <a:latin typeface="+mn-lt"/>
                <a:ea typeface="+mn-ea"/>
                <a:cs typeface="+mn-cs"/>
              </a:rPr>
              <a:t>Die </a:t>
            </a:r>
            <a:r>
              <a:rPr lang="de-AT" sz="1200" b="1" i="0" kern="1200" dirty="0">
                <a:solidFill>
                  <a:schemeClr val="tx1"/>
                </a:solidFill>
                <a:effectLst/>
                <a:latin typeface="+mn-lt"/>
                <a:ea typeface="+mn-ea"/>
                <a:cs typeface="+mn-cs"/>
              </a:rPr>
              <a:t>Kapitalbindungskosten sind gering</a:t>
            </a:r>
            <a:r>
              <a:rPr lang="de-AT" sz="1200" b="0" i="0" kern="1200" dirty="0">
                <a:solidFill>
                  <a:schemeClr val="tx1"/>
                </a:solidFill>
                <a:effectLst/>
                <a:latin typeface="+mn-lt"/>
                <a:ea typeface="+mn-ea"/>
                <a:cs typeface="+mn-cs"/>
              </a:rPr>
              <a:t>, da Waren nur kurze Transportzeiten aufweisen und somit weniger lange im Umlauf sind.</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Nachteile der Luftfahrt:</a:t>
            </a:r>
          </a:p>
          <a:p>
            <a:pPr fontAlgn="t"/>
            <a:r>
              <a:rPr lang="de-AT" sz="1200" b="0" i="0" kern="1200" dirty="0">
                <a:solidFill>
                  <a:schemeClr val="tx1"/>
                </a:solidFill>
                <a:effectLst/>
                <a:latin typeface="+mn-lt"/>
                <a:ea typeface="+mn-ea"/>
                <a:cs typeface="+mn-cs"/>
              </a:rPr>
              <a:t>Die Luftfahrt verfügt über eine </a:t>
            </a:r>
            <a:r>
              <a:rPr lang="de-AT" sz="1200" b="1" i="0" kern="1200" dirty="0">
                <a:solidFill>
                  <a:schemeClr val="tx1"/>
                </a:solidFill>
                <a:effectLst/>
                <a:latin typeface="+mn-lt"/>
                <a:ea typeface="+mn-ea"/>
                <a:cs typeface="+mn-cs"/>
              </a:rPr>
              <a:t>geringe Netzbildungsfähigkeit</a:t>
            </a:r>
            <a:r>
              <a:rPr lang="de-AT" sz="1200" b="0" i="0" kern="1200" dirty="0">
                <a:solidFill>
                  <a:schemeClr val="tx1"/>
                </a:solidFill>
                <a:effectLst/>
                <a:latin typeface="+mn-lt"/>
                <a:ea typeface="+mn-ea"/>
                <a:cs typeface="+mn-cs"/>
              </a:rPr>
              <a:t>, da Flughäfen nur punktuell miteinander verbunden sind und nicht flächendeckend wie Straßen- oder Schienennetze.</a:t>
            </a:r>
          </a:p>
          <a:p>
            <a:pPr fontAlgn="t"/>
            <a:r>
              <a:rPr lang="de-AT" sz="1200" b="0" i="0" kern="1200" dirty="0">
                <a:solidFill>
                  <a:schemeClr val="tx1"/>
                </a:solidFill>
                <a:effectLst/>
                <a:latin typeface="+mn-lt"/>
                <a:ea typeface="+mn-ea"/>
                <a:cs typeface="+mn-cs"/>
              </a:rPr>
              <a:t>Sie hat eine </a:t>
            </a:r>
            <a:r>
              <a:rPr lang="de-AT" sz="1200" b="1" i="0" kern="1200" dirty="0">
                <a:solidFill>
                  <a:schemeClr val="tx1"/>
                </a:solidFill>
                <a:effectLst/>
                <a:latin typeface="+mn-lt"/>
                <a:ea typeface="+mn-ea"/>
                <a:cs typeface="+mn-cs"/>
              </a:rPr>
              <a:t>geringere Massenleistungsfähigkeit</a:t>
            </a:r>
            <a:r>
              <a:rPr lang="de-AT" sz="1200" b="0" i="0" kern="1200" dirty="0">
                <a:solidFill>
                  <a:schemeClr val="tx1"/>
                </a:solidFill>
                <a:effectLst/>
                <a:latin typeface="+mn-lt"/>
                <a:ea typeface="+mn-ea"/>
                <a:cs typeface="+mn-cs"/>
              </a:rPr>
              <a:t>, weil Flugzeuge nur begrenzte Frachtmengen aufnehmen können.</a:t>
            </a:r>
          </a:p>
          <a:p>
            <a:pPr fontAlgn="t"/>
            <a:r>
              <a:rPr lang="de-AT" sz="1200" b="0" i="0" kern="1200" dirty="0">
                <a:solidFill>
                  <a:schemeClr val="tx1"/>
                </a:solidFill>
                <a:effectLst/>
                <a:latin typeface="+mn-lt"/>
                <a:ea typeface="+mn-ea"/>
                <a:cs typeface="+mn-cs"/>
              </a:rPr>
              <a:t>Der </a:t>
            </a:r>
            <a:r>
              <a:rPr lang="de-AT" sz="1200" b="1" i="0" kern="1200" dirty="0">
                <a:solidFill>
                  <a:schemeClr val="tx1"/>
                </a:solidFill>
                <a:effectLst/>
                <a:latin typeface="+mn-lt"/>
                <a:ea typeface="+mn-ea"/>
                <a:cs typeface="+mn-cs"/>
              </a:rPr>
              <a:t>Transportpreis ist sehr hoch</a:t>
            </a:r>
            <a:r>
              <a:rPr lang="de-AT" sz="1200" b="0" i="0" kern="1200" dirty="0">
                <a:solidFill>
                  <a:schemeClr val="tx1"/>
                </a:solidFill>
                <a:effectLst/>
                <a:latin typeface="+mn-lt"/>
                <a:ea typeface="+mn-ea"/>
                <a:cs typeface="+mn-cs"/>
              </a:rPr>
              <a:t>, was die Luftfracht vor allem für hochwertige oder zeitkritische Güter attraktiv macht.</a:t>
            </a:r>
          </a:p>
          <a:p>
            <a:pPr fontAlgn="t"/>
            <a:r>
              <a:rPr lang="de-AT" sz="1200" b="0" i="0" kern="1200" dirty="0">
                <a:solidFill>
                  <a:schemeClr val="tx1"/>
                </a:solidFill>
                <a:effectLst/>
                <a:latin typeface="+mn-lt"/>
                <a:ea typeface="+mn-ea"/>
                <a:cs typeface="+mn-cs"/>
              </a:rPr>
              <a:t>Flugzeuge verursachen einen </a:t>
            </a:r>
            <a:r>
              <a:rPr lang="de-AT" sz="1200" b="1" i="0" kern="1200" dirty="0">
                <a:solidFill>
                  <a:schemeClr val="tx1"/>
                </a:solidFill>
                <a:effectLst/>
                <a:latin typeface="+mn-lt"/>
                <a:ea typeface="+mn-ea"/>
                <a:cs typeface="+mn-cs"/>
              </a:rPr>
              <a:t>hohen Schadstoffausstoß</a:t>
            </a:r>
            <a:r>
              <a:rPr lang="de-AT" sz="1200" b="0" i="0" kern="1200" dirty="0">
                <a:solidFill>
                  <a:schemeClr val="tx1"/>
                </a:solidFill>
                <a:effectLst/>
                <a:latin typeface="+mn-lt"/>
                <a:ea typeface="+mn-ea"/>
                <a:cs typeface="+mn-cs"/>
              </a:rPr>
              <a:t>, was sie aus ökologischer Sicht problematisch macht.</a:t>
            </a:r>
          </a:p>
          <a:p>
            <a:pPr fontAlgn="t"/>
            <a:r>
              <a:rPr lang="de-AT" sz="1200" b="0" i="0" kern="1200" dirty="0">
                <a:solidFill>
                  <a:schemeClr val="tx1"/>
                </a:solidFill>
                <a:effectLst/>
                <a:latin typeface="+mn-lt"/>
                <a:ea typeface="+mn-ea"/>
                <a:cs typeface="+mn-cs"/>
              </a:rPr>
              <a:t>Für die Abwicklung der Transporte wird </a:t>
            </a:r>
            <a:r>
              <a:rPr lang="de-AT" sz="1200" b="1" i="0" kern="1200" dirty="0">
                <a:solidFill>
                  <a:schemeClr val="tx1"/>
                </a:solidFill>
                <a:effectLst/>
                <a:latin typeface="+mn-lt"/>
                <a:ea typeface="+mn-ea"/>
                <a:cs typeface="+mn-cs"/>
              </a:rPr>
              <a:t>fast immer ein Landverkehrsmittel im Vor- und Nachlauf benötigt</a:t>
            </a:r>
            <a:r>
              <a:rPr lang="de-AT" sz="1200" b="0" i="0" kern="1200" dirty="0">
                <a:solidFill>
                  <a:schemeClr val="tx1"/>
                </a:solidFill>
                <a:effectLst/>
                <a:latin typeface="+mn-lt"/>
                <a:ea typeface="+mn-ea"/>
                <a:cs typeface="+mn-cs"/>
              </a:rPr>
              <a:t>, da die Ware nicht direkt von Tür zu Tür per Flugzeug transportiert werden kann.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Kille, Christian/ Schmidt , Norbert (2008): Wirtschaftliche Rahmenbedingungen des Güterverkehrs. Studie zum Vergleich der Verkehrsträger im Rahmen des Logistikprozesses in Deutschland, S.55</a:t>
            </a:r>
          </a:p>
          <a:p>
            <a:r>
              <a:rPr lang="de-AT" dirty="0"/>
              <a:t>http://www.scs.fraunhofer.de/content/dam/scs/de/dokumente/studien/Wirtschaftliche_Rahmenbedingungen_des_Gueterverkehrs.pdf</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Luft https://de.freepik.com/icon/fluggesellschaft_11715761#fromView=search&amp;page=1&amp;position=8&amp;uuid=701fd813-049a-4451-b91d-dcbd0b70d034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p:txBody>
      </p:sp>
      <p:sp>
        <p:nvSpPr>
          <p:cNvPr id="4" name="Foliennummernplatzhalter 3">
            <a:extLst>
              <a:ext uri="{FF2B5EF4-FFF2-40B4-BE49-F238E27FC236}">
                <a16:creationId xmlns:a16="http://schemas.microsoft.com/office/drawing/2014/main" id="{591718A9-BA83-1060-71D0-AB7A9D1FF3CB}"/>
              </a:ext>
            </a:extLst>
          </p:cNvPr>
          <p:cNvSpPr>
            <a:spLocks noGrp="1"/>
          </p:cNvSpPr>
          <p:nvPr>
            <p:ph type="sldNum" sz="quarter" idx="5"/>
          </p:nvPr>
        </p:nvSpPr>
        <p:spPr/>
        <p:txBody>
          <a:bodyPr/>
          <a:lstStyle/>
          <a:p>
            <a:fld id="{23212CE9-4559-481E-B405-0C43FBE97BC7}" type="slidenum">
              <a:rPr lang="de-AT" smtClean="0"/>
              <a:t>32</a:t>
            </a:fld>
            <a:endParaRPr lang="de-AT"/>
          </a:p>
        </p:txBody>
      </p:sp>
    </p:spTree>
    <p:extLst>
      <p:ext uri="{BB962C8B-B14F-4D97-AF65-F5344CB8AC3E}">
        <p14:creationId xmlns:p14="http://schemas.microsoft.com/office/powerpoint/2010/main" val="4232185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Quellen: </a:t>
            </a:r>
          </a:p>
          <a:p>
            <a:r>
              <a:rPr lang="de-AT" dirty="0"/>
              <a:t>Kummer (2010) und Flughafen Zürich https://www.flughafen-zuerich.ch/de/unternehmen/magazin/2024/politik_flughafen_abc_herbst2024</a:t>
            </a:r>
          </a:p>
        </p:txBody>
      </p:sp>
      <p:sp>
        <p:nvSpPr>
          <p:cNvPr id="4" name="Foliennummernplatzhalter 3"/>
          <p:cNvSpPr>
            <a:spLocks noGrp="1"/>
          </p:cNvSpPr>
          <p:nvPr>
            <p:ph type="sldNum" sz="quarter" idx="5"/>
          </p:nvPr>
        </p:nvSpPr>
        <p:spPr/>
        <p:txBody>
          <a:bodyPr/>
          <a:lstStyle/>
          <a:p>
            <a:fld id="{23212CE9-4559-481E-B405-0C43FBE97BC7}" type="slidenum">
              <a:rPr lang="de-AT" smtClean="0"/>
              <a:t>33</a:t>
            </a:fld>
            <a:endParaRPr lang="de-AT"/>
          </a:p>
        </p:txBody>
      </p:sp>
    </p:spTree>
    <p:extLst>
      <p:ext uri="{BB962C8B-B14F-4D97-AF65-F5344CB8AC3E}">
        <p14:creationId xmlns:p14="http://schemas.microsoft.com/office/powerpoint/2010/main" val="2847555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34</a:t>
            </a:fld>
            <a:endParaRPr lang="de-AT"/>
          </a:p>
        </p:txBody>
      </p:sp>
    </p:spTree>
    <p:extLst>
      <p:ext uri="{BB962C8B-B14F-4D97-AF65-F5344CB8AC3E}">
        <p14:creationId xmlns:p14="http://schemas.microsoft.com/office/powerpoint/2010/main" val="4259610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intermodale</a:t>
            </a:r>
            <a:r>
              <a:rPr lang="de-AT" baseline="0" dirty="0"/>
              <a:t> </a:t>
            </a:r>
            <a:r>
              <a:rPr lang="de-AT" dirty="0"/>
              <a:t>Verkehr,</a:t>
            </a:r>
            <a:r>
              <a:rPr lang="de-AT" baseline="0" dirty="0"/>
              <a:t> als Sonderform des multimodalen Transportes,</a:t>
            </a:r>
            <a:r>
              <a:rPr lang="de-AT" dirty="0"/>
              <a:t> ist durch Transportketten gekennzeichnet, bei denen standardisierte Ladeeinheiten, beispielsweise Container, Wechselbehälter, Lkw oder deren Anhänger, nacheinander auf verschiedenen Verkehrsträgern transportiert werden. Beim Wechsel der Verkehrsträger in Terminals werden nur die Ladeeinheiten umgeschlagen,</a:t>
            </a:r>
            <a:r>
              <a:rPr lang="de-AT" baseline="0" dirty="0"/>
              <a:t> d.h. die Güter bleiben während des gesamten Transports im gleichen Transportbehälter.</a:t>
            </a:r>
          </a:p>
          <a:p>
            <a:r>
              <a:rPr lang="de-AT" dirty="0"/>
              <a:t>Zwischen Versandort und Umschlagpunkt (Vorlauf) bzw. Umschlagpunkt und Empfangsort (Nachlauf) werden die Ladeeinheiten (z.B. Container,</a:t>
            </a:r>
            <a:r>
              <a:rPr lang="de-AT" baseline="0" dirty="0"/>
              <a:t> Wechselbehälter)</a:t>
            </a:r>
            <a:r>
              <a:rPr lang="de-AT" dirty="0"/>
              <a:t> in der Regel einzeln transportiert. Als Hauptlauf wird die Strecke zwischen den Umschlagpunkten (z.B. Umschlagterminal) bezeichnet.</a:t>
            </a:r>
          </a:p>
          <a:p>
            <a:r>
              <a:rPr lang="de-AT" dirty="0"/>
              <a:t>Charakteristisch für den kombinierten Verkehr ist, dass der Hauptlauf mit einem umweltfreundlichen Verkehrsmittel, also z.B. mit</a:t>
            </a:r>
            <a:r>
              <a:rPr lang="de-AT" baseline="0" dirty="0"/>
              <a:t> der Eisenbahn, aber auch mit dem Binnen- oder Seeschiff bewältigt wird, während der Vor- und Nachlauf auf der Straße so kurz wie möglich gehalten wird.</a:t>
            </a:r>
          </a:p>
          <a:p>
            <a:endParaRPr lang="de-AT" baseline="0" dirty="0"/>
          </a:p>
          <a:p>
            <a:pPr defTabSz="913028">
              <a:defRPr/>
            </a:pPr>
            <a:r>
              <a:rPr lang="de-AT" baseline="0" dirty="0"/>
              <a:t>Nicht immer ist der multimodale Transport die optimale Lösung. Unterschiedliche Voraussetzungen müssen gegeben sein, damit ein multimodaler Transport als Option herangezogen wird.</a:t>
            </a:r>
          </a:p>
          <a:p>
            <a:pPr defTabSz="913028">
              <a:defRPr/>
            </a:pPr>
            <a:r>
              <a:rPr lang="de-AT" baseline="0" dirty="0"/>
              <a:t>Die Güter müssen für den Transport in Ladeeinheiten geeignet sein und auch ein entsprechendes Transportvolumen sollte vorhanden sein. Vor allem Massengüter oder high &amp; heavy Stückgüter sind für den multimodalen Transport geeignet. </a:t>
            </a:r>
          </a:p>
          <a:p>
            <a:pPr defTabSz="913028">
              <a:defRPr/>
            </a:pPr>
            <a:endParaRPr lang="de-AT" baseline="0" dirty="0"/>
          </a:p>
          <a:p>
            <a:pPr defTabSz="913028">
              <a:defRPr/>
            </a:pPr>
            <a:r>
              <a:rPr lang="de-AT" baseline="0" dirty="0"/>
              <a:t>Zusätzlich muss die entsprechende Infrastruktur vorhanden sein, damit ein multimodaler Transport möglich ist. Dabei ist vor allem der Zugang zu den unterschiedlichen Verkehrsmitteln und –</a:t>
            </a:r>
            <a:r>
              <a:rPr lang="de-AT" baseline="0" dirty="0" err="1"/>
              <a:t>trägern</a:t>
            </a:r>
            <a:r>
              <a:rPr lang="de-AT" baseline="0" dirty="0"/>
              <a:t> wichtig. </a:t>
            </a:r>
          </a:p>
          <a:p>
            <a:pPr defTabSz="913028">
              <a:defRPr/>
            </a:pPr>
            <a:r>
              <a:rPr lang="de-AT" baseline="0" dirty="0"/>
              <a:t>Außerdem spielen Terminals beim multimodalen Transport eine wichtige Rolle. Sie ermöglichen einerseits die Umschlagsprozesse zwischen den Verkehrsträgern, dienen bei asynchroner Anlieferung und Abholung als Lager und bieten bei Bedarf Zusatzleistungen. Diese sind beispielsweise die Reparatur, Instandhaltung oder Reinigung der Ladeeinheiten oder auch das </a:t>
            </a:r>
            <a:r>
              <a:rPr lang="de-AT" baseline="0" dirty="0" err="1"/>
              <a:t>Stuffing</a:t>
            </a:r>
            <a:r>
              <a:rPr lang="de-AT" baseline="0" dirty="0"/>
              <a:t> oder Stripping von Containern.</a:t>
            </a:r>
          </a:p>
          <a:p>
            <a:endParaRPr lang="de-DE" baseline="0" dirty="0"/>
          </a:p>
          <a:p>
            <a:endParaRPr lang="de-DE" baseline="0" dirty="0"/>
          </a:p>
          <a:p>
            <a:r>
              <a:rPr lang="de-AT" baseline="0" dirty="0"/>
              <a:t>Quelle: </a:t>
            </a:r>
          </a:p>
          <a:p>
            <a:r>
              <a:rPr lang="de-AT" baseline="0" dirty="0"/>
              <a:t>Vgl. Kummer, 2010, S. 57; </a:t>
            </a:r>
          </a:p>
          <a:p>
            <a:r>
              <a:rPr lang="de-DE" baseline="0" dirty="0"/>
              <a:t>Becker, 2014, S. 39f.; </a:t>
            </a:r>
          </a:p>
          <a:p>
            <a:pPr defTabSz="913028">
              <a:defRPr/>
            </a:pPr>
            <a:r>
              <a:rPr lang="de-DE" baseline="0" dirty="0" err="1"/>
              <a:t>Posset</a:t>
            </a:r>
            <a:r>
              <a:rPr lang="de-DE" baseline="0" dirty="0"/>
              <a:t> et al., „Intermodaler Verkehr Europa“ (2014), </a:t>
            </a:r>
            <a:r>
              <a:rPr lang="de-AT" baseline="0" dirty="0"/>
              <a:t>S.56, 194,202</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35</a:t>
            </a:fld>
            <a:endParaRPr lang="de-AT"/>
          </a:p>
        </p:txBody>
      </p:sp>
    </p:spTree>
    <p:extLst>
      <p:ext uri="{BB962C8B-B14F-4D97-AF65-F5344CB8AC3E}">
        <p14:creationId xmlns:p14="http://schemas.microsoft.com/office/powerpoint/2010/main" val="395867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87400"/>
            <a:ext cx="6619875" cy="37242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Da ein Transport in verschiedenen Formen erbracht werden kann, (z. B. direkt oder unter Nutzung mehrerer Verkehrsträger) ist eine nähere Spezifikation dieser Prozesse notwendig.</a:t>
            </a:r>
            <a:endParaRPr lang="de-DE" sz="1200" dirty="0">
              <a:effectLst/>
            </a:endParaRPr>
          </a:p>
          <a:p>
            <a:r>
              <a:rPr lang="de-DE" sz="1200" dirty="0">
                <a:effectLst/>
              </a:rPr>
              <a:t>Die Transportprozesse werden, wie in der Abbildung zu sehen ist, im ersten Schritt nach mehrgliedrigem und eingliedrigem Verkehr unterschieden. Während beim mehrgliedrigen Verkehr die Waren umgeladen werden, findet beim eingliedrigen Verkehr keine Umladung statt. Im Direktverkehr (eingliedrige Transportkette) erfolgt der Transport direkt vom Liefer- bis zum Empfangspunkt, weshalb er auch als Haus-Haus-Verkehr bezeichnet wird. Es wird kein Wechsel des Verkehrsmittels (z. B. Lkw, Bahn, Schiff) bzw. des Verkehrsträgers (z. B. Schiene oder Binnenwasserstraße) vollzogen. Daher ist der Direktverkehr immer </a:t>
            </a:r>
            <a:r>
              <a:rPr lang="de-DE" sz="1200" dirty="0" err="1">
                <a:effectLst/>
              </a:rPr>
              <a:t>unimodal</a:t>
            </a:r>
            <a:r>
              <a:rPr lang="de-DE" sz="1200" dirty="0">
                <a:effectLst/>
              </a:rPr>
              <a:t> (die Waren werden mit einem Verkehrsmittel von der Quelle bis zum Ziel gebracht). Beispiele hierfür sind Hafen-Hafen-Verkehre mit dem Binnenschiff (z. B. Mineralöltransporte vom Lager A zum Lager B).</a:t>
            </a:r>
            <a:endParaRPr lang="de-DE" dirty="0">
              <a:effectLst/>
            </a:endParaRPr>
          </a:p>
          <a:p>
            <a:r>
              <a:rPr lang="de-DE" sz="1200" dirty="0">
                <a:effectLst/>
              </a:rPr>
              <a:t>Beim multimodalen Verkehr erfolgt der Gütertransport mit zwei oder mehr unterschiedlichen Verkehrsträgern (z. B. Wechsel von der Wasserstraße auf die Schiene). Die Güter werden von einem Verkehrsmittel auf das andere umgeladen. Dabei können die positiven Eigenschaften des jeweiligen Trägers genutzt und die kostengünstigste sowie umweltfreundlichste Kombination gewählt werden. Der multimodale Verkehr findet tendenziell bei längeren und wenig zeitsensiblen Transporten Anwendung, da bei jedem Umschlag Zeit verloren geht und zusätzliche Kosten entstehen.</a:t>
            </a:r>
          </a:p>
          <a:p>
            <a:endParaRPr lang="de-DE" sz="1200" dirty="0">
              <a:effectLst/>
            </a:endParaRPr>
          </a:p>
          <a:p>
            <a:r>
              <a:rPr lang="de-DE" sz="1200" dirty="0">
                <a:effectLst/>
              </a:rPr>
              <a:t>Quelle:</a:t>
            </a:r>
            <a:r>
              <a:rPr lang="de-DE" sz="1200" baseline="0" dirty="0">
                <a:effectLst/>
              </a:rPr>
              <a:t> </a:t>
            </a:r>
          </a:p>
          <a:p>
            <a:r>
              <a:rPr lang="en-GB" sz="1200" kern="1200" dirty="0" err="1">
                <a:solidFill>
                  <a:schemeClr val="tx1"/>
                </a:solidFill>
                <a:effectLst/>
                <a:latin typeface="+mn-lt"/>
                <a:ea typeface="+mn-ea"/>
                <a:cs typeface="+mn-cs"/>
              </a:rPr>
              <a:t>Vgl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Dolinsek</a:t>
            </a:r>
            <a:r>
              <a:rPr lang="en-GB" sz="1200" kern="1200" dirty="0">
                <a:solidFill>
                  <a:schemeClr val="tx1"/>
                </a:solidFill>
                <a:effectLst/>
                <a:latin typeface="+mn-lt"/>
                <a:ea typeface="+mn-ea"/>
                <a:cs typeface="+mn-cs"/>
              </a:rPr>
              <a:t> et al., 2013, S. 175f</a:t>
            </a:r>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36</a:t>
            </a:fld>
            <a:endParaRPr lang="de-AT" dirty="0"/>
          </a:p>
        </p:txBody>
      </p:sp>
    </p:spTree>
    <p:extLst>
      <p:ext uri="{BB962C8B-B14F-4D97-AF65-F5344CB8AC3E}">
        <p14:creationId xmlns:p14="http://schemas.microsoft.com/office/powerpoint/2010/main" val="6920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Lernenden sammeln spontan verschiedene Verkehrsmittel, ordnen sie Verkehrsträgern zu und erkennen Gemeinsamkeiten/Unterschiede.</a:t>
            </a:r>
          </a:p>
          <a:p>
            <a:endParaRPr lang="de-AT" dirty="0"/>
          </a:p>
          <a:p>
            <a:r>
              <a:rPr lang="de-AT" dirty="0"/>
              <a:t>1. Warm-up-Frage (1 Minute)„Woran denkst du als erstes, wenn du ‚Verkehrsmittel‘ hörst?“ Ganz kurze Wortmeldungen einholen.</a:t>
            </a:r>
          </a:p>
          <a:p>
            <a:r>
              <a:rPr lang="de-AT" b="1" dirty="0"/>
              <a:t>Ziel: Einstieg, Aktivierung, Vorwissen sichtbar machen.</a:t>
            </a:r>
          </a:p>
          <a:p>
            <a:endParaRPr lang="de-AT" dirty="0"/>
          </a:p>
          <a:p>
            <a:r>
              <a:rPr lang="de-AT" dirty="0"/>
              <a:t>2. Offenes Brainstorming: Verkehrsmittel sammeln (3–4 Minuten) Leitfrage: „Welche Verkehrsmittel fallen euch ein – egal ob für Personen oder Güter?“</a:t>
            </a:r>
          </a:p>
          <a:p>
            <a:r>
              <a:rPr lang="de-AT" dirty="0"/>
              <a:t>Mögliche Beispiele sind</a:t>
            </a:r>
          </a:p>
          <a:p>
            <a:pPr marL="171450" indent="-171450">
              <a:buFontTx/>
              <a:buChar char="-"/>
            </a:pPr>
            <a:r>
              <a:rPr lang="de-AT" dirty="0"/>
              <a:t>Straße Auto, LKW, Bus, Motorrad, E-Scooter, Fahrrad, Lastenrad, Lieferwagen, Postfahrzeuge</a:t>
            </a:r>
          </a:p>
          <a:p>
            <a:pPr marL="171450" indent="-171450">
              <a:buFontTx/>
              <a:buChar char="-"/>
            </a:pPr>
            <a:r>
              <a:rPr lang="de-AT" dirty="0"/>
              <a:t>Schiene: Zug, U-Bahn, Straßenbahn, Güterzug, S-Bahn, Hochgeschwindigkeitszüge (ICE, TGV)</a:t>
            </a:r>
          </a:p>
          <a:p>
            <a:pPr marL="171450" indent="-171450">
              <a:buFontTx/>
              <a:buChar char="-"/>
            </a:pPr>
            <a:r>
              <a:rPr lang="de-AT" dirty="0"/>
              <a:t>Wasser: Containerschiff, Frachter, Fähre, Kreuzfahrtschiff, Binnenschiff / Schubverband</a:t>
            </a:r>
          </a:p>
          <a:p>
            <a:pPr marL="171450" indent="-171450">
              <a:buFontTx/>
              <a:buChar char="-"/>
            </a:pPr>
            <a:r>
              <a:rPr lang="de-AT" dirty="0"/>
              <a:t>Luft: Passagierflugzeug, Frachtflugzeug, Helikopter, Drohnen (optional als modernes Beispiel)</a:t>
            </a:r>
          </a:p>
          <a:p>
            <a:r>
              <a:rPr lang="de-AT" b="1" dirty="0"/>
              <a:t>Ziel: möglichst viele Verkehrsmittel zusammentragen.</a:t>
            </a:r>
          </a:p>
          <a:p>
            <a:endParaRPr lang="de-AT" dirty="0"/>
          </a:p>
          <a:p>
            <a:r>
              <a:rPr lang="de-AT" dirty="0"/>
              <a:t>3. Sortieren &amp; Strukturieren (2–3 Minuten) Frage: „Zu welchem Verkehrsträger gehört welches Verkehrsmittel?“</a:t>
            </a:r>
          </a:p>
          <a:p>
            <a:r>
              <a:rPr lang="de-AT" dirty="0"/>
              <a:t>Kurze Moderationsideen: Verkehrsmittel gemeinsam sortieren; Nach Personen-/Gütertransport unterscheiden; Lernende begründen lassen: „Warum gehört das dazu?“</a:t>
            </a:r>
          </a:p>
          <a:p>
            <a:endParaRPr lang="de-AT" dirty="0"/>
          </a:p>
          <a:p>
            <a:r>
              <a:rPr lang="de-AT" dirty="0"/>
              <a:t>4. Reflexionsfrage (1–2 Minuten) Eine der folgenden Fragen zum Abschluss stellen: „Welche Verkehrsmittel nutzt ihr selbst am häufigsten?“ „Welche Verkehrsmittel spielen in der Logistik besonders große Rollen?“ „Welche Verkehrsmittel sind besonders nachhaltig – und warum?“</a:t>
            </a:r>
            <a:br>
              <a:rPr lang="de-AT" dirty="0"/>
            </a:br>
            <a:r>
              <a:rPr lang="de-AT" dirty="0"/>
              <a:t>Optional: Mini-Impuls „Fallen euch Verkehrsmittel ein, die in Zukunft wichtiger werden könnten?“→ z. B. autonome Fahrzeuge, neue Zugkonzepte, elektrische Flugtaxis, Wasserstoff-LKW.</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6</a:t>
            </a:fld>
            <a:endParaRPr lang="de-AT"/>
          </a:p>
        </p:txBody>
      </p:sp>
    </p:spTree>
    <p:extLst>
      <p:ext uri="{BB962C8B-B14F-4D97-AF65-F5344CB8AC3E}">
        <p14:creationId xmlns:p14="http://schemas.microsoft.com/office/powerpoint/2010/main" val="2293769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87400"/>
            <a:ext cx="6619875" cy="3724275"/>
          </a:xfrm>
        </p:spPr>
      </p:sp>
      <p:sp>
        <p:nvSpPr>
          <p:cNvPr id="3" name="Notes Placeholder 2"/>
          <p:cNvSpPr>
            <a:spLocks noGrp="1"/>
          </p:cNvSpPr>
          <p:nvPr>
            <p:ph type="body" idx="1"/>
          </p:nvPr>
        </p:nvSpPr>
        <p:spPr/>
        <p:txBody>
          <a:bodyPr/>
          <a:lstStyle/>
          <a:p>
            <a:r>
              <a:rPr lang="de-DE" dirty="0"/>
              <a:t>Grundsätzlich</a:t>
            </a:r>
            <a:r>
              <a:rPr lang="de-DE" baseline="0" dirty="0"/>
              <a:t> besteht die multimodale Transportkette aus den Elementen </a:t>
            </a:r>
            <a:r>
              <a:rPr lang="de-DE" b="1" baseline="0" dirty="0"/>
              <a:t>Vorlauf, Umschlag, Hauptlauf und Nachlauf</a:t>
            </a:r>
            <a:r>
              <a:rPr lang="de-DE" baseline="0" dirty="0"/>
              <a:t>. In manchen Fällen können auch </a:t>
            </a:r>
            <a:r>
              <a:rPr lang="de-DE" b="1" baseline="0" dirty="0"/>
              <a:t>Stuffing und Stripping </a:t>
            </a:r>
            <a:r>
              <a:rPr lang="de-DE" baseline="0" dirty="0"/>
              <a:t>– die Be- und Entladung der Ladeeinheit (Bsp. Container) – zu den Elementen der multimodalen Transportkette gezählt werden. </a:t>
            </a:r>
            <a:endParaRPr lang="de-DE" dirty="0"/>
          </a:p>
          <a:p>
            <a:endParaRPr lang="de-DE" dirty="0"/>
          </a:p>
          <a:p>
            <a:r>
              <a:rPr lang="de-DE" dirty="0"/>
              <a:t>Bei Vor-</a:t>
            </a:r>
            <a:r>
              <a:rPr lang="de-DE" baseline="0" dirty="0"/>
              <a:t>, Haupt- und Nachlauf wird eine konkrete Transportstrecke zurückgelegt. </a:t>
            </a:r>
          </a:p>
          <a:p>
            <a:r>
              <a:rPr lang="de-DE" baseline="0" dirty="0"/>
              <a:t>Der Vorlauf ist dabei der erste Teilabschnitt des Transportes und erfolgt vom Versender zum ersten bzw. empfangenden Umschlagspunkt (Hub). Auch Sammelverkehre können als Vorlauf dienen, wenn mehrere Sendungen von unterschiedlichen Versendern in einem Umschlagspunkt (Hub) gesammelt werden. Die Ware wird anschließend im Hauptlauf weitertransportiert – vom versendenden Umschlagspunkt (Hub) zum empfangenden Umschlagspunkt (Hub). Vom empfangenden Umschlagspunkt (Hub) werden die Waren anschließend zum Empfänger transportiert. Der Nachlauf wird auch oftmals als „Last-Mile“ bezeichnet und ist im Transportwesen von besonderer Bedeutung.</a:t>
            </a:r>
          </a:p>
          <a:p>
            <a:r>
              <a:rPr lang="de-DE" baseline="0" dirty="0"/>
              <a:t>Vor- und Nachlauf werden überwiegend mit dem Lkw organisiert, da der Zugang zu Terminals und damit zu Bahn und Binnenschiff begrenzt ist. </a:t>
            </a:r>
          </a:p>
          <a:p>
            <a:endParaRPr lang="de-DE" baseline="0" dirty="0"/>
          </a:p>
          <a:p>
            <a:r>
              <a:rPr lang="de-DE" dirty="0"/>
              <a:t>Um einen Wechsel</a:t>
            </a:r>
            <a:r>
              <a:rPr lang="de-DE" baseline="0" dirty="0"/>
              <a:t> der Verkehrsträger (</a:t>
            </a:r>
            <a:r>
              <a:rPr lang="de-DE" baseline="0" dirty="0" err="1"/>
              <a:t>Moduswechsel</a:t>
            </a:r>
            <a:r>
              <a:rPr lang="de-DE" baseline="0" dirty="0"/>
              <a:t>) zu ermöglichen ist ein Umschlag der Ladeeinheit (bspw. Container) notwendig. Dabei werden meist Terminals bzw. Umschlagseinrichtungen benötigt um diesen Umschlag zu bewerkstelligen. </a:t>
            </a:r>
          </a:p>
          <a:p>
            <a:endParaRPr lang="de-DE" baseline="0" dirty="0"/>
          </a:p>
          <a:p>
            <a:r>
              <a:rPr lang="de-DE" dirty="0"/>
              <a:t>Quelle:</a:t>
            </a:r>
          </a:p>
          <a:p>
            <a:r>
              <a:rPr lang="de-DE" baseline="0" dirty="0"/>
              <a:t>Posset et al., „Intermodaler Verkehr Europa“ (2014), S. 51-55</a:t>
            </a: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37</a:t>
            </a:fld>
            <a:endParaRPr lang="de-AT" dirty="0"/>
          </a:p>
        </p:txBody>
      </p:sp>
    </p:spTree>
    <p:extLst>
      <p:ext uri="{BB962C8B-B14F-4D97-AF65-F5344CB8AC3E}">
        <p14:creationId xmlns:p14="http://schemas.microsoft.com/office/powerpoint/2010/main" val="1415013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6A26-A0BE-8421-B6CD-ED0A6138B7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A81E1CB-A842-3975-B88C-4B02E6345E6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AE8CF83-C42D-323C-C97A-6C6BE7031CED}"/>
              </a:ext>
            </a:extLst>
          </p:cNvPr>
          <p:cNvSpPr>
            <a:spLocks noGrp="1"/>
          </p:cNvSpPr>
          <p:nvPr>
            <p:ph type="body" idx="1"/>
          </p:nvPr>
        </p:nvSpPr>
        <p:spPr/>
        <p:txBody>
          <a:bodyPr/>
          <a:lstStyle/>
          <a:p>
            <a:r>
              <a:rPr lang="de-AT" dirty="0"/>
              <a:t>Bildquelle:</a:t>
            </a:r>
          </a:p>
          <a:p>
            <a:r>
              <a:rPr lang="de-AT" dirty="0"/>
              <a:t>Bundesministerium für Innovation, Mobilität und Infrastruktur (2025): https://www.bmimi.gv.at/themen/mobilitaet/transport/gueterverkehr/kombiverkehr/terminals-rola/oesterreich.html; Abruf 14.07.2025</a:t>
            </a:r>
          </a:p>
          <a:p>
            <a:endParaRPr lang="de-AT" dirty="0"/>
          </a:p>
        </p:txBody>
      </p:sp>
      <p:sp>
        <p:nvSpPr>
          <p:cNvPr id="4" name="Kopfzeilenplatzhalter 3">
            <a:extLst>
              <a:ext uri="{FF2B5EF4-FFF2-40B4-BE49-F238E27FC236}">
                <a16:creationId xmlns:a16="http://schemas.microsoft.com/office/drawing/2014/main" id="{43E85AB1-6035-52A6-0F99-9B45F87680BF}"/>
              </a:ext>
            </a:extLst>
          </p:cNvPr>
          <p:cNvSpPr>
            <a:spLocks noGrp="1"/>
          </p:cNvSpPr>
          <p:nvPr>
            <p:ph type="hdr" sz="quarter"/>
          </p:nvPr>
        </p:nvSpPr>
        <p:spPr/>
        <p:txBody>
          <a:bodyPr/>
          <a:lstStyle/>
          <a:p>
            <a:r>
              <a:rPr lang="de-AT"/>
              <a:t>Binnenschiffe als Teil der Transportkette</a:t>
            </a:r>
          </a:p>
        </p:txBody>
      </p:sp>
      <p:sp>
        <p:nvSpPr>
          <p:cNvPr id="5" name="Datumsplatzhalter 4">
            <a:extLst>
              <a:ext uri="{FF2B5EF4-FFF2-40B4-BE49-F238E27FC236}">
                <a16:creationId xmlns:a16="http://schemas.microsoft.com/office/drawing/2014/main" id="{D34B6336-21C2-FC20-A8E9-373964085304}"/>
              </a:ext>
            </a:extLst>
          </p:cNvPr>
          <p:cNvSpPr>
            <a:spLocks noGrp="1"/>
          </p:cNvSpPr>
          <p:nvPr>
            <p:ph type="dt" idx="1"/>
          </p:nvPr>
        </p:nvSpPr>
        <p:spPr/>
        <p:txBody>
          <a:bodyPr/>
          <a:lstStyle/>
          <a:p>
            <a:fld id="{6A94F0D5-E232-4360-8B8C-58EF9D3E6905}" type="datetime1">
              <a:rPr lang="de-AT" smtClean="0"/>
              <a:t>26.02.2026</a:t>
            </a:fld>
            <a:endParaRPr lang="de-AT"/>
          </a:p>
        </p:txBody>
      </p:sp>
      <p:sp>
        <p:nvSpPr>
          <p:cNvPr id="6" name="Fußzeilenplatzhalter 5">
            <a:extLst>
              <a:ext uri="{FF2B5EF4-FFF2-40B4-BE49-F238E27FC236}">
                <a16:creationId xmlns:a16="http://schemas.microsoft.com/office/drawing/2014/main" id="{C63A5C3D-81E1-DE9A-B3DD-74A1FC1AACDC}"/>
              </a:ext>
            </a:extLst>
          </p:cNvPr>
          <p:cNvSpPr>
            <a:spLocks noGrp="1"/>
          </p:cNvSpPr>
          <p:nvPr>
            <p:ph type="ftr" sz="quarter" idx="4"/>
          </p:nvPr>
        </p:nvSpPr>
        <p:spPr/>
        <p:txBody>
          <a:bodyPr/>
          <a:lstStyle/>
          <a:p>
            <a:r>
              <a:rPr lang="de-AT"/>
              <a:t>Lehrunterlagen von rewway.at</a:t>
            </a:r>
          </a:p>
        </p:txBody>
      </p:sp>
      <p:sp>
        <p:nvSpPr>
          <p:cNvPr id="7" name="Foliennummernplatzhalter 6">
            <a:extLst>
              <a:ext uri="{FF2B5EF4-FFF2-40B4-BE49-F238E27FC236}">
                <a16:creationId xmlns:a16="http://schemas.microsoft.com/office/drawing/2014/main" id="{4C260684-CFB3-EBE1-3893-BFB5FCBB20EA}"/>
              </a:ext>
            </a:extLst>
          </p:cNvPr>
          <p:cNvSpPr>
            <a:spLocks noGrp="1"/>
          </p:cNvSpPr>
          <p:nvPr>
            <p:ph type="sldNum" sz="quarter" idx="5"/>
          </p:nvPr>
        </p:nvSpPr>
        <p:spPr/>
        <p:txBody>
          <a:bodyPr/>
          <a:lstStyle/>
          <a:p>
            <a:fld id="{9B1635B3-DF70-4CFD-87CA-EB6AFDCA10EE}" type="slidenum">
              <a:rPr lang="de-AT" smtClean="0"/>
              <a:t>38</a:t>
            </a:fld>
            <a:endParaRPr lang="de-AT"/>
          </a:p>
        </p:txBody>
      </p:sp>
    </p:spTree>
    <p:extLst>
      <p:ext uri="{BB962C8B-B14F-4D97-AF65-F5344CB8AC3E}">
        <p14:creationId xmlns:p14="http://schemas.microsoft.com/office/powerpoint/2010/main" val="3899959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36A6E-CC57-18CD-48E5-8E0F0E285A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37B56B0-EBED-80D9-C29D-4F74DDB0835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BBA18F-514C-FBC7-B904-5B48A1395E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1" u="sng" dirty="0">
                <a:highlight>
                  <a:srgbClr val="FFFF00"/>
                </a:highlight>
              </a:rPr>
              <a:t>Link zur </a:t>
            </a:r>
            <a:r>
              <a:rPr lang="de-AT" b="1" u="sng" dirty="0" err="1">
                <a:highlight>
                  <a:srgbClr val="FFFF00"/>
                </a:highlight>
              </a:rPr>
              <a:t>Logistify</a:t>
            </a:r>
            <a:r>
              <a:rPr lang="de-AT" b="1" u="sng" dirty="0">
                <a:highlight>
                  <a:srgbClr val="FFFF00"/>
                </a:highlight>
              </a:rPr>
              <a:t> Übung nachreichen!</a:t>
            </a:r>
          </a:p>
          <a:p>
            <a:endParaRPr lang="de-AT" dirty="0"/>
          </a:p>
          <a:p>
            <a:endParaRPr lang="de-AT" dirty="0"/>
          </a:p>
          <a:p>
            <a:r>
              <a:rPr lang="de-AT" dirty="0"/>
              <a:t>Der Lern-App "</a:t>
            </a:r>
            <a:r>
              <a:rPr lang="de-AT" dirty="0" err="1"/>
              <a:t>Logistify</a:t>
            </a:r>
            <a:r>
              <a:rPr lang="de-AT" dirty="0"/>
              <a:t>" befasst sich mit den unterschiedlichen Transportmitteln, deren schonender und effizienter Ressourcennutzung und mit Berufsbildern im Logistikbereich. Bei den Spielen ist das Transportplanungstalent der Schülerinnen und Schüler gefragt. Aufgabe ist es verschiedene Güter effizient von A nach B zu transportieren, multimodale Transportketten vom Rohprodukt bis zu den Endkundinnen und –</a:t>
            </a:r>
            <a:r>
              <a:rPr lang="de-AT" dirty="0" err="1"/>
              <a:t>kunden</a:t>
            </a:r>
            <a:r>
              <a:rPr lang="de-AT" dirty="0"/>
              <a:t> zu planen und Berufsbilder in der Logistikbranche zu entdecken.</a:t>
            </a:r>
          </a:p>
          <a:p>
            <a:r>
              <a:rPr lang="de-AT" dirty="0"/>
              <a:t>Für Spiel 2 werden die ausgedruckten Kärtchen mit den Transportmitteln, Produktionsstätten und Umschlagspunkten benötigt!</a:t>
            </a:r>
          </a:p>
          <a:p>
            <a:endParaRPr lang="de-AT" dirty="0"/>
          </a:p>
          <a:p>
            <a:r>
              <a:rPr lang="de-AT" dirty="0"/>
              <a:t>Dauer: für Spiel 2 werden je nach Anzahl der Transportbeispiele bis zu 30 Minuten benötigt</a:t>
            </a:r>
          </a:p>
          <a:p>
            <a:endParaRPr lang="de-AT" dirty="0"/>
          </a:p>
          <a:p>
            <a:r>
              <a:rPr lang="de-AT" dirty="0"/>
              <a:t>Lernziele:</a:t>
            </a:r>
          </a:p>
          <a:p>
            <a:r>
              <a:rPr lang="de-AT" dirty="0"/>
              <a:t>Die </a:t>
            </a:r>
            <a:r>
              <a:rPr lang="de-AT" dirty="0" err="1"/>
              <a:t>Schüler:innen</a:t>
            </a:r>
            <a:r>
              <a:rPr lang="de-AT" dirty="0"/>
              <a:t> planen einfache multimodale Transportketten unter Berücksichtigung von Effizienz und Nachhaltigkeit.</a:t>
            </a:r>
          </a:p>
          <a:p>
            <a:r>
              <a:rPr lang="de-AT" dirty="0"/>
              <a:t>Die </a:t>
            </a:r>
            <a:r>
              <a:rPr lang="de-AT" dirty="0" err="1"/>
              <a:t>Schüler:innen</a:t>
            </a:r>
            <a:r>
              <a:rPr lang="de-AT" dirty="0"/>
              <a:t> entwickeln ein grundlegendes Verständnis für die Komplexität moderner Lieferketten.</a:t>
            </a:r>
          </a:p>
          <a:p>
            <a:r>
              <a:rPr lang="de-AT" dirty="0"/>
              <a:t>Die </a:t>
            </a:r>
            <a:r>
              <a:rPr lang="de-AT" dirty="0" err="1"/>
              <a:t>Schüler:innen</a:t>
            </a:r>
            <a:r>
              <a:rPr lang="de-AT" dirty="0"/>
              <a:t> nutzen digitale Lernformate spielerisch, um logistische Zusammenhänge zu erfassen</a:t>
            </a:r>
          </a:p>
        </p:txBody>
      </p:sp>
      <p:sp>
        <p:nvSpPr>
          <p:cNvPr id="4" name="Foliennummernplatzhalter 3">
            <a:extLst>
              <a:ext uri="{FF2B5EF4-FFF2-40B4-BE49-F238E27FC236}">
                <a16:creationId xmlns:a16="http://schemas.microsoft.com/office/drawing/2014/main" id="{0AB772B9-D1C8-CA41-8C5D-F43E62D59FC0}"/>
              </a:ext>
            </a:extLst>
          </p:cNvPr>
          <p:cNvSpPr>
            <a:spLocks noGrp="1"/>
          </p:cNvSpPr>
          <p:nvPr>
            <p:ph type="sldNum" sz="quarter" idx="5"/>
          </p:nvPr>
        </p:nvSpPr>
        <p:spPr/>
        <p:txBody>
          <a:bodyPr/>
          <a:lstStyle/>
          <a:p>
            <a:fld id="{23212CE9-4559-481E-B405-0C43FBE97BC7}" type="slidenum">
              <a:rPr lang="de-AT" smtClean="0"/>
              <a:t>39</a:t>
            </a:fld>
            <a:endParaRPr lang="de-AT"/>
          </a:p>
        </p:txBody>
      </p:sp>
    </p:spTree>
    <p:extLst>
      <p:ext uri="{BB962C8B-B14F-4D97-AF65-F5344CB8AC3E}">
        <p14:creationId xmlns:p14="http://schemas.microsoft.com/office/powerpoint/2010/main" val="3020637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87400"/>
            <a:ext cx="6619875" cy="3724275"/>
          </a:xfrm>
        </p:spPr>
      </p:sp>
      <p:sp>
        <p:nvSpPr>
          <p:cNvPr id="3" name="Notes Placeholder 2"/>
          <p:cNvSpPr>
            <a:spLocks noGrp="1"/>
          </p:cNvSpPr>
          <p:nvPr>
            <p:ph type="body" idx="1"/>
          </p:nvPr>
        </p:nvSpPr>
        <p:spPr/>
        <p:txBody>
          <a:bodyPr/>
          <a:lstStyle/>
          <a:p>
            <a:pPr defTabSz="913028">
              <a:defRPr/>
            </a:pPr>
            <a:r>
              <a:rPr lang="de-AT" baseline="0" dirty="0"/>
              <a:t>Da mehrere Akteure und Verkehrsträger am multimodalen Transport beteiligt sind muss der Transport dementsprechend organisiert werden und ist mit einem höheren Organisationsaufwand verbunden. </a:t>
            </a:r>
          </a:p>
          <a:p>
            <a:pPr defTabSz="913028">
              <a:defRPr/>
            </a:pPr>
            <a:r>
              <a:rPr lang="de-AT" baseline="0" dirty="0"/>
              <a:t>Außerdem müssen entsprechende Verlademöglichkeiten und damit die Infrastruktur vorhanden sein um einen multimodalen Transport zu realisieren und der Zugang zu den unterschiedlichen Verkehrsträgern muss gegeben sein. Ein wichtiger Faktor ist auch die Transportdauer, welche sich durch Umschlagsprozesse verlängern kann und ebenfalls eine entsprechende Koordination von Abholung, Umschlag und Anlieferung benötigt. </a:t>
            </a:r>
          </a:p>
          <a:p>
            <a:pPr defTabSz="913028">
              <a:defRPr/>
            </a:pPr>
            <a:r>
              <a:rPr lang="de-AT" baseline="0" dirty="0"/>
              <a:t>Durch die Nutzung verschiedener Verkehrsträger und durch Umschlagsprozesse können zusätzliche Kosten anfallen die möglicherweise nicht konkurrenzfähig mit einem unimodalen Transport sind. </a:t>
            </a:r>
          </a:p>
          <a:p>
            <a:pPr defTabSz="913028">
              <a:defRPr/>
            </a:pPr>
            <a:r>
              <a:rPr lang="de-AT" baseline="0" dirty="0"/>
              <a:t>Zusätzlich ist die Sicherheit ein wichtiger Punkt, da durch Umschlagsprozesse die Beschädigung der Ware bzw. Verspätungen wahrscheinlicher sind. </a:t>
            </a:r>
          </a:p>
          <a:p>
            <a:pPr defTabSz="913028">
              <a:defRPr/>
            </a:pPr>
            <a:endParaRPr lang="de-AT" baseline="0" dirty="0"/>
          </a:p>
          <a:p>
            <a:endParaRPr lang="de-DE" baseline="0" dirty="0"/>
          </a:p>
          <a:p>
            <a:pPr defTabSz="913028">
              <a:defRPr/>
            </a:pPr>
            <a:r>
              <a:rPr lang="de-AT" baseline="0" dirty="0"/>
              <a:t>Quelle: </a:t>
            </a:r>
          </a:p>
          <a:p>
            <a:pPr defTabSz="913028">
              <a:defRPr/>
            </a:pPr>
            <a:r>
              <a:rPr lang="de-DE" baseline="0" dirty="0"/>
              <a:t>Posset et al., „Intermodaler Verkehr Europa“ (2014), </a:t>
            </a:r>
            <a:r>
              <a:rPr lang="de-AT" baseline="0" dirty="0"/>
              <a:t>S.56</a:t>
            </a:r>
            <a:endParaRPr lang="de-AT" dirty="0"/>
          </a:p>
          <a:p>
            <a:pPr defTabSz="913028">
              <a:defRPr/>
            </a:pPr>
            <a:endParaRPr lang="de-AT"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t>40</a:t>
            </a:fld>
            <a:endParaRPr lang="de-AT" dirty="0"/>
          </a:p>
        </p:txBody>
      </p:sp>
    </p:spTree>
    <p:extLst>
      <p:ext uri="{BB962C8B-B14F-4D97-AF65-F5344CB8AC3E}">
        <p14:creationId xmlns:p14="http://schemas.microsoft.com/office/powerpoint/2010/main" val="4002574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9AB9-39F4-7556-E653-B83CA3A0E9F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7745FDC-BFED-FA86-1819-59A8219A38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C8364F-534F-5104-0C3A-87E9B75E72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Hier finden Sie eine kurze Lösungsskizze für die Diskussion mit </a:t>
            </a:r>
            <a:r>
              <a:rPr lang="de-AT" dirty="0" err="1"/>
              <a:t>Schüler:innen</a:t>
            </a:r>
            <a:r>
              <a:rPr lang="de-AT" dirty="0"/>
              <a:t>:</a:t>
            </a:r>
          </a:p>
          <a:p>
            <a:endParaRPr lang="de-AT" b="1" dirty="0"/>
          </a:p>
          <a:p>
            <a:r>
              <a:rPr lang="de-AT" b="1" dirty="0"/>
              <a:t>Was versteht man unter „intermodalem Verkehr“? </a:t>
            </a:r>
          </a:p>
          <a:p>
            <a:r>
              <a:rPr lang="de-AT" dirty="0"/>
              <a:t>Beim intermodalen Verkehr werden mehrere Verkehrsträger (z.B. Straße, Schiene, Binnenschiff, Hochseeschiff) miteinander kombiniert. Dies kann vor allem wirtschaftliche (geringere Transportkosten), ökologische (Hauptlauf auf einem umweltfreundlichen Verkehrsträger) als auch sicherheitstechnische (Nutzung eines sicheren Verkehrsträgers z.B. die Schiene) Gründe haben. Während des gesamten Transports verbleibt das Transportgut ohne Umladung in ein und demselben Ladegefäß.</a:t>
            </a:r>
          </a:p>
          <a:p>
            <a:endParaRPr lang="de-AT" b="1" dirty="0"/>
          </a:p>
          <a:p>
            <a:r>
              <a:rPr lang="de-AT" b="1" dirty="0"/>
              <a:t>Das Video untergliedert eine beispielhafte intermodale Transportkette in 7 Schritte. Wie heißen diese Schritte und welche Aufgaben beinhalten diese?</a:t>
            </a:r>
          </a:p>
          <a:p>
            <a:pPr marL="228600" indent="-228600">
              <a:buAutoNum type="arabicPeriod"/>
            </a:pPr>
            <a:r>
              <a:rPr lang="de-AT" dirty="0"/>
              <a:t>Transportauftrag 2. Straßenvorlauf 3. Versandabfertigung im Terminal 4. Schienentransport 5. Empfangsabfertigung im Terminal 6. Straßennachlauf 7. Zustellung</a:t>
            </a:r>
          </a:p>
          <a:p>
            <a:pPr marL="0" indent="0">
              <a:buNone/>
            </a:pPr>
            <a:r>
              <a:rPr lang="de-AT" dirty="0"/>
              <a:t>Am Anfang einer jeden Transportkette steht ein Transportauftrag. Diesen erhält häufig ein Spediteur, welcher den Transportweg und die dafür eingesetzten Verkehrsträger in Abstimmung mit dem Auftraggeber (z.B. Industrie- oder Handelsunternehmen), welcher auch Verlader genannt wird, auswählt. Der Straßenvorlauf beginnt mit der Abholung der Waren beim Versender. Per Sattelanhänger, Wechselbehälter oder Container gelangt die Ware zu einem Güterverkehrsterminal, wo die Ladeeinheit auf die Schiene umgeschlagen wird. Mehrere verschiedene Sendungen werden nun gebündelt und damit möglichst effizient auf der Schiene transportiert. Der Hauptlauf der Transportkette findet bei der Empfangsabfertigung im Terminal sein Ende. Die auf der Schiene transportierte Ladeeinheit wird auf einen abholenden Lkw umgeschlagen. Der Straßennachlauf ist der Transport der Sendung auf der Straße direkt zum Empfänger. Mit der Ablieferung der Waren beim Empfänger ist der Transportauftrag beendet, der im kontinentalen, intermodalen Verkehr auf Schiene und Straße durchgeführt wurde.</a:t>
            </a:r>
          </a:p>
          <a:p>
            <a:pPr marL="0" indent="0">
              <a:buNone/>
            </a:pPr>
            <a:endParaRPr lang="de-AT" b="1" dirty="0"/>
          </a:p>
          <a:p>
            <a:pPr marL="0" indent="0">
              <a:buNone/>
            </a:pPr>
            <a:r>
              <a:rPr lang="de-AT" b="1" dirty="0"/>
              <a:t>Worin liegen die Wirtschaftlichkeit und die Umweltfreundlichkeit einer intermodalen Transportkette vorrangig begründet?</a:t>
            </a:r>
          </a:p>
          <a:p>
            <a:pPr marL="0" indent="0">
              <a:buNone/>
            </a:pPr>
            <a:r>
              <a:rPr lang="de-AT" dirty="0"/>
              <a:t>Wirtschaftlichkeit und Umweltfreundlichkeit einer intermodalen Transportkette ergeben sich vorrangig durch die hohe Bündelung auf der Langstrecke (Hauptlauf), z.B. auf der Schiene oder mit dem Binnen- oder Hochseeschiff</a:t>
            </a:r>
          </a:p>
        </p:txBody>
      </p:sp>
      <p:sp>
        <p:nvSpPr>
          <p:cNvPr id="4" name="Foliennummernplatzhalter 3">
            <a:extLst>
              <a:ext uri="{FF2B5EF4-FFF2-40B4-BE49-F238E27FC236}">
                <a16:creationId xmlns:a16="http://schemas.microsoft.com/office/drawing/2014/main" id="{77530258-877B-D93E-FE39-7B9D7AB1DC70}"/>
              </a:ext>
            </a:extLst>
          </p:cNvPr>
          <p:cNvSpPr>
            <a:spLocks noGrp="1"/>
          </p:cNvSpPr>
          <p:nvPr>
            <p:ph type="sldNum" sz="quarter" idx="5"/>
          </p:nvPr>
        </p:nvSpPr>
        <p:spPr/>
        <p:txBody>
          <a:bodyPr/>
          <a:lstStyle/>
          <a:p>
            <a:fld id="{23212CE9-4559-481E-B405-0C43FBE97BC7}" type="slidenum">
              <a:rPr lang="de-AT" smtClean="0"/>
              <a:t>41</a:t>
            </a:fld>
            <a:endParaRPr lang="de-AT"/>
          </a:p>
        </p:txBody>
      </p:sp>
    </p:spTree>
    <p:extLst>
      <p:ext uri="{BB962C8B-B14F-4D97-AF65-F5344CB8AC3E}">
        <p14:creationId xmlns:p14="http://schemas.microsoft.com/office/powerpoint/2010/main" val="3396715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87400"/>
            <a:ext cx="6619875" cy="3724275"/>
          </a:xfrm>
        </p:spPr>
      </p:sp>
      <p:sp>
        <p:nvSpPr>
          <p:cNvPr id="3" name="Notes Placeholder 2"/>
          <p:cNvSpPr>
            <a:spLocks noGrp="1"/>
          </p:cNvSpPr>
          <p:nvPr>
            <p:ph type="body" idx="1"/>
          </p:nvPr>
        </p:nvSpPr>
        <p:spPr/>
        <p:txBody>
          <a:bodyPr/>
          <a:lstStyle/>
          <a:p>
            <a:r>
              <a:rPr lang="de-DE" noProof="0" dirty="0"/>
              <a:t>Durch eine Kombination</a:t>
            </a:r>
            <a:r>
              <a:rPr lang="de-DE" baseline="0" noProof="0" dirty="0"/>
              <a:t> der Verkehrsträger können die spezifischen Vorteile der einzelnen Verkehrsträger genutzt werden und die Nachteile dieser minimiert werden. </a:t>
            </a:r>
          </a:p>
          <a:p>
            <a:endParaRPr lang="de-DE" baseline="0" noProof="0" dirty="0"/>
          </a:p>
          <a:p>
            <a:r>
              <a:rPr lang="de-DE" baseline="0" noProof="0" dirty="0"/>
              <a:t>Aufgrund der hohen Netzdichte und der Schnelligkeit bei kurzen Transportstrecken eignet sich die Straße vor allem für den Vor- und Nachlauf von multimodalen Transporten. </a:t>
            </a:r>
          </a:p>
          <a:p>
            <a:r>
              <a:rPr lang="de-DE" baseline="0" noProof="0" dirty="0"/>
              <a:t>Durch die geringe Umweltbelastung sowie die relativ geringen Transportkosten von Schiene und Wasserstraße bei mittlerer bzw. langer Transportstrecke und hohen Volumina eignen sich diese beiden Verkehrsträger für den Hauptlauf im multimodalen Verkehr. Durch die Bündelung von Gütertransporten können entsprechende Transportvolumina erreicht werden, die den Transport mit diesen Verkehrsträgern aus wirtschaftlicher Sicht rechtfertigen. </a:t>
            </a:r>
            <a:endParaRPr lang="de-DE" noProof="0" dirty="0"/>
          </a:p>
          <a:p>
            <a:endParaRPr lang="de-DE" noProof="0" dirty="0"/>
          </a:p>
          <a:p>
            <a:r>
              <a:rPr lang="de-AT" baseline="0" dirty="0"/>
              <a:t>Multimodale Transporte können aus unterschiedlichen Gründen vorteilhafter als unimodaler Transport sein.</a:t>
            </a:r>
          </a:p>
          <a:p>
            <a:r>
              <a:rPr lang="de-AT" baseline="0" dirty="0"/>
              <a:t>Viele Transporte können beispielsweise aus geographischen Gründen nicht </a:t>
            </a:r>
            <a:r>
              <a:rPr lang="de-AT" baseline="0" dirty="0" err="1"/>
              <a:t>unimodal</a:t>
            </a:r>
            <a:r>
              <a:rPr lang="de-AT" baseline="0" dirty="0"/>
              <a:t> durchgeführt werden oder es sind gerade nicht ausreichend Lkw-Kapazitäten vorhanden. Der in der Praxis wohl bedeutendste Grund sich für eine bestimmte Transportvariante zu entscheiden ist natürlich der wirtschaftliche Aspekt – welche Transportalternative ist die kostengünstigste? Die Organisation eines multimodalen Transportes ist bedingt durch die vielen involvierten Akteure und die benötigten Umschlagsprozesse naturgemäß um ein vielfaches komplexer und erfordert einen erhöhten Planungsaufwand. Die Wirtschaftlichkeit im Vergleich zu einem Lkw Transport zu gewährleisten ist demnach oft schwierig und ist oft nur bei längeren Transporten geboten. Auf Kurzstrecken ist der multimodale Verkehr demnach meist nicht konkurrenzfähig.</a:t>
            </a:r>
          </a:p>
          <a:p>
            <a:r>
              <a:rPr lang="de-AT" baseline="0" dirty="0"/>
              <a:t>Für eine wirtschaftliche Gestaltung eines multimodalen Transportes sind demnach folgende Faktoren essenziell: </a:t>
            </a:r>
          </a:p>
          <a:p>
            <a:pPr marL="171193" indent="-171193">
              <a:buFont typeface="Arial" panose="020B0604020202020204" pitchFamily="34" charset="0"/>
              <a:buChar char="•"/>
            </a:pPr>
            <a:r>
              <a:rPr lang="de-AT" baseline="0" dirty="0"/>
              <a:t>effiziente Gestaltung der Umschlagsprozesse</a:t>
            </a:r>
          </a:p>
          <a:p>
            <a:pPr marL="171193" indent="-171193">
              <a:buFont typeface="Arial" panose="020B0604020202020204" pitchFamily="34" charset="0"/>
              <a:buChar char="•"/>
            </a:pPr>
            <a:r>
              <a:rPr lang="de-AT" baseline="0" dirty="0"/>
              <a:t>Kostenreduktion für Vor- und Nachlauf</a:t>
            </a:r>
          </a:p>
          <a:p>
            <a:pPr marL="171193" indent="-171193">
              <a:buFont typeface="Arial" panose="020B0604020202020204" pitchFamily="34" charset="0"/>
              <a:buChar char="•"/>
            </a:pPr>
            <a:r>
              <a:rPr lang="de-AT" baseline="0" dirty="0"/>
              <a:t>Bündelung im Hauptlauf um Mehrkosten zu kompensieren</a:t>
            </a:r>
          </a:p>
          <a:p>
            <a:pPr marL="171193" indent="-171193">
              <a:buFont typeface="Arial" panose="020B0604020202020204" pitchFamily="34" charset="0"/>
              <a:buChar char="•"/>
            </a:pPr>
            <a:r>
              <a:rPr lang="de-AT" baseline="0" dirty="0"/>
              <a:t>Zusätzliche Dienstleistungen anbieten</a:t>
            </a:r>
            <a:endParaRPr lang="de-AT" dirty="0"/>
          </a:p>
          <a:p>
            <a:pPr defTabSz="913028">
              <a:defRPr/>
            </a:pPr>
            <a:endParaRPr lang="de-AT" baseline="0" dirty="0"/>
          </a:p>
          <a:p>
            <a:pPr defTabSz="913028">
              <a:defRPr/>
            </a:pPr>
            <a:endParaRPr lang="de-AT" baseline="0" dirty="0"/>
          </a:p>
          <a:p>
            <a:endParaRPr lang="de-DE" noProof="0" dirty="0"/>
          </a:p>
          <a:p>
            <a:r>
              <a:rPr lang="de-DE" noProof="0" dirty="0"/>
              <a:t>Quelle:</a:t>
            </a:r>
          </a:p>
          <a:p>
            <a:pPr defTabSz="913028">
              <a:defRPr/>
            </a:pPr>
            <a:r>
              <a:rPr lang="de-DE" baseline="0" dirty="0" err="1"/>
              <a:t>Posset</a:t>
            </a:r>
            <a:r>
              <a:rPr lang="de-DE" baseline="0" dirty="0"/>
              <a:t> et al., 2014, </a:t>
            </a:r>
            <a:r>
              <a:rPr lang="de-AT" baseline="0" dirty="0"/>
              <a:t>S.48</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42</a:t>
            </a:fld>
            <a:endParaRPr lang="de-AT" dirty="0"/>
          </a:p>
        </p:txBody>
      </p:sp>
    </p:spTree>
    <p:extLst>
      <p:ext uri="{BB962C8B-B14F-4D97-AF65-F5344CB8AC3E}">
        <p14:creationId xmlns:p14="http://schemas.microsoft.com/office/powerpoint/2010/main" val="119700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Durch eine Weiterentwicklung</a:t>
            </a:r>
            <a:r>
              <a:rPr lang="de-AT" baseline="0" dirty="0"/>
              <a:t> des Verkehrsnetzes in Europa, vor allem von den umweltfreundlichen Verkehrsträgern Schiene und Wasserstraße soll eine Verkehrsverlagerung hin zu diesen Verkehrsträgern begünstigt werden. Zusätzlich werden durch eine zunehmende Liberalisierung des Schienengüterverkehrs wettbewerbsfähige Preise im Bahnverkehr ermöglicht. Um eine gesteigerte Nutzung der Schiene und der Wasserstraße zu ermöglichen gilt es die Kapazitäten zu erhöhen, um eine Bündelung attraktiver zu machen, und Verkehrsengpässe zu vermeiden. </a:t>
            </a:r>
          </a:p>
          <a:p>
            <a:r>
              <a:rPr lang="de-AT" baseline="0" dirty="0"/>
              <a:t>Auch eine technische Verbesserung, um eine optimale Transportplanung und die Leistungsfähigkeit der Verkehrsträger zu steigern kann den Einsatz vom multimodalen Transport begünstigen. Für Ladeeinheiten müssen entsprechende Standards festgelegt werden damit diese problemlos auf den unterschiedlichen Verkehrsträgern transportiert werden können und der Umschlag optimal gestaltet werden kann. </a:t>
            </a:r>
            <a:endParaRPr lang="de-AT" dirty="0"/>
          </a:p>
          <a:p>
            <a:endParaRPr lang="de-AT" dirty="0"/>
          </a:p>
          <a:p>
            <a:pPr defTabSz="913028">
              <a:defRPr/>
            </a:pPr>
            <a:r>
              <a:rPr lang="de-AT" dirty="0"/>
              <a:t>Die Nutzung </a:t>
            </a:r>
            <a:r>
              <a:rPr lang="de-AT" b="0" dirty="0"/>
              <a:t>des kombinierten Verkehrs wird verkehrspolitisch</a:t>
            </a:r>
            <a:r>
              <a:rPr lang="de-AT" b="0" baseline="0" dirty="0"/>
              <a:t> durch zahlreiche Maßnahmen gefördert. Dadurch soll eine Verlagerung auf umweltfreundliche Verkehrsträger, also vom Lkw auf Schiff oder Bahn sichergestellt werden. Maßnahmen zur Förderung des kombinierten Verkehrs umfassen neben diversen finanziellen Förderungen, die auf nationaler und internationaler Ebene möglich sind, auch steuerliche und ordnungspolitische Maßnahmen, wie die Befreiung vom Nachtfahrverbot oder Wochenend- und Feiertagsverboten.</a:t>
            </a:r>
          </a:p>
          <a:p>
            <a:pPr defTabSz="913028">
              <a:defRPr/>
            </a:pPr>
            <a:endParaRPr lang="de-AT" b="0" baseline="0" dirty="0"/>
          </a:p>
          <a:p>
            <a:pPr defTabSz="913028">
              <a:defRPr/>
            </a:pPr>
            <a:r>
              <a:rPr lang="de-AT" b="0" baseline="0" dirty="0"/>
              <a:t>Einen wichtigen Schritt zur Steigerung der Nutzung des kombinierten Verkehrs hat auch die Europäische Union mit der Erlassung einer Richtlinie über die Festlegung gemeinsamer Regeln für bestimmte Beförderungen im kombinierten Güterverkehr zwischen Mitgliedsstaaten getätigt. Ziel dieser Richtlinie ist es, den Vor- und Nachlauf des kombinierten Verkehrs zu liberalisieren und dadurch die Attraktivität der Nutzung zu steigern. Die wesentlichsten Punkte betreffen dabei die Erleichterung des grenzüberschreitenden Verkehrs. Darüber hinaus sind steuerliche Erleichterungen vorgesehen.</a:t>
            </a:r>
            <a:endParaRPr lang="de-AT" b="0" dirty="0"/>
          </a:p>
          <a:p>
            <a:pPr defTabSz="913028">
              <a:defRPr/>
            </a:pPr>
            <a:endParaRPr lang="de-AT" dirty="0"/>
          </a:p>
          <a:p>
            <a:r>
              <a:rPr lang="de-AT" baseline="0" dirty="0"/>
              <a:t>Quelle: </a:t>
            </a:r>
          </a:p>
          <a:p>
            <a:r>
              <a:rPr lang="de-AT" baseline="0" dirty="0"/>
              <a:t>Via </a:t>
            </a:r>
            <a:r>
              <a:rPr lang="de-AT" baseline="0" dirty="0" err="1"/>
              <a:t>donau</a:t>
            </a:r>
            <a:r>
              <a:rPr lang="de-AT" baseline="0" dirty="0"/>
              <a:t>, „Handbuch der Donauschifffahrt“ (2013), </a:t>
            </a:r>
            <a:r>
              <a:rPr lang="de-AT" dirty="0"/>
              <a:t>S</a:t>
            </a:r>
            <a:r>
              <a:rPr lang="de-AT" baseline="0" dirty="0"/>
              <a:t>. 188-191</a:t>
            </a:r>
          </a:p>
          <a:p>
            <a:pPr defTabSz="913028"/>
            <a:r>
              <a:rPr lang="de-DE" dirty="0"/>
              <a:t>Institute for Transport Studies, Universität Leeds, Vereinigtes Königreich;</a:t>
            </a:r>
            <a:r>
              <a:rPr lang="de-AT" dirty="0"/>
              <a:t> „Die Zukunft der Nachhaltigkeit in</a:t>
            </a:r>
            <a:r>
              <a:rPr lang="de-AT" baseline="0" dirty="0"/>
              <a:t> Güterverkehr und Logistik“ (2010), </a:t>
            </a:r>
            <a:r>
              <a:rPr lang="de-AT" dirty="0"/>
              <a:t>S. 22/23</a:t>
            </a:r>
          </a:p>
          <a:p>
            <a:r>
              <a:rPr lang="de-AT" baseline="0" dirty="0"/>
              <a:t>Online: </a:t>
            </a:r>
            <a:r>
              <a:rPr lang="de-AT" dirty="0"/>
              <a:t>http://www.europarl.europa.eu/RegData/etudes/note/join/2010/431578/IPOL-TRAN_NT(2010)431578_DE.pdf </a:t>
            </a:r>
          </a:p>
        </p:txBody>
      </p:sp>
      <p:sp>
        <p:nvSpPr>
          <p:cNvPr id="4" name="Foliennummernplatzhalter 3"/>
          <p:cNvSpPr>
            <a:spLocks noGrp="1"/>
          </p:cNvSpPr>
          <p:nvPr>
            <p:ph type="sldNum" sz="quarter" idx="5"/>
          </p:nvPr>
        </p:nvSpPr>
        <p:spPr/>
        <p:txBody>
          <a:bodyPr/>
          <a:lstStyle/>
          <a:p>
            <a:fld id="{23212CE9-4559-481E-B405-0C43FBE97BC7}" type="slidenum">
              <a:rPr lang="de-AT" smtClean="0"/>
              <a:t>43</a:t>
            </a:fld>
            <a:endParaRPr lang="de-AT"/>
          </a:p>
        </p:txBody>
      </p:sp>
    </p:spTree>
    <p:extLst>
      <p:ext uri="{BB962C8B-B14F-4D97-AF65-F5344CB8AC3E}">
        <p14:creationId xmlns:p14="http://schemas.microsoft.com/office/powerpoint/2010/main" val="1629788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latin typeface="Arial" panose="020B0604020202020204" pitchFamily="34" charset="0"/>
                <a:cs typeface="Arial" panose="020B0604020202020204" pitchFamily="34" charset="0"/>
              </a:rPr>
              <a:t>Intermodaler Verkehr bezeichnet den „Transport von Gütern in ein und derselben Ladeeinheit oder demselben Straßenfahrzeug</a:t>
            </a:r>
            <a:r>
              <a:rPr lang="de-AT" baseline="0" dirty="0">
                <a:latin typeface="Arial" panose="020B0604020202020204" pitchFamily="34" charset="0"/>
                <a:cs typeface="Arial" panose="020B0604020202020204" pitchFamily="34" charset="0"/>
              </a:rPr>
              <a:t> auf zwei oder mehreren Verkehrsträgern, wobei ein Wechsel der Ladeeinheit, aber kein Umschlag der transportierten Güter selbst erfolgt“. </a:t>
            </a:r>
          </a:p>
          <a:p>
            <a:r>
              <a:rPr lang="de-AT" baseline="0" dirty="0">
                <a:latin typeface="Arial" panose="020B0604020202020204" pitchFamily="34" charset="0"/>
                <a:cs typeface="Arial" panose="020B0604020202020204" pitchFamily="34" charset="0"/>
              </a:rPr>
              <a:t>Quelle: UN/ECE (2011), S.17</a:t>
            </a:r>
          </a:p>
          <a:p>
            <a:endParaRPr lang="de-AT" baseline="0" dirty="0">
              <a:latin typeface="Arial" panose="020B0604020202020204" pitchFamily="34" charset="0"/>
              <a:cs typeface="Arial" panose="020B0604020202020204" pitchFamily="34" charset="0"/>
            </a:endParaRPr>
          </a:p>
          <a:p>
            <a:r>
              <a:rPr lang="de-AT" dirty="0">
                <a:latin typeface="Arial" panose="020B0604020202020204" pitchFamily="34" charset="0"/>
                <a:cs typeface="Arial" panose="020B0604020202020204" pitchFamily="34" charset="0"/>
              </a:rPr>
              <a:t>Im intermodalen Verkehr werden Ladeeinheiten von verschiedenen Quellen zu jenem Umschlagpunkt gebracht, an dem der Hauptlauf startet. Dieser Prozess</a:t>
            </a:r>
            <a:r>
              <a:rPr lang="de-AT" baseline="0" dirty="0">
                <a:latin typeface="Arial" panose="020B0604020202020204" pitchFamily="34" charset="0"/>
                <a:cs typeface="Arial" panose="020B0604020202020204" pitchFamily="34" charset="0"/>
              </a:rPr>
              <a:t> stellt den Vorlauf dar. Alle angelieferten Ladeeinheiten werden am Terminal auf den entsprechenden Hauptlaufverkehrsträger umgeschlagen (Umschlagprozess). In den meisten Fällen ist dies die Schiene bzw. die Binnenwasserstraße. Dieser Verkehrsträger übernimmt den Hauptanteil der Transportstrecke bis zu einem weiteren Terminal (Hauptlauf). Hier erfolgt wieder ein Umschlag für den Transport zur Zieldestination (Nachlauf).</a:t>
            </a:r>
          </a:p>
          <a:p>
            <a:r>
              <a:rPr lang="de-AT" baseline="0" dirty="0">
                <a:latin typeface="Arial" panose="020B0604020202020204" pitchFamily="34" charset="0"/>
                <a:cs typeface="Arial" panose="020B0604020202020204" pitchFamily="34" charset="0"/>
              </a:rPr>
              <a:t>Der wesentliche Vorteil des intermodalen Verkehrs ist die Bündelung von Verkehrsströmen auf einen umweltfreundlicheren Verkehrsträger.</a:t>
            </a:r>
          </a:p>
          <a:p>
            <a:r>
              <a:rPr lang="de-AT" baseline="0" dirty="0">
                <a:latin typeface="Arial" panose="020B0604020202020204" pitchFamily="34" charset="0"/>
                <a:cs typeface="Arial" panose="020B0604020202020204" pitchFamily="34" charset="0"/>
              </a:rPr>
              <a:t>Vgl. </a:t>
            </a:r>
            <a:r>
              <a:rPr lang="de-AT" baseline="0" dirty="0" err="1">
                <a:latin typeface="Arial" panose="020B0604020202020204" pitchFamily="34" charset="0"/>
                <a:cs typeface="Arial" panose="020B0604020202020204" pitchFamily="34" charset="0"/>
              </a:rPr>
              <a:t>Gronalt</a:t>
            </a:r>
            <a:r>
              <a:rPr lang="de-AT" baseline="0" dirty="0">
                <a:latin typeface="Arial" panose="020B0604020202020204" pitchFamily="34" charset="0"/>
                <a:cs typeface="Arial" panose="020B0604020202020204" pitchFamily="34" charset="0"/>
              </a:rPr>
              <a:t> et al (2010), S. 19</a:t>
            </a:r>
          </a:p>
          <a:p>
            <a:endParaRPr lang="de-AT"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Kombinierter Verkehr wird also definiert als „Intermodaler  Verkehr,  bei  dem  der  überwiegende  Teil  der  in  Europa  zurückgelegten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Strecke mit der Eisenbahn, dem Binnen- oder Seeschiff bewältigt und der Vor- und Nachlauf auf der Straße so kurz wie möglich gehalten wird“.</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a:t>Quelle: UN/ECE (2011), S.18</a:t>
            </a:r>
            <a:endParaRPr lang="de-AT" dirty="0"/>
          </a:p>
          <a:p>
            <a:endParaRPr lang="de-AT" dirty="0">
              <a:latin typeface="Arial" panose="020B0604020202020204" pitchFamily="34" charset="0"/>
              <a:cs typeface="Arial" panose="020B0604020202020204" pitchFamily="34" charset="0"/>
            </a:endParaRPr>
          </a:p>
          <a:p>
            <a:r>
              <a:rPr lang="de-AT" dirty="0"/>
              <a:t>Mittels kombiniertem Verkehr werden LKW-Transporte auf der langen Strecke von der Straße auf die Schiene verlagert, d.h. der LKW-Vorlauf bzw. LKW-Nachlauf erfolgt in der Regel nur über kurze Distanzen.</a:t>
            </a:r>
          </a:p>
          <a:p>
            <a:r>
              <a:rPr lang="de-AT" dirty="0"/>
              <a:t>Zwischen den Umschlagterminals werden die Transportbehälter</a:t>
            </a:r>
            <a:r>
              <a:rPr lang="de-AT" baseline="0" dirty="0"/>
              <a:t> im Hauptlauf auf der Schiene transportiert, dies entspricht in der Regel einer längeren Distanz.</a:t>
            </a:r>
          </a:p>
          <a:p>
            <a:r>
              <a:rPr lang="de-AT" baseline="0" dirty="0"/>
              <a:t>Eine Herausforderung für den kombinierten Verkehr ist der erhöhte logistische Aufwand, der sich einerseits in den Kosten für den LKW-Vorlauf resp. LKW-Nachlauf sowie in den Umschlagvorgängen und im Zeitverlust infolge der Umschlagvorgänge zeitigt.</a:t>
            </a:r>
          </a:p>
          <a:p>
            <a:r>
              <a:rPr lang="de-AT" baseline="0" dirty="0"/>
              <a:t>Vgl. Becker (2014), S. 40</a:t>
            </a:r>
          </a:p>
          <a:p>
            <a:endParaRPr lang="de-AT" baseline="0" dirty="0"/>
          </a:p>
          <a:p>
            <a:r>
              <a:rPr lang="de-AT" dirty="0"/>
              <a:t>Im unbegleiteten</a:t>
            </a:r>
            <a:r>
              <a:rPr lang="de-AT" baseline="0" dirty="0"/>
              <a:t> kombinierten Verkehr (UKV) werden nur die Ladeeinheiten von einem Verkehrsträger auf einen anderen Verkehrsträger umgeschlagen und weitertransportiert. </a:t>
            </a:r>
            <a:r>
              <a:rPr lang="de-AT" baseline="0" dirty="0" err="1"/>
              <a:t>FahrerIn</a:t>
            </a:r>
            <a:r>
              <a:rPr lang="de-AT" baseline="0" dirty="0"/>
              <a:t> und Fahrzeug begleiten den Transport nicht und stehen für andere Aufgaben zur Verfügung. An der Zieldestination des Hauptlaufs, z.B. an einem Umschlagsterminal, müssen daher für den Weitertransport geeignete LKW und FahrerInnen zur Verfügung stehen. Die obenstehende Abbildung zeugt den Prozessablauf im UKV.</a:t>
            </a:r>
          </a:p>
          <a:p>
            <a:r>
              <a:rPr lang="de-AT" baseline="0" dirty="0"/>
              <a:t>Die wichtigsten Transporteinheiten, die im UKV Verwendung finden, sind:</a:t>
            </a:r>
          </a:p>
          <a:p>
            <a:pPr marL="171450" indent="-171450">
              <a:buFont typeface="Arial" panose="020B0604020202020204" pitchFamily="34" charset="0"/>
              <a:buChar char="•"/>
            </a:pPr>
            <a:r>
              <a:rPr lang="de-AT" baseline="0" dirty="0"/>
              <a:t>Container</a:t>
            </a:r>
          </a:p>
          <a:p>
            <a:pPr marL="171450" indent="-171450">
              <a:buFont typeface="Arial" panose="020B0604020202020204" pitchFamily="34" charset="0"/>
              <a:buChar char="•"/>
            </a:pPr>
            <a:r>
              <a:rPr lang="de-AT" baseline="0" dirty="0"/>
              <a:t>Wechselbehälter und</a:t>
            </a:r>
          </a:p>
          <a:p>
            <a:pPr marL="171450" indent="-171450">
              <a:buFont typeface="Arial" panose="020B0604020202020204" pitchFamily="34" charset="0"/>
              <a:buChar char="•"/>
            </a:pPr>
            <a:r>
              <a:rPr lang="de-AT" baseline="0" dirty="0"/>
              <a:t>Kranbare Sattelanhänger.</a:t>
            </a:r>
          </a:p>
          <a:p>
            <a:pPr marL="0" indent="0">
              <a:buFont typeface="Arial" panose="020B0604020202020204" pitchFamily="34" charset="0"/>
              <a:buNone/>
            </a:pPr>
            <a:r>
              <a:rPr lang="de-AT" baseline="0" dirty="0"/>
              <a:t>Quelle: </a:t>
            </a:r>
            <a:r>
              <a:rPr lang="de-AT" baseline="0" dirty="0" err="1"/>
              <a:t>Gronalt</a:t>
            </a:r>
            <a:r>
              <a:rPr lang="de-AT" baseline="0" dirty="0"/>
              <a:t> et al (2010), S. 20 f.</a:t>
            </a:r>
          </a:p>
          <a:p>
            <a:endParaRPr lang="de-AT" baseline="0" dirty="0"/>
          </a:p>
          <a:p>
            <a:r>
              <a:rPr lang="de-AT" dirty="0"/>
              <a:t>Im begleiteten KV werden LKW mit Anhänger bzw. Sattelkraftfahrzeuge</a:t>
            </a:r>
            <a:r>
              <a:rPr lang="de-AT" baseline="0" dirty="0"/>
              <a:t> (Sattelzugfahrzeug und Sattelanhänger) an den dafür vorgesehenen Terminals im Schienenverkehr vorwiegend auf Niederflurwagen verladen. Auch ein begleiteter kombinierter Verkehr Straße - Schiff ist unter Umständen möglich, wenngleich ein kombinierter Verkehr Straße – Schiff zumeist unbegleitet abgewickelt wird.</a:t>
            </a:r>
          </a:p>
          <a:p>
            <a:r>
              <a:rPr lang="de-AT" baseline="0" dirty="0"/>
              <a:t>Vgl. </a:t>
            </a:r>
            <a:r>
              <a:rPr lang="de-AT" baseline="0" dirty="0" err="1"/>
              <a:t>Gronalt</a:t>
            </a:r>
            <a:r>
              <a:rPr lang="de-AT" baseline="0" dirty="0"/>
              <a:t> et al (2010), S. 22</a:t>
            </a:r>
            <a:endParaRPr lang="de-AT" dirty="0"/>
          </a:p>
          <a:p>
            <a:endParaRPr lang="de-AT" baseline="0" dirty="0"/>
          </a:p>
          <a:p>
            <a:r>
              <a:rPr lang="de-AT" dirty="0"/>
              <a:t>Wird ein LKW komplett mit Zugmaschine und Auflieger bzw. Anhänger auf der Schiene befördert (auf Niederflur- oder Taschenwagen)</a:t>
            </a:r>
            <a:r>
              <a:rPr lang="de-AT" baseline="0" dirty="0"/>
              <a:t> und der/die </a:t>
            </a:r>
            <a:r>
              <a:rPr lang="de-AT" baseline="0" dirty="0" err="1"/>
              <a:t>LKW-FahrerIn</a:t>
            </a:r>
            <a:r>
              <a:rPr lang="de-AT" baseline="0" dirty="0"/>
              <a:t> fährt im Bahn-Liegewagen mit, spricht man von der „Rollenden Landstraße“. Bei allen anderen KV-Transporten erfolgt der Transport auf der Schiene ohne personelle Begleitung.</a:t>
            </a:r>
          </a:p>
          <a:p>
            <a:r>
              <a:rPr lang="de-AT" baseline="0" dirty="0"/>
              <a:t>Beurteilt man die Effizienz des KV, ist unter anderem auf das Verhältnis von Nutzlast und Totlast zu achten. Während bspw. Bei der ROLA das Gewicht von Zugmaschine und Auflieger im Verhältnis zum transportierten Gütergewicht sehr hoch ist, liegt dieses Verhältnis bei Wechselbehältern relativ günstig.</a:t>
            </a:r>
          </a:p>
          <a:p>
            <a:r>
              <a:rPr lang="de-AT" baseline="0" dirty="0"/>
              <a:t>Vgl. Becker (2014), S. 14</a:t>
            </a:r>
          </a:p>
          <a:p>
            <a:endParaRPr lang="de-AT" baseline="0" dirty="0"/>
          </a:p>
          <a:p>
            <a:r>
              <a:rPr lang="de-AT" dirty="0"/>
              <a:t>Roll-on-Roll-off</a:t>
            </a:r>
            <a:r>
              <a:rPr lang="de-AT" baseline="0" dirty="0"/>
              <a:t> (RoRo) bezeichnet das Auf- und Abladen eines Kraftfahrzeuges oder eines Eisenbahnwagens auf oder von einem Schiff, wobei die eigenen Räder verwendet werden oder Räder, die für diesen Zweck untergestellt wurden. In den meisten Fällen stellt dies einen unbegleiteten kombinierten Verkehr dar.</a:t>
            </a:r>
          </a:p>
          <a:p>
            <a:r>
              <a:rPr lang="de-AT" baseline="0" dirty="0"/>
              <a:t>Vgl. </a:t>
            </a:r>
            <a:r>
              <a:rPr lang="de-AT" baseline="0" dirty="0" err="1"/>
              <a:t>Gronalt</a:t>
            </a:r>
            <a:r>
              <a:rPr lang="de-AT" baseline="0" dirty="0"/>
              <a:t> et al (2010), S. 21f.</a:t>
            </a:r>
            <a:endParaRPr lang="de-AT" dirty="0">
              <a:latin typeface="Arial" panose="020B0604020202020204" pitchFamily="34" charset="0"/>
              <a:cs typeface="Arial" panose="020B0604020202020204" pitchFamily="34" charset="0"/>
            </a:endParaRPr>
          </a:p>
          <a:p>
            <a:endParaRPr lang="de-AT"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44</a:t>
            </a:fld>
            <a:endParaRPr lang="de-AT" dirty="0"/>
          </a:p>
        </p:txBody>
      </p:sp>
    </p:spTree>
    <p:extLst>
      <p:ext uri="{BB962C8B-B14F-4D97-AF65-F5344CB8AC3E}">
        <p14:creationId xmlns:p14="http://schemas.microsoft.com/office/powerpoint/2010/main" val="1385184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41947-5F2D-4347-FED6-5F4FFAFB133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F9F4913-E012-A5FB-1D35-BAF0F232FD7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630E89-6B74-BFB7-0A81-14614086A4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Hier finden Sie eine kurze Lösungsskizze für die Diskussion mit </a:t>
            </a:r>
            <a:r>
              <a:rPr lang="de-AT" dirty="0" err="1"/>
              <a:t>Schüler:innen</a:t>
            </a:r>
            <a:r>
              <a:rPr lang="de-AT" dirty="0"/>
              <a:t> (generiert von Microsoft </a:t>
            </a:r>
            <a:r>
              <a:rPr lang="de-AT" dirty="0" err="1"/>
              <a:t>CoPilot</a:t>
            </a:r>
            <a:r>
              <a:rPr lang="de-AT" dirty="0"/>
              <a:t>):</a:t>
            </a:r>
          </a:p>
          <a:p>
            <a:endParaRPr lang="de-AT" dirty="0"/>
          </a:p>
          <a:p>
            <a:pPr fontAlgn="t"/>
            <a:r>
              <a:rPr lang="de-AT" sz="1200" b="1" i="0" kern="1200" dirty="0">
                <a:solidFill>
                  <a:schemeClr val="tx1"/>
                </a:solidFill>
                <a:effectLst/>
                <a:latin typeface="+mn-lt"/>
                <a:ea typeface="+mn-ea"/>
                <a:cs typeface="+mn-cs"/>
              </a:rPr>
              <a:t>1. Was versteht man unter „kombiniertem Verkehr“?</a:t>
            </a:r>
          </a:p>
          <a:p>
            <a:pPr fontAlgn="t"/>
            <a:r>
              <a:rPr lang="de-AT" sz="1200" b="1" i="0" kern="1200" dirty="0">
                <a:solidFill>
                  <a:schemeClr val="tx1"/>
                </a:solidFill>
                <a:effectLst/>
                <a:latin typeface="+mn-lt"/>
                <a:ea typeface="+mn-ea"/>
                <a:cs typeface="+mn-cs"/>
              </a:rPr>
              <a:t>Definition:</a:t>
            </a:r>
            <a:r>
              <a:rPr lang="de-AT" sz="1200" b="0" i="0" kern="1200" dirty="0">
                <a:solidFill>
                  <a:schemeClr val="tx1"/>
                </a:solidFill>
                <a:effectLst/>
                <a:latin typeface="+mn-lt"/>
                <a:ea typeface="+mn-ea"/>
                <a:cs typeface="+mn-cs"/>
              </a:rPr>
              <a:t> Transport von Gütern, bei dem </a:t>
            </a:r>
            <a:r>
              <a:rPr lang="de-AT" sz="1200" b="1" i="0" kern="1200" dirty="0">
                <a:solidFill>
                  <a:schemeClr val="tx1"/>
                </a:solidFill>
                <a:effectLst/>
                <a:latin typeface="+mn-lt"/>
                <a:ea typeface="+mn-ea"/>
                <a:cs typeface="+mn-cs"/>
              </a:rPr>
              <a:t>mindestens zwei verschiedene Verkehrsträger</a:t>
            </a:r>
            <a:r>
              <a:rPr lang="de-AT" sz="1200" b="0" i="0" kern="1200" dirty="0">
                <a:solidFill>
                  <a:schemeClr val="tx1"/>
                </a:solidFill>
                <a:effectLst/>
                <a:latin typeface="+mn-lt"/>
                <a:ea typeface="+mn-ea"/>
                <a:cs typeface="+mn-cs"/>
              </a:rPr>
              <a:t> (z. B. LKW, Bahn, Schiff) genutzt werden.</a:t>
            </a:r>
          </a:p>
          <a:p>
            <a:pPr fontAlgn="t"/>
            <a:r>
              <a:rPr lang="de-AT" sz="1200" b="1" i="0" kern="1200" dirty="0">
                <a:solidFill>
                  <a:schemeClr val="tx1"/>
                </a:solidFill>
                <a:effectLst/>
                <a:latin typeface="+mn-lt"/>
                <a:ea typeface="+mn-ea"/>
                <a:cs typeface="+mn-cs"/>
              </a:rPr>
              <a:t>Wesensmerkmal:</a:t>
            </a:r>
            <a:r>
              <a:rPr lang="de-AT" sz="1200" b="0" i="0" kern="1200" dirty="0">
                <a:solidFill>
                  <a:schemeClr val="tx1"/>
                </a:solidFill>
                <a:effectLst/>
                <a:latin typeface="+mn-lt"/>
                <a:ea typeface="+mn-ea"/>
                <a:cs typeface="+mn-cs"/>
              </a:rPr>
              <a:t> Der größte Teil der Strecke erfolgt </a:t>
            </a:r>
            <a:r>
              <a:rPr lang="de-AT" sz="1200" b="1" i="0" kern="1200" dirty="0">
                <a:solidFill>
                  <a:schemeClr val="tx1"/>
                </a:solidFill>
                <a:effectLst/>
                <a:latin typeface="+mn-lt"/>
                <a:ea typeface="+mn-ea"/>
                <a:cs typeface="+mn-cs"/>
              </a:rPr>
              <a:t>umweltfreundlich</a:t>
            </a:r>
            <a:r>
              <a:rPr lang="de-AT" sz="1200" b="0" i="0" kern="1200" dirty="0">
                <a:solidFill>
                  <a:schemeClr val="tx1"/>
                </a:solidFill>
                <a:effectLst/>
                <a:latin typeface="+mn-lt"/>
                <a:ea typeface="+mn-ea"/>
                <a:cs typeface="+mn-cs"/>
              </a:rPr>
              <a:t> (Bahn/Schiff), die Vor- und Nachläufe meist </a:t>
            </a:r>
            <a:r>
              <a:rPr lang="de-AT" sz="1200" b="1" i="0" kern="1200" dirty="0">
                <a:solidFill>
                  <a:schemeClr val="tx1"/>
                </a:solidFill>
                <a:effectLst/>
                <a:latin typeface="+mn-lt"/>
                <a:ea typeface="+mn-ea"/>
                <a:cs typeface="+mn-cs"/>
              </a:rPr>
              <a:t>per LKW</a:t>
            </a:r>
            <a:r>
              <a:rPr lang="de-AT" sz="1200" b="0" i="0" kern="1200" dirty="0">
                <a:solidFill>
                  <a:schemeClr val="tx1"/>
                </a:solidFill>
                <a:effectLst/>
                <a:latin typeface="+mn-lt"/>
                <a:ea typeface="+mn-ea"/>
                <a:cs typeface="+mn-cs"/>
              </a:rPr>
              <a:t>.</a:t>
            </a:r>
          </a:p>
          <a:p>
            <a:pPr fontAlgn="t"/>
            <a:r>
              <a:rPr lang="de-AT" sz="1200" b="1" i="0" kern="1200" dirty="0">
                <a:solidFill>
                  <a:schemeClr val="tx1"/>
                </a:solidFill>
                <a:effectLst/>
                <a:latin typeface="+mn-lt"/>
                <a:ea typeface="+mn-ea"/>
                <a:cs typeface="+mn-cs"/>
              </a:rPr>
              <a:t>Ziel:</a:t>
            </a:r>
            <a:r>
              <a:rPr lang="de-AT" sz="1200" b="0" i="0" kern="1200" dirty="0">
                <a:solidFill>
                  <a:schemeClr val="tx1"/>
                </a:solidFill>
                <a:effectLst/>
                <a:latin typeface="+mn-lt"/>
                <a:ea typeface="+mn-ea"/>
                <a:cs typeface="+mn-cs"/>
              </a:rPr>
              <a:t> Effizienter, nachhaltiger und kostengünstiger Gütertransport.</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2. Welche Formen des kombinierten Verkehrs gibt es?</a:t>
            </a:r>
          </a:p>
          <a:p>
            <a:pPr fontAlgn="t"/>
            <a:r>
              <a:rPr lang="de-AT" sz="1200" b="0" i="0" kern="1200" dirty="0">
                <a:solidFill>
                  <a:schemeClr val="tx1"/>
                </a:solidFill>
                <a:effectLst/>
                <a:latin typeface="+mn-lt"/>
                <a:ea typeface="+mn-ea"/>
                <a:cs typeface="+mn-cs"/>
              </a:rPr>
              <a:t>Typische Formen, die Schüler kennen oder leicht verstehen:</a:t>
            </a:r>
          </a:p>
          <a:p>
            <a:pPr fontAlgn="t"/>
            <a:r>
              <a:rPr lang="de-AT" sz="1200" b="1" i="0" kern="1200" dirty="0">
                <a:solidFill>
                  <a:schemeClr val="tx1"/>
                </a:solidFill>
                <a:effectLst/>
                <a:latin typeface="+mn-lt"/>
                <a:ea typeface="+mn-ea"/>
                <a:cs typeface="+mn-cs"/>
              </a:rPr>
              <a:t>Unbegleiteter kombinierter Verkehr</a:t>
            </a:r>
            <a:endParaRPr lang="de-AT" sz="1200" b="0" i="0" kern="1200" dirty="0">
              <a:solidFill>
                <a:schemeClr val="tx1"/>
              </a:solidFill>
              <a:effectLst/>
              <a:latin typeface="+mn-lt"/>
              <a:ea typeface="+mn-ea"/>
              <a:cs typeface="+mn-cs"/>
            </a:endParaRPr>
          </a:p>
          <a:p>
            <a:pPr lvl="1" fontAlgn="t"/>
            <a:r>
              <a:rPr lang="de-AT" sz="1200" b="0" i="0" kern="1200" dirty="0">
                <a:solidFill>
                  <a:schemeClr val="tx1"/>
                </a:solidFill>
                <a:effectLst/>
                <a:latin typeface="+mn-lt"/>
                <a:ea typeface="+mn-ea"/>
                <a:cs typeface="+mn-cs"/>
              </a:rPr>
              <a:t>Die Ladeeinheit (z. B. Container) wird transportiert, </a:t>
            </a:r>
            <a:r>
              <a:rPr lang="de-AT" sz="1200" b="1" i="0" kern="1200" dirty="0">
                <a:solidFill>
                  <a:schemeClr val="tx1"/>
                </a:solidFill>
                <a:effectLst/>
                <a:latin typeface="+mn-lt"/>
                <a:ea typeface="+mn-ea"/>
                <a:cs typeface="+mn-cs"/>
              </a:rPr>
              <a:t>ohne dass der LKW mitfährt</a:t>
            </a:r>
            <a:r>
              <a:rPr lang="de-AT" sz="1200" b="0" i="0" kern="1200" dirty="0">
                <a:solidFill>
                  <a:schemeClr val="tx1"/>
                </a:solidFill>
                <a:effectLst/>
                <a:latin typeface="+mn-lt"/>
                <a:ea typeface="+mn-ea"/>
                <a:cs typeface="+mn-cs"/>
              </a:rPr>
              <a:t>.</a:t>
            </a:r>
          </a:p>
          <a:p>
            <a:pPr lvl="1" fontAlgn="t"/>
            <a:r>
              <a:rPr lang="de-AT" sz="1200" b="0" i="0" kern="1200" dirty="0">
                <a:solidFill>
                  <a:schemeClr val="tx1"/>
                </a:solidFill>
                <a:effectLst/>
                <a:latin typeface="+mn-lt"/>
                <a:ea typeface="+mn-ea"/>
                <a:cs typeface="+mn-cs"/>
              </a:rPr>
              <a:t>Beispiel: Container kommt per Bahn an, LKW holt ihn nur ab.</a:t>
            </a:r>
          </a:p>
          <a:p>
            <a:pPr fontAlgn="t"/>
            <a:r>
              <a:rPr lang="de-AT" sz="1200" b="1" i="0" kern="1200" dirty="0">
                <a:solidFill>
                  <a:schemeClr val="tx1"/>
                </a:solidFill>
                <a:effectLst/>
                <a:latin typeface="+mn-lt"/>
                <a:ea typeface="+mn-ea"/>
                <a:cs typeface="+mn-cs"/>
              </a:rPr>
              <a:t>Begleiteter kombinierter Verkehr</a:t>
            </a:r>
            <a:endParaRPr lang="de-AT" sz="1200" b="0" i="0" kern="1200" dirty="0">
              <a:solidFill>
                <a:schemeClr val="tx1"/>
              </a:solidFill>
              <a:effectLst/>
              <a:latin typeface="+mn-lt"/>
              <a:ea typeface="+mn-ea"/>
              <a:cs typeface="+mn-cs"/>
            </a:endParaRPr>
          </a:p>
          <a:p>
            <a:pPr lvl="1" fontAlgn="t"/>
            <a:r>
              <a:rPr lang="de-AT" sz="1200" b="1" i="0" kern="1200" dirty="0">
                <a:solidFill>
                  <a:schemeClr val="tx1"/>
                </a:solidFill>
                <a:effectLst/>
                <a:latin typeface="+mn-lt"/>
                <a:ea typeface="+mn-ea"/>
                <a:cs typeface="+mn-cs"/>
              </a:rPr>
              <a:t>LKW samt Fahrer</a:t>
            </a:r>
            <a:r>
              <a:rPr lang="de-AT" sz="1200" b="0" i="0" kern="1200" dirty="0">
                <a:solidFill>
                  <a:schemeClr val="tx1"/>
                </a:solidFill>
                <a:effectLst/>
                <a:latin typeface="+mn-lt"/>
                <a:ea typeface="+mn-ea"/>
                <a:cs typeface="+mn-cs"/>
              </a:rPr>
              <a:t> wird z. B. auf einen Zug verladen („Rollende Landstraße“).</a:t>
            </a:r>
          </a:p>
          <a:p>
            <a:pPr fontAlgn="t"/>
            <a:r>
              <a:rPr lang="de-AT" sz="1200" b="1" i="0" kern="1200" dirty="0">
                <a:solidFill>
                  <a:schemeClr val="tx1"/>
                </a:solidFill>
                <a:effectLst/>
                <a:latin typeface="+mn-lt"/>
                <a:ea typeface="+mn-ea"/>
                <a:cs typeface="+mn-cs"/>
              </a:rPr>
              <a:t>Containerverkehr / Intermodalverkehr</a:t>
            </a:r>
            <a:endParaRPr lang="de-AT" sz="1200" b="0" i="0" kern="1200" dirty="0">
              <a:solidFill>
                <a:schemeClr val="tx1"/>
              </a:solidFill>
              <a:effectLst/>
              <a:latin typeface="+mn-lt"/>
              <a:ea typeface="+mn-ea"/>
              <a:cs typeface="+mn-cs"/>
            </a:endParaRPr>
          </a:p>
          <a:p>
            <a:pPr lvl="1" fontAlgn="t"/>
            <a:r>
              <a:rPr lang="de-AT" sz="1200" b="0" i="0" kern="1200" dirty="0">
                <a:solidFill>
                  <a:schemeClr val="tx1"/>
                </a:solidFill>
                <a:effectLst/>
                <a:latin typeface="+mn-lt"/>
                <a:ea typeface="+mn-ea"/>
                <a:cs typeface="+mn-cs"/>
              </a:rPr>
              <a:t>Transport in </a:t>
            </a:r>
            <a:r>
              <a:rPr lang="de-AT" sz="1200" b="1" i="0" kern="1200" dirty="0">
                <a:solidFill>
                  <a:schemeClr val="tx1"/>
                </a:solidFill>
                <a:effectLst/>
                <a:latin typeface="+mn-lt"/>
                <a:ea typeface="+mn-ea"/>
                <a:cs typeface="+mn-cs"/>
              </a:rPr>
              <a:t>standardisierten Containern</a:t>
            </a:r>
            <a:r>
              <a:rPr lang="de-AT" sz="1200" b="0" i="0" kern="1200" dirty="0">
                <a:solidFill>
                  <a:schemeClr val="tx1"/>
                </a:solidFill>
                <a:effectLst/>
                <a:latin typeface="+mn-lt"/>
                <a:ea typeface="+mn-ea"/>
                <a:cs typeface="+mn-cs"/>
              </a:rPr>
              <a:t>, die leicht umgeschlagen werden können.</a:t>
            </a:r>
          </a:p>
          <a:p>
            <a:pPr fontAlgn="t"/>
            <a:r>
              <a:rPr lang="de-AT" sz="1200" b="1" i="0" kern="1200" dirty="0">
                <a:solidFill>
                  <a:schemeClr val="tx1"/>
                </a:solidFill>
                <a:effectLst/>
                <a:latin typeface="+mn-lt"/>
                <a:ea typeface="+mn-ea"/>
                <a:cs typeface="+mn-cs"/>
              </a:rPr>
              <a:t>RoRo-Verkehr (Roll-on/Roll-off)</a:t>
            </a:r>
            <a:endParaRPr lang="de-AT" sz="1200" b="0" i="0" kern="1200" dirty="0">
              <a:solidFill>
                <a:schemeClr val="tx1"/>
              </a:solidFill>
              <a:effectLst/>
              <a:latin typeface="+mn-lt"/>
              <a:ea typeface="+mn-ea"/>
              <a:cs typeface="+mn-cs"/>
            </a:endParaRPr>
          </a:p>
          <a:p>
            <a:pPr lvl="1" fontAlgn="t"/>
            <a:r>
              <a:rPr lang="de-AT" sz="1200" b="0" i="0" kern="1200" dirty="0">
                <a:solidFill>
                  <a:schemeClr val="tx1"/>
                </a:solidFill>
                <a:effectLst/>
                <a:latin typeface="+mn-lt"/>
                <a:ea typeface="+mn-ea"/>
                <a:cs typeface="+mn-cs"/>
              </a:rPr>
              <a:t>Fahrzeuge rollen selbstständig auf Schiffe bzw. herunter.</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3. Vorteile des kombinierten Verkehrs</a:t>
            </a:r>
          </a:p>
          <a:p>
            <a:pPr fontAlgn="t"/>
            <a:r>
              <a:rPr lang="de-AT" sz="1200" b="0" i="0" kern="1200" dirty="0">
                <a:solidFill>
                  <a:schemeClr val="tx1"/>
                </a:solidFill>
                <a:effectLst/>
                <a:latin typeface="+mn-lt"/>
                <a:ea typeface="+mn-ea"/>
                <a:cs typeface="+mn-cs"/>
              </a:rPr>
              <a:t>Für die Diskussion:</a:t>
            </a:r>
          </a:p>
          <a:p>
            <a:pPr fontAlgn="t"/>
            <a:r>
              <a:rPr lang="de-AT" sz="1200" b="1" i="0" kern="1200" dirty="0">
                <a:solidFill>
                  <a:schemeClr val="tx1"/>
                </a:solidFill>
                <a:effectLst/>
                <a:latin typeface="+mn-lt"/>
                <a:ea typeface="+mn-ea"/>
                <a:cs typeface="+mn-cs"/>
              </a:rPr>
              <a:t>Umweltvorteile:</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Weniger CO₂, weniger Feinstaub und Lärm, weil Hauptstrecke per Bahn/Schiff.</a:t>
            </a:r>
          </a:p>
          <a:p>
            <a:pPr fontAlgn="t"/>
            <a:r>
              <a:rPr lang="de-AT" sz="1200" b="1" i="0" kern="1200" dirty="0">
                <a:solidFill>
                  <a:schemeClr val="tx1"/>
                </a:solidFill>
                <a:effectLst/>
                <a:latin typeface="+mn-lt"/>
                <a:ea typeface="+mn-ea"/>
                <a:cs typeface="+mn-cs"/>
              </a:rPr>
              <a:t>Entlastung der Straßen:</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Weniger Stau und Verschleiß.</a:t>
            </a:r>
          </a:p>
          <a:p>
            <a:pPr fontAlgn="t"/>
            <a:r>
              <a:rPr lang="de-AT" sz="1200" b="1" i="0" kern="1200" dirty="0">
                <a:solidFill>
                  <a:schemeClr val="tx1"/>
                </a:solidFill>
                <a:effectLst/>
                <a:latin typeface="+mn-lt"/>
                <a:ea typeface="+mn-ea"/>
                <a:cs typeface="+mn-cs"/>
              </a:rPr>
              <a:t>Effizienz/Kosten:</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Niedrigere Kosten über lange Distanzen (Bahn/Schiff ist günstiger).</a:t>
            </a:r>
          </a:p>
          <a:p>
            <a:pPr fontAlgn="t"/>
            <a:r>
              <a:rPr lang="de-AT" sz="1200" b="1" i="0" kern="1200" dirty="0">
                <a:solidFill>
                  <a:schemeClr val="tx1"/>
                </a:solidFill>
                <a:effectLst/>
                <a:latin typeface="+mn-lt"/>
                <a:ea typeface="+mn-ea"/>
                <a:cs typeface="+mn-cs"/>
              </a:rPr>
              <a:t>Höhere Sicherheit:</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Weniger LKW-Unfälle bei langen Strecken.</a:t>
            </a:r>
          </a:p>
          <a:p>
            <a:pPr fontAlgn="t"/>
            <a:r>
              <a:rPr lang="de-AT" sz="1200" b="1" i="0" kern="1200" dirty="0">
                <a:solidFill>
                  <a:schemeClr val="tx1"/>
                </a:solidFill>
                <a:effectLst/>
                <a:latin typeface="+mn-lt"/>
                <a:ea typeface="+mn-ea"/>
                <a:cs typeface="+mn-cs"/>
              </a:rPr>
              <a:t>Flexible Nutzung:</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LKW bleibt wichtig für die „letzte Meile“.</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4. Mögliche Nachteile und Herausforderungen</a:t>
            </a:r>
          </a:p>
          <a:p>
            <a:pPr fontAlgn="t"/>
            <a:r>
              <a:rPr lang="de-AT" sz="1200" b="0" i="0" kern="1200" dirty="0">
                <a:solidFill>
                  <a:schemeClr val="tx1"/>
                </a:solidFill>
                <a:effectLst/>
                <a:latin typeface="+mn-lt"/>
                <a:ea typeface="+mn-ea"/>
                <a:cs typeface="+mn-cs"/>
              </a:rPr>
              <a:t>Diese Punkte eignen sich gut für kritische Diskussion:</a:t>
            </a:r>
          </a:p>
          <a:p>
            <a:pPr fontAlgn="t"/>
            <a:r>
              <a:rPr lang="de-AT" sz="1200" b="1" i="0" kern="1200" dirty="0">
                <a:solidFill>
                  <a:schemeClr val="tx1"/>
                </a:solidFill>
                <a:effectLst/>
                <a:latin typeface="+mn-lt"/>
                <a:ea typeface="+mn-ea"/>
                <a:cs typeface="+mn-cs"/>
              </a:rPr>
              <a:t>Umschlagzeiten und -kosten:</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Mehr Aufwand, da Ware am Terminal umgeladen werden muss.</a:t>
            </a:r>
          </a:p>
          <a:p>
            <a:pPr fontAlgn="t"/>
            <a:r>
              <a:rPr lang="de-AT" sz="1200" b="1" i="0" kern="1200" dirty="0">
                <a:solidFill>
                  <a:schemeClr val="tx1"/>
                </a:solidFill>
                <a:effectLst/>
                <a:latin typeface="+mn-lt"/>
                <a:ea typeface="+mn-ea"/>
                <a:cs typeface="+mn-cs"/>
              </a:rPr>
              <a:t>Abhängigkeit von Transportketten:</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Wenn ein Glied ausfällt (z. B. Bahnausfall), Verzögerungen in der ganzen Kette.</a:t>
            </a:r>
          </a:p>
          <a:p>
            <a:pPr fontAlgn="t"/>
            <a:r>
              <a:rPr lang="de-AT" sz="1200" b="1" i="0" kern="1200" dirty="0">
                <a:solidFill>
                  <a:schemeClr val="tx1"/>
                </a:solidFill>
                <a:effectLst/>
                <a:latin typeface="+mn-lt"/>
                <a:ea typeface="+mn-ea"/>
                <a:cs typeface="+mn-cs"/>
              </a:rPr>
              <a:t>Infrastrukturprobleme:</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Terminals sind nicht überall verfügbar (vor allem in ländlichen Regionen).</a:t>
            </a:r>
          </a:p>
          <a:p>
            <a:pPr fontAlgn="t"/>
            <a:r>
              <a:rPr lang="de-AT" sz="1200" b="1" i="0" kern="1200" dirty="0">
                <a:solidFill>
                  <a:schemeClr val="tx1"/>
                </a:solidFill>
                <a:effectLst/>
                <a:latin typeface="+mn-lt"/>
                <a:ea typeface="+mn-ea"/>
                <a:cs typeface="+mn-cs"/>
              </a:rPr>
              <a:t>Zeitaufwand:</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Umschlag kann den Transport verlängern.</a:t>
            </a:r>
          </a:p>
          <a:p>
            <a:pPr fontAlgn="t"/>
            <a:r>
              <a:rPr lang="de-AT" sz="1200" b="1" i="0" kern="1200" dirty="0">
                <a:solidFill>
                  <a:schemeClr val="tx1"/>
                </a:solidFill>
                <a:effectLst/>
                <a:latin typeface="+mn-lt"/>
                <a:ea typeface="+mn-ea"/>
                <a:cs typeface="+mn-cs"/>
              </a:rPr>
              <a:t>Organisatorische Komplexität:</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Planung schwieriger als beim Direkttransport mit einem Verkehrsträger.</a:t>
            </a:r>
          </a:p>
          <a:p>
            <a:endParaRPr lang="de-AT" dirty="0"/>
          </a:p>
        </p:txBody>
      </p:sp>
      <p:sp>
        <p:nvSpPr>
          <p:cNvPr id="4" name="Foliennummernplatzhalter 3">
            <a:extLst>
              <a:ext uri="{FF2B5EF4-FFF2-40B4-BE49-F238E27FC236}">
                <a16:creationId xmlns:a16="http://schemas.microsoft.com/office/drawing/2014/main" id="{C1BA0791-A46D-1E07-F89E-F2518A542E16}"/>
              </a:ext>
            </a:extLst>
          </p:cNvPr>
          <p:cNvSpPr>
            <a:spLocks noGrp="1"/>
          </p:cNvSpPr>
          <p:nvPr>
            <p:ph type="sldNum" sz="quarter" idx="5"/>
          </p:nvPr>
        </p:nvSpPr>
        <p:spPr/>
        <p:txBody>
          <a:bodyPr/>
          <a:lstStyle/>
          <a:p>
            <a:fld id="{23212CE9-4559-481E-B405-0C43FBE97BC7}" type="slidenum">
              <a:rPr lang="de-AT" smtClean="0"/>
              <a:t>45</a:t>
            </a:fld>
            <a:endParaRPr lang="de-AT"/>
          </a:p>
        </p:txBody>
      </p:sp>
    </p:spTree>
    <p:extLst>
      <p:ext uri="{BB962C8B-B14F-4D97-AF65-F5344CB8AC3E}">
        <p14:creationId xmlns:p14="http://schemas.microsoft.com/office/powerpoint/2010/main" val="4006883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69F7-D6B7-69FF-D1D2-F587B952DD0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FF6BE1-C94E-E68C-964A-72BB8E8E00D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6C62A45-7E17-4887-7670-ED9B41C5BD49}"/>
              </a:ext>
            </a:extLst>
          </p:cNvPr>
          <p:cNvSpPr>
            <a:spLocks noGrp="1"/>
          </p:cNvSpPr>
          <p:nvPr>
            <p:ph type="body" idx="1"/>
          </p:nvPr>
        </p:nvSpPr>
        <p:spPr/>
        <p:txBody>
          <a:bodyPr/>
          <a:lstStyle/>
          <a:p>
            <a:pPr fontAlgn="t"/>
            <a:r>
              <a:rPr lang="de-AT" sz="1200" b="0" i="0" kern="1200" dirty="0">
                <a:solidFill>
                  <a:schemeClr val="tx1"/>
                </a:solidFill>
                <a:effectLst/>
                <a:latin typeface="+mn-lt"/>
                <a:ea typeface="+mn-ea"/>
                <a:cs typeface="+mn-cs"/>
              </a:rPr>
              <a:t>Der folgende Ablauf gibt einen schematischen Überblick und mögliche Leitfragen für die Ausarbeitungen der </a:t>
            </a:r>
            <a:r>
              <a:rPr lang="de-AT" sz="1200" b="0" i="0" kern="1200" dirty="0" err="1">
                <a:solidFill>
                  <a:schemeClr val="tx1"/>
                </a:solidFill>
                <a:effectLst/>
                <a:latin typeface="+mn-lt"/>
                <a:ea typeface="+mn-ea"/>
                <a:cs typeface="+mn-cs"/>
              </a:rPr>
              <a:t>Schüler:innen</a:t>
            </a:r>
            <a:r>
              <a:rPr lang="de-AT" sz="1200" b="0" i="0" kern="1200" dirty="0">
                <a:solidFill>
                  <a:schemeClr val="tx1"/>
                </a:solidFill>
                <a:effectLst/>
                <a:latin typeface="+mn-lt"/>
                <a:ea typeface="+mn-ea"/>
                <a:cs typeface="+mn-cs"/>
              </a:rPr>
              <a:t> sowie die Diskussion der Ergebnisse</a:t>
            </a:r>
          </a:p>
          <a:p>
            <a:pPr fontAlgn="t"/>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Kleingruppenübung: Herausforderungen und Zukunft der Verkehrsträger</a:t>
            </a:r>
          </a:p>
          <a:p>
            <a:pPr fontAlgn="t"/>
            <a:endParaRPr lang="de-AT" sz="1200" b="1"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Ziel der Übung</a:t>
            </a:r>
          </a:p>
          <a:p>
            <a:pPr fontAlgn="t"/>
            <a:r>
              <a:rPr lang="de-AT" sz="1200" b="0" i="0" kern="1200" dirty="0">
                <a:solidFill>
                  <a:schemeClr val="tx1"/>
                </a:solidFill>
                <a:effectLst/>
                <a:latin typeface="+mn-lt"/>
                <a:ea typeface="+mn-ea"/>
                <a:cs typeface="+mn-cs"/>
              </a:rPr>
              <a:t>Die </a:t>
            </a:r>
            <a:r>
              <a:rPr lang="de-AT" sz="1200" b="0" i="0" kern="1200" dirty="0" err="1">
                <a:solidFill>
                  <a:schemeClr val="tx1"/>
                </a:solidFill>
                <a:effectLst/>
                <a:latin typeface="+mn-lt"/>
                <a:ea typeface="+mn-ea"/>
                <a:cs typeface="+mn-cs"/>
              </a:rPr>
              <a:t>Schüler:innen</a:t>
            </a:r>
            <a:r>
              <a:rPr lang="de-AT" sz="1200" b="0" i="0" kern="1200" dirty="0">
                <a:solidFill>
                  <a:schemeClr val="tx1"/>
                </a:solidFill>
                <a:effectLst/>
                <a:latin typeface="+mn-lt"/>
                <a:ea typeface="+mn-ea"/>
                <a:cs typeface="+mn-cs"/>
              </a:rPr>
              <a:t> sollen:</a:t>
            </a:r>
          </a:p>
          <a:p>
            <a:pPr fontAlgn="t"/>
            <a:r>
              <a:rPr lang="de-AT" sz="1200" b="0" i="0" kern="1200" dirty="0">
                <a:solidFill>
                  <a:schemeClr val="tx1"/>
                </a:solidFill>
                <a:effectLst/>
                <a:latin typeface="+mn-lt"/>
                <a:ea typeface="+mn-ea"/>
                <a:cs typeface="+mn-cs"/>
              </a:rPr>
              <a:t>zentrale Herausforderungen der Verkehrsträger (Straße, Schiene, Wasser, Luft) erkennen,</a:t>
            </a:r>
          </a:p>
          <a:p>
            <a:pPr fontAlgn="t"/>
            <a:r>
              <a:rPr lang="de-AT" sz="1200" b="0" i="0" kern="1200" dirty="0">
                <a:solidFill>
                  <a:schemeClr val="tx1"/>
                </a:solidFill>
                <a:effectLst/>
                <a:latin typeface="+mn-lt"/>
                <a:ea typeface="+mn-ea"/>
                <a:cs typeface="+mn-cs"/>
              </a:rPr>
              <a:t>Zukunftstrends analysieren,</a:t>
            </a:r>
          </a:p>
          <a:p>
            <a:pPr fontAlgn="t"/>
            <a:r>
              <a:rPr lang="de-AT" sz="1200" b="0" i="0" kern="1200" dirty="0">
                <a:solidFill>
                  <a:schemeClr val="tx1"/>
                </a:solidFill>
                <a:effectLst/>
                <a:latin typeface="+mn-lt"/>
                <a:ea typeface="+mn-ea"/>
                <a:cs typeface="+mn-cs"/>
              </a:rPr>
              <a:t>lernen, in Teamarbeit Lösungen und Prioritäten herauszuarbeiten,</a:t>
            </a:r>
          </a:p>
          <a:p>
            <a:pPr fontAlgn="t"/>
            <a:r>
              <a:rPr lang="de-AT" sz="1200" b="0" i="0" kern="1200" dirty="0">
                <a:solidFill>
                  <a:schemeClr val="tx1"/>
                </a:solidFill>
                <a:effectLst/>
                <a:latin typeface="+mn-lt"/>
                <a:ea typeface="+mn-ea"/>
                <a:cs typeface="+mn-cs"/>
              </a:rPr>
              <a:t>ihre Ergebnisse strukturiert präsentieren.</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1. Ablaufübersicht</a:t>
            </a:r>
          </a:p>
          <a:p>
            <a:pPr fontAlgn="t"/>
            <a:r>
              <a:rPr lang="de-AT" sz="1200" b="0" i="0" kern="1200" dirty="0">
                <a:solidFill>
                  <a:schemeClr val="tx1"/>
                </a:solidFill>
                <a:effectLst/>
                <a:latin typeface="+mn-lt"/>
                <a:ea typeface="+mn-ea"/>
                <a:cs typeface="+mn-cs"/>
              </a:rPr>
              <a:t>Phase Inhalt Dauer</a:t>
            </a:r>
          </a:p>
          <a:p>
            <a:pPr fontAlgn="t"/>
            <a:r>
              <a:rPr lang="de-AT" sz="1200" b="1" i="0" kern="1200" dirty="0">
                <a:solidFill>
                  <a:schemeClr val="tx1"/>
                </a:solidFill>
                <a:effectLst/>
                <a:latin typeface="+mn-lt"/>
                <a:ea typeface="+mn-ea"/>
                <a:cs typeface="+mn-cs"/>
              </a:rPr>
              <a:t>1. Einstieg </a:t>
            </a:r>
            <a:r>
              <a:rPr lang="de-AT" sz="1200" b="0" i="0" kern="1200" dirty="0">
                <a:solidFill>
                  <a:schemeClr val="tx1"/>
                </a:solidFill>
                <a:effectLst/>
                <a:latin typeface="+mn-lt"/>
                <a:ea typeface="+mn-ea"/>
                <a:cs typeface="+mn-cs"/>
              </a:rPr>
              <a:t>Kurzer Impuls durch Lehrkraft 5 Min.</a:t>
            </a:r>
          </a:p>
          <a:p>
            <a:pPr fontAlgn="t"/>
            <a:r>
              <a:rPr lang="de-AT" sz="1200" b="1" i="0" kern="1200" dirty="0">
                <a:solidFill>
                  <a:schemeClr val="tx1"/>
                </a:solidFill>
                <a:effectLst/>
                <a:latin typeface="+mn-lt"/>
                <a:ea typeface="+mn-ea"/>
                <a:cs typeface="+mn-cs"/>
              </a:rPr>
              <a:t>2. Gruppenarbeit </a:t>
            </a:r>
            <a:r>
              <a:rPr lang="de-AT" sz="1200" b="0" i="0" kern="1200" dirty="0">
                <a:solidFill>
                  <a:schemeClr val="tx1"/>
                </a:solidFill>
                <a:effectLst/>
                <a:latin typeface="+mn-lt"/>
                <a:ea typeface="+mn-ea"/>
                <a:cs typeface="+mn-cs"/>
              </a:rPr>
              <a:t>Analyse eines Verkehrsträgers nach vorgegebenen Leitfragen 15–20 Min.</a:t>
            </a:r>
          </a:p>
          <a:p>
            <a:pPr fontAlgn="t"/>
            <a:r>
              <a:rPr lang="de-AT" sz="1200" b="1" i="0" kern="1200" dirty="0">
                <a:solidFill>
                  <a:schemeClr val="tx1"/>
                </a:solidFill>
                <a:effectLst/>
                <a:latin typeface="+mn-lt"/>
                <a:ea typeface="+mn-ea"/>
                <a:cs typeface="+mn-cs"/>
              </a:rPr>
              <a:t>3. Präsentation </a:t>
            </a:r>
            <a:r>
              <a:rPr lang="de-AT" sz="1200" b="0" i="0" kern="1200" dirty="0">
                <a:solidFill>
                  <a:schemeClr val="tx1"/>
                </a:solidFill>
                <a:effectLst/>
                <a:latin typeface="+mn-lt"/>
                <a:ea typeface="+mn-ea"/>
                <a:cs typeface="+mn-cs"/>
              </a:rPr>
              <a:t>Jede Gruppe präsentiert ihre Ergebnisse 10 Min.</a:t>
            </a:r>
          </a:p>
          <a:p>
            <a:pPr fontAlgn="t"/>
            <a:r>
              <a:rPr lang="de-AT" sz="1200" b="1" i="0" kern="1200" dirty="0">
                <a:solidFill>
                  <a:schemeClr val="tx1"/>
                </a:solidFill>
                <a:effectLst/>
                <a:latin typeface="+mn-lt"/>
                <a:ea typeface="+mn-ea"/>
                <a:cs typeface="+mn-cs"/>
              </a:rPr>
              <a:t>4. Vergleich &amp; Diskussion </a:t>
            </a:r>
            <a:r>
              <a:rPr lang="de-AT" sz="1200" b="0" i="0" kern="1200" dirty="0">
                <a:solidFill>
                  <a:schemeClr val="tx1"/>
                </a:solidFill>
                <a:effectLst/>
                <a:latin typeface="+mn-lt"/>
                <a:ea typeface="+mn-ea"/>
                <a:cs typeface="+mn-cs"/>
              </a:rPr>
              <a:t>Gemeinsames Herausarbeiten von Unterschieden und Zukunftsperspektiven 10–15 Min.</a:t>
            </a:r>
          </a:p>
          <a:p>
            <a:pPr fontAlgn="t"/>
            <a:r>
              <a:rPr lang="de-AT" sz="1200" b="0" i="0" kern="1200" dirty="0">
                <a:solidFill>
                  <a:schemeClr val="tx1"/>
                </a:solidFill>
                <a:effectLst/>
                <a:latin typeface="+mn-lt"/>
                <a:ea typeface="+mn-ea"/>
                <a:cs typeface="+mn-cs"/>
              </a:rPr>
              <a:t>Gesamtdauer: </a:t>
            </a:r>
            <a:r>
              <a:rPr lang="de-AT" sz="1200" b="1" i="0" kern="1200" dirty="0">
                <a:solidFill>
                  <a:schemeClr val="tx1"/>
                </a:solidFill>
                <a:effectLst/>
                <a:latin typeface="+mn-lt"/>
                <a:ea typeface="+mn-ea"/>
                <a:cs typeface="+mn-cs"/>
              </a:rPr>
              <a:t>40–50 Minuten</a:t>
            </a:r>
            <a:r>
              <a:rPr lang="de-AT" sz="1200" b="0" i="0" kern="1200" dirty="0">
                <a:solidFill>
                  <a:schemeClr val="tx1"/>
                </a:solidFill>
                <a:effectLst/>
                <a:latin typeface="+mn-lt"/>
                <a:ea typeface="+mn-ea"/>
                <a:cs typeface="+mn-cs"/>
              </a:rPr>
              <a:t> (variabel anpassbar)</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2. Gruppeneinteilung</a:t>
            </a:r>
          </a:p>
          <a:p>
            <a:pPr fontAlgn="t"/>
            <a:r>
              <a:rPr lang="de-AT" sz="1200" b="0" i="0" kern="1200" dirty="0">
                <a:solidFill>
                  <a:schemeClr val="tx1"/>
                </a:solidFill>
                <a:effectLst/>
                <a:latin typeface="+mn-lt"/>
                <a:ea typeface="+mn-ea"/>
                <a:cs typeface="+mn-cs"/>
              </a:rPr>
              <a:t>Die Klasse wird in </a:t>
            </a:r>
            <a:r>
              <a:rPr lang="de-AT" sz="1200" b="1" i="0" kern="1200" dirty="0">
                <a:solidFill>
                  <a:schemeClr val="tx1"/>
                </a:solidFill>
                <a:effectLst/>
                <a:latin typeface="+mn-lt"/>
                <a:ea typeface="+mn-ea"/>
                <a:cs typeface="+mn-cs"/>
              </a:rPr>
              <a:t>4 Kleingruppen</a:t>
            </a:r>
            <a:r>
              <a:rPr lang="de-AT" sz="1200" b="0" i="0" kern="1200" dirty="0">
                <a:solidFill>
                  <a:schemeClr val="tx1"/>
                </a:solidFill>
                <a:effectLst/>
                <a:latin typeface="+mn-lt"/>
                <a:ea typeface="+mn-ea"/>
                <a:cs typeface="+mn-cs"/>
              </a:rPr>
              <a:t> eingeteilt.</a:t>
            </a:r>
            <a:br>
              <a:rPr lang="de-AT" sz="1200" b="0" i="0" kern="1200" dirty="0">
                <a:solidFill>
                  <a:schemeClr val="tx1"/>
                </a:solidFill>
                <a:effectLst/>
                <a:latin typeface="+mn-lt"/>
                <a:ea typeface="+mn-ea"/>
                <a:cs typeface="+mn-cs"/>
              </a:rPr>
            </a:br>
            <a:r>
              <a:rPr lang="de-AT" sz="1200" b="0" i="0" kern="1200" dirty="0">
                <a:solidFill>
                  <a:schemeClr val="tx1"/>
                </a:solidFill>
                <a:effectLst/>
                <a:latin typeface="+mn-lt"/>
                <a:ea typeface="+mn-ea"/>
                <a:cs typeface="+mn-cs"/>
              </a:rPr>
              <a:t>Jede Gruppe erhält </a:t>
            </a:r>
            <a:r>
              <a:rPr lang="de-AT" sz="1200" b="0" i="1" kern="1200" dirty="0">
                <a:solidFill>
                  <a:schemeClr val="tx1"/>
                </a:solidFill>
                <a:effectLst/>
                <a:latin typeface="+mn-lt"/>
                <a:ea typeface="+mn-ea"/>
                <a:cs typeface="+mn-cs"/>
              </a:rPr>
              <a:t>einen Verkehrsträger</a:t>
            </a:r>
            <a:r>
              <a:rPr lang="de-AT" sz="1200" b="0" i="0" kern="1200" dirty="0">
                <a:solidFill>
                  <a:schemeClr val="tx1"/>
                </a:solidFill>
                <a:effectLst/>
                <a:latin typeface="+mn-lt"/>
                <a:ea typeface="+mn-ea"/>
                <a:cs typeface="+mn-cs"/>
              </a:rPr>
              <a:t>:</a:t>
            </a:r>
          </a:p>
          <a:p>
            <a:pPr fontAlgn="t"/>
            <a:r>
              <a:rPr lang="de-AT" sz="1200" b="1" i="0" kern="1200" dirty="0">
                <a:solidFill>
                  <a:schemeClr val="tx1"/>
                </a:solidFill>
                <a:effectLst/>
                <a:latin typeface="+mn-lt"/>
                <a:ea typeface="+mn-ea"/>
                <a:cs typeface="+mn-cs"/>
              </a:rPr>
              <a:t>Straßengüterverkehr</a:t>
            </a: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Schienengüterverkehr</a:t>
            </a: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Wasserverkehr / Seefracht / Binnenschiff</a:t>
            </a: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Luftfracht</a:t>
            </a:r>
            <a:endParaRPr lang="de-AT" sz="1200" b="0" i="0" kern="1200" dirty="0">
              <a:solidFill>
                <a:schemeClr val="tx1"/>
              </a:solidFill>
              <a:effectLst/>
              <a:latin typeface="+mn-lt"/>
              <a:ea typeface="+mn-ea"/>
              <a:cs typeface="+mn-cs"/>
            </a:endParaRP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3. Arbeitsauftrag für die Gruppen</a:t>
            </a:r>
          </a:p>
          <a:p>
            <a:pPr fontAlgn="t"/>
            <a:r>
              <a:rPr lang="de-AT" sz="1200" b="0" i="0" kern="1200" dirty="0">
                <a:solidFill>
                  <a:schemeClr val="tx1"/>
                </a:solidFill>
                <a:effectLst/>
                <a:latin typeface="+mn-lt"/>
                <a:ea typeface="+mn-ea"/>
                <a:cs typeface="+mn-cs"/>
              </a:rPr>
              <a:t>Jede Gruppe bearbeitet die folgenden Leitfragen auf einem Plakat/Arbeitsblatt:</a:t>
            </a:r>
          </a:p>
          <a:p>
            <a:pPr fontAlgn="t"/>
            <a:r>
              <a:rPr lang="de-AT" sz="1200" b="1" i="0" kern="1200" dirty="0">
                <a:solidFill>
                  <a:schemeClr val="tx1"/>
                </a:solidFill>
                <a:effectLst/>
                <a:latin typeface="+mn-lt"/>
                <a:ea typeface="+mn-ea"/>
                <a:cs typeface="+mn-cs"/>
              </a:rPr>
              <a:t>A. Aktuelle Herausforderungen</a:t>
            </a:r>
          </a:p>
          <a:p>
            <a:pPr fontAlgn="t"/>
            <a:r>
              <a:rPr lang="de-AT" sz="1200" b="0" i="0" kern="1200" dirty="0">
                <a:solidFill>
                  <a:schemeClr val="tx1"/>
                </a:solidFill>
                <a:effectLst/>
                <a:latin typeface="+mn-lt"/>
                <a:ea typeface="+mn-ea"/>
                <a:cs typeface="+mn-cs"/>
              </a:rPr>
              <a:t>Welche Probleme bestehen heute bei eurem Verkehrsträger?</a:t>
            </a:r>
            <a:br>
              <a:rPr lang="de-AT" sz="1200" b="0" i="0" kern="1200" dirty="0">
                <a:solidFill>
                  <a:schemeClr val="tx1"/>
                </a:solidFill>
                <a:effectLst/>
                <a:latin typeface="+mn-lt"/>
                <a:ea typeface="+mn-ea"/>
                <a:cs typeface="+mn-cs"/>
              </a:rPr>
            </a:br>
            <a:r>
              <a:rPr lang="de-AT" sz="1200" b="0" i="0" kern="1200" dirty="0">
                <a:solidFill>
                  <a:schemeClr val="tx1"/>
                </a:solidFill>
                <a:effectLst/>
                <a:latin typeface="+mn-lt"/>
                <a:ea typeface="+mn-ea"/>
                <a:cs typeface="+mn-cs"/>
              </a:rPr>
              <a:t>(z. B. Kapazität, Kosten, Infrastruktur, Personal, Digitalisierung, Umwelt)</a:t>
            </a:r>
          </a:p>
          <a:p>
            <a:pPr fontAlgn="t"/>
            <a:r>
              <a:rPr lang="de-AT" sz="1200" b="1" i="0" kern="1200" dirty="0">
                <a:solidFill>
                  <a:schemeClr val="tx1"/>
                </a:solidFill>
                <a:effectLst/>
                <a:latin typeface="+mn-lt"/>
                <a:ea typeface="+mn-ea"/>
                <a:cs typeface="+mn-cs"/>
              </a:rPr>
              <a:t>B. Zukunftstrends &amp; Innovationen</a:t>
            </a:r>
          </a:p>
          <a:p>
            <a:pPr fontAlgn="t"/>
            <a:r>
              <a:rPr lang="de-AT" sz="1200" b="0" i="0" kern="1200" dirty="0">
                <a:solidFill>
                  <a:schemeClr val="tx1"/>
                </a:solidFill>
                <a:effectLst/>
                <a:latin typeface="+mn-lt"/>
                <a:ea typeface="+mn-ea"/>
                <a:cs typeface="+mn-cs"/>
              </a:rPr>
              <a:t>Welche Entwicklungen könnten den Verkehrsträger verändern?</a:t>
            </a:r>
            <a:br>
              <a:rPr lang="de-AT" sz="1200" b="0" i="0" kern="1200" dirty="0">
                <a:solidFill>
                  <a:schemeClr val="tx1"/>
                </a:solidFill>
                <a:effectLst/>
                <a:latin typeface="+mn-lt"/>
                <a:ea typeface="+mn-ea"/>
                <a:cs typeface="+mn-cs"/>
              </a:rPr>
            </a:br>
            <a:r>
              <a:rPr lang="de-AT" sz="1200" b="0" i="0" kern="1200" dirty="0">
                <a:solidFill>
                  <a:schemeClr val="tx1"/>
                </a:solidFill>
                <a:effectLst/>
                <a:latin typeface="+mn-lt"/>
                <a:ea typeface="+mn-ea"/>
                <a:cs typeface="+mn-cs"/>
              </a:rPr>
              <a:t>Beispiele: </a:t>
            </a:r>
          </a:p>
          <a:p>
            <a:pPr lvl="1" fontAlgn="t"/>
            <a:r>
              <a:rPr lang="de-AT" sz="1200" b="0" i="0" kern="1200" dirty="0">
                <a:solidFill>
                  <a:schemeClr val="tx1"/>
                </a:solidFill>
                <a:effectLst/>
                <a:latin typeface="+mn-lt"/>
                <a:ea typeface="+mn-ea"/>
                <a:cs typeface="+mn-cs"/>
              </a:rPr>
              <a:t>alternative Antriebe (E-LKW, Wasserstoffzüge, E-Schiffe, E-Flugzeuge)</a:t>
            </a:r>
          </a:p>
          <a:p>
            <a:pPr lvl="1" fontAlgn="t"/>
            <a:r>
              <a:rPr lang="de-AT" sz="1200" b="0" i="0" kern="1200" dirty="0">
                <a:solidFill>
                  <a:schemeClr val="tx1"/>
                </a:solidFill>
                <a:effectLst/>
                <a:latin typeface="+mn-lt"/>
                <a:ea typeface="+mn-ea"/>
                <a:cs typeface="+mn-cs"/>
              </a:rPr>
              <a:t>autonomes Fahren/Fliegen/Fahren</a:t>
            </a:r>
          </a:p>
          <a:p>
            <a:pPr lvl="1" fontAlgn="t"/>
            <a:r>
              <a:rPr lang="de-AT" sz="1200" b="0" i="0" kern="1200" dirty="0">
                <a:solidFill>
                  <a:schemeClr val="tx1"/>
                </a:solidFill>
                <a:effectLst/>
                <a:latin typeface="+mn-lt"/>
                <a:ea typeface="+mn-ea"/>
                <a:cs typeface="+mn-cs"/>
              </a:rPr>
              <a:t>Digitalisierung (Tracking, KI-Routing, Automatisierung)</a:t>
            </a:r>
          </a:p>
          <a:p>
            <a:pPr lvl="1" fontAlgn="t"/>
            <a:r>
              <a:rPr lang="de-AT" sz="1200" b="0" i="0" kern="1200" dirty="0">
                <a:solidFill>
                  <a:schemeClr val="tx1"/>
                </a:solidFill>
                <a:effectLst/>
                <a:latin typeface="+mn-lt"/>
                <a:ea typeface="+mn-ea"/>
                <a:cs typeface="+mn-cs"/>
              </a:rPr>
              <a:t>neue Infrastrukturprojekte (z. B. </a:t>
            </a:r>
            <a:r>
              <a:rPr lang="de-AT" sz="1200" b="0" i="0" kern="1200" dirty="0" err="1">
                <a:solidFill>
                  <a:schemeClr val="tx1"/>
                </a:solidFill>
                <a:effectLst/>
                <a:latin typeface="+mn-lt"/>
                <a:ea typeface="+mn-ea"/>
                <a:cs typeface="+mn-cs"/>
              </a:rPr>
              <a:t>Koralmstrecke</a:t>
            </a:r>
            <a:r>
              <a:rPr lang="de-AT" sz="1200" b="0" i="0" kern="1200" dirty="0">
                <a:solidFill>
                  <a:schemeClr val="tx1"/>
                </a:solidFill>
                <a:effectLst/>
                <a:latin typeface="+mn-lt"/>
                <a:ea typeface="+mn-ea"/>
                <a:cs typeface="+mn-cs"/>
              </a:rPr>
              <a:t>, Donauvertiefung, Drohnenlogistik)</a:t>
            </a:r>
          </a:p>
          <a:p>
            <a:pPr fontAlgn="t"/>
            <a:r>
              <a:rPr lang="de-AT" sz="1200" b="1" i="0" kern="1200" dirty="0">
                <a:solidFill>
                  <a:schemeClr val="tx1"/>
                </a:solidFill>
                <a:effectLst/>
                <a:latin typeface="+mn-lt"/>
                <a:ea typeface="+mn-ea"/>
                <a:cs typeface="+mn-cs"/>
              </a:rPr>
              <a:t>C. Chancen für die Zukunft</a:t>
            </a:r>
          </a:p>
          <a:p>
            <a:pPr fontAlgn="t"/>
            <a:r>
              <a:rPr lang="de-AT" sz="1200" b="0" i="0" kern="1200" dirty="0">
                <a:solidFill>
                  <a:schemeClr val="tx1"/>
                </a:solidFill>
                <a:effectLst/>
                <a:latin typeface="+mn-lt"/>
                <a:ea typeface="+mn-ea"/>
                <a:cs typeface="+mn-cs"/>
              </a:rPr>
              <a:t>Welche Vorteile bietet der Verkehrsträger langfristig?</a:t>
            </a:r>
          </a:p>
          <a:p>
            <a:pPr fontAlgn="t"/>
            <a:r>
              <a:rPr lang="de-AT" sz="1200" b="0" i="0" kern="1200" dirty="0">
                <a:solidFill>
                  <a:schemeClr val="tx1"/>
                </a:solidFill>
                <a:effectLst/>
                <a:latin typeface="+mn-lt"/>
                <a:ea typeface="+mn-ea"/>
                <a:cs typeface="+mn-cs"/>
              </a:rPr>
              <a:t>In welchen Bereichen könnte er wachsen?</a:t>
            </a:r>
          </a:p>
          <a:p>
            <a:pPr fontAlgn="t"/>
            <a:r>
              <a:rPr lang="de-AT" sz="1200" b="1" i="0" kern="1200" dirty="0">
                <a:solidFill>
                  <a:schemeClr val="tx1"/>
                </a:solidFill>
                <a:effectLst/>
                <a:latin typeface="+mn-lt"/>
                <a:ea typeface="+mn-ea"/>
                <a:cs typeface="+mn-cs"/>
              </a:rPr>
              <a:t>D. Grenzen &amp; Risiken</a:t>
            </a:r>
          </a:p>
          <a:p>
            <a:pPr fontAlgn="t"/>
            <a:r>
              <a:rPr lang="de-AT" sz="1200" b="0" i="0" kern="1200" dirty="0">
                <a:solidFill>
                  <a:schemeClr val="tx1"/>
                </a:solidFill>
                <a:effectLst/>
                <a:latin typeface="+mn-lt"/>
                <a:ea typeface="+mn-ea"/>
                <a:cs typeface="+mn-cs"/>
              </a:rPr>
              <a:t>Wo stößt der Verkehrsträger auch in Zukunft an Limits?</a:t>
            </a:r>
          </a:p>
          <a:p>
            <a:pPr fontAlgn="t"/>
            <a:r>
              <a:rPr lang="de-AT" sz="1200" b="1" i="0" kern="1200" dirty="0">
                <a:solidFill>
                  <a:schemeClr val="tx1"/>
                </a:solidFill>
                <a:effectLst/>
                <a:latin typeface="+mn-lt"/>
                <a:ea typeface="+mn-ea"/>
                <a:cs typeface="+mn-cs"/>
              </a:rPr>
              <a:t>E. Praxisbeispiele</a:t>
            </a:r>
          </a:p>
          <a:p>
            <a:pPr fontAlgn="t"/>
            <a:r>
              <a:rPr lang="de-AT" sz="1200" b="0" i="0" kern="1200" dirty="0">
                <a:solidFill>
                  <a:schemeClr val="tx1"/>
                </a:solidFill>
                <a:effectLst/>
                <a:latin typeface="+mn-lt"/>
                <a:ea typeface="+mn-ea"/>
                <a:cs typeface="+mn-cs"/>
              </a:rPr>
              <a:t>Jede Gruppe soll mind. </a:t>
            </a:r>
            <a:r>
              <a:rPr lang="de-AT" sz="1200" b="1" i="0" kern="1200" dirty="0">
                <a:solidFill>
                  <a:schemeClr val="tx1"/>
                </a:solidFill>
                <a:effectLst/>
                <a:latin typeface="+mn-lt"/>
                <a:ea typeface="+mn-ea"/>
                <a:cs typeface="+mn-cs"/>
              </a:rPr>
              <a:t>ein Beispiel</a:t>
            </a:r>
            <a:r>
              <a:rPr lang="de-AT" sz="1200" b="0" i="0" kern="1200" dirty="0">
                <a:solidFill>
                  <a:schemeClr val="tx1"/>
                </a:solidFill>
                <a:effectLst/>
                <a:latin typeface="+mn-lt"/>
                <a:ea typeface="+mn-ea"/>
                <a:cs typeface="+mn-cs"/>
              </a:rPr>
              <a:t> aus der realen Welt finden – gerne auch aus Österreich (z. B. Rail Cargo Group, Hafen Wien, Flughafen Wien Cargo, LKW-E-Mobilität).</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4. Präsentationsauftrag</a:t>
            </a:r>
          </a:p>
          <a:p>
            <a:pPr fontAlgn="t"/>
            <a:r>
              <a:rPr lang="de-AT" sz="1200" b="0" i="0" kern="1200" dirty="0">
                <a:solidFill>
                  <a:schemeClr val="tx1"/>
                </a:solidFill>
                <a:effectLst/>
                <a:latin typeface="+mn-lt"/>
                <a:ea typeface="+mn-ea"/>
                <a:cs typeface="+mn-cs"/>
              </a:rPr>
              <a:t>Jede Gruppe präsentiert in </a:t>
            </a:r>
            <a:r>
              <a:rPr lang="de-AT" sz="1200" b="1" i="0" kern="1200" dirty="0">
                <a:solidFill>
                  <a:schemeClr val="tx1"/>
                </a:solidFill>
                <a:effectLst/>
                <a:latin typeface="+mn-lt"/>
                <a:ea typeface="+mn-ea"/>
                <a:cs typeface="+mn-cs"/>
              </a:rPr>
              <a:t>max. 3 Minuten</a:t>
            </a:r>
            <a:r>
              <a:rPr lang="de-AT" sz="1200" b="0" i="0" kern="1200" dirty="0">
                <a:solidFill>
                  <a:schemeClr val="tx1"/>
                </a:solidFill>
                <a:effectLst/>
                <a:latin typeface="+mn-lt"/>
                <a:ea typeface="+mn-ea"/>
                <a:cs typeface="+mn-cs"/>
              </a:rPr>
              <a:t>:</a:t>
            </a:r>
          </a:p>
          <a:p>
            <a:pPr fontAlgn="t"/>
            <a:r>
              <a:rPr lang="de-AT" sz="1200" b="0" i="0" kern="1200" dirty="0">
                <a:solidFill>
                  <a:schemeClr val="tx1"/>
                </a:solidFill>
                <a:effectLst/>
                <a:latin typeface="+mn-lt"/>
                <a:ea typeface="+mn-ea"/>
                <a:cs typeface="+mn-cs"/>
              </a:rPr>
              <a:t>3 wichtigste Herausforderungen</a:t>
            </a:r>
          </a:p>
          <a:p>
            <a:pPr fontAlgn="t"/>
            <a:r>
              <a:rPr lang="de-AT" sz="1200" b="0" i="0" kern="1200" dirty="0">
                <a:solidFill>
                  <a:schemeClr val="tx1"/>
                </a:solidFill>
                <a:effectLst/>
                <a:latin typeface="+mn-lt"/>
                <a:ea typeface="+mn-ea"/>
                <a:cs typeface="+mn-cs"/>
              </a:rPr>
              <a:t>3 wichtigste Zukunftschancen</a:t>
            </a:r>
          </a:p>
          <a:p>
            <a:pPr fontAlgn="t"/>
            <a:r>
              <a:rPr lang="de-AT" sz="1200" b="0" i="0" kern="1200" dirty="0">
                <a:solidFill>
                  <a:schemeClr val="tx1"/>
                </a:solidFill>
                <a:effectLst/>
                <a:latin typeface="+mn-lt"/>
                <a:ea typeface="+mn-ea"/>
                <a:cs typeface="+mn-cs"/>
              </a:rPr>
              <a:t>1 konkretes Praxisbeispiel</a:t>
            </a:r>
          </a:p>
          <a:p>
            <a:pPr fontAlgn="t"/>
            <a:r>
              <a:rPr lang="de-AT" sz="1200" b="0" i="0" kern="1200" dirty="0">
                <a:solidFill>
                  <a:schemeClr val="tx1"/>
                </a:solidFill>
                <a:effectLst/>
                <a:latin typeface="+mn-lt"/>
                <a:ea typeface="+mn-ea"/>
                <a:cs typeface="+mn-cs"/>
              </a:rPr>
              <a:t>1 Botschaft/„Fazit in einem Satz“</a:t>
            </a:r>
          </a:p>
          <a:p>
            <a:pPr fontAlgn="t"/>
            <a:r>
              <a:rPr lang="de-AT" sz="1200" b="1" i="0" kern="1200" dirty="0">
                <a:solidFill>
                  <a:schemeClr val="tx1"/>
                </a:solidFill>
                <a:effectLst/>
                <a:latin typeface="+mn-lt"/>
                <a:ea typeface="+mn-ea"/>
                <a:cs typeface="+mn-cs"/>
              </a:rPr>
              <a:t>Visualisierung:</a:t>
            </a:r>
            <a:br>
              <a:rPr lang="de-AT" sz="1200" b="0" i="0" kern="1200" dirty="0">
                <a:solidFill>
                  <a:schemeClr val="tx1"/>
                </a:solidFill>
                <a:effectLst/>
                <a:latin typeface="+mn-lt"/>
                <a:ea typeface="+mn-ea"/>
                <a:cs typeface="+mn-cs"/>
              </a:rPr>
            </a:br>
            <a:r>
              <a:rPr lang="de-AT" sz="1200" b="0" i="0" kern="1200" dirty="0">
                <a:solidFill>
                  <a:schemeClr val="tx1"/>
                </a:solidFill>
                <a:effectLst/>
                <a:latin typeface="+mn-lt"/>
                <a:ea typeface="+mn-ea"/>
                <a:cs typeface="+mn-cs"/>
              </a:rPr>
              <a:t>Plakat, Flipchart, digitale Folie oder Kurzvortrag – frei wählbar.</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5. Diskussion im Plenum</a:t>
            </a:r>
          </a:p>
          <a:p>
            <a:pPr fontAlgn="t"/>
            <a:r>
              <a:rPr lang="de-AT" sz="1200" b="0" i="0" kern="1200" dirty="0">
                <a:solidFill>
                  <a:schemeClr val="tx1"/>
                </a:solidFill>
                <a:effectLst/>
                <a:latin typeface="+mn-lt"/>
                <a:ea typeface="+mn-ea"/>
                <a:cs typeface="+mn-cs"/>
              </a:rPr>
              <a:t>Nach den Präsentationen leitet die Lehrkraft eine moderierte Diskussion:</a:t>
            </a:r>
          </a:p>
          <a:p>
            <a:pPr fontAlgn="t"/>
            <a:r>
              <a:rPr lang="de-AT" sz="1200" b="1" i="0" kern="1200" dirty="0">
                <a:solidFill>
                  <a:schemeClr val="tx1"/>
                </a:solidFill>
                <a:effectLst/>
                <a:latin typeface="+mn-lt"/>
                <a:ea typeface="+mn-ea"/>
                <a:cs typeface="+mn-cs"/>
              </a:rPr>
              <a:t>Leitfragen:</a:t>
            </a:r>
          </a:p>
          <a:p>
            <a:pPr fontAlgn="t"/>
            <a:r>
              <a:rPr lang="de-AT" sz="1200" b="0" i="0" kern="1200" dirty="0">
                <a:solidFill>
                  <a:schemeClr val="tx1"/>
                </a:solidFill>
                <a:effectLst/>
                <a:latin typeface="+mn-lt"/>
                <a:ea typeface="+mn-ea"/>
                <a:cs typeface="+mn-cs"/>
              </a:rPr>
              <a:t>Welcher Verkehrsträger hat aktuell </a:t>
            </a:r>
            <a:r>
              <a:rPr lang="de-AT" sz="1200" b="0" i="1" kern="1200" dirty="0">
                <a:solidFill>
                  <a:schemeClr val="tx1"/>
                </a:solidFill>
                <a:effectLst/>
                <a:latin typeface="+mn-lt"/>
                <a:ea typeface="+mn-ea"/>
                <a:cs typeface="+mn-cs"/>
              </a:rPr>
              <a:t>die größten Probleme</a:t>
            </a:r>
            <a:r>
              <a:rPr lang="de-AT" sz="1200" b="0" i="0" kern="1200" dirty="0">
                <a:solidFill>
                  <a:schemeClr val="tx1"/>
                </a:solidFill>
                <a:effectLst/>
                <a:latin typeface="+mn-lt"/>
                <a:ea typeface="+mn-ea"/>
                <a:cs typeface="+mn-cs"/>
              </a:rPr>
              <a:t>?</a:t>
            </a:r>
          </a:p>
          <a:p>
            <a:pPr fontAlgn="t"/>
            <a:r>
              <a:rPr lang="de-AT" sz="1200" b="0" i="0" kern="1200" dirty="0">
                <a:solidFill>
                  <a:schemeClr val="tx1"/>
                </a:solidFill>
                <a:effectLst/>
                <a:latin typeface="+mn-lt"/>
                <a:ea typeface="+mn-ea"/>
                <a:cs typeface="+mn-cs"/>
              </a:rPr>
              <a:t>Welche Innovationen werden </a:t>
            </a:r>
            <a:r>
              <a:rPr lang="de-AT" sz="1200" b="0" i="1" kern="1200" dirty="0">
                <a:solidFill>
                  <a:schemeClr val="tx1"/>
                </a:solidFill>
                <a:effectLst/>
                <a:latin typeface="+mn-lt"/>
                <a:ea typeface="+mn-ea"/>
                <a:cs typeface="+mn-cs"/>
              </a:rPr>
              <a:t>am schnellsten</a:t>
            </a:r>
            <a:r>
              <a:rPr lang="de-AT" sz="1200" b="0" i="0" kern="1200" dirty="0">
                <a:solidFill>
                  <a:schemeClr val="tx1"/>
                </a:solidFill>
                <a:effectLst/>
                <a:latin typeface="+mn-lt"/>
                <a:ea typeface="+mn-ea"/>
                <a:cs typeface="+mn-cs"/>
              </a:rPr>
              <a:t> wirken?</a:t>
            </a:r>
          </a:p>
          <a:p>
            <a:pPr fontAlgn="t"/>
            <a:r>
              <a:rPr lang="de-AT" sz="1200" b="0" i="0" kern="1200" dirty="0">
                <a:solidFill>
                  <a:schemeClr val="tx1"/>
                </a:solidFill>
                <a:effectLst/>
                <a:latin typeface="+mn-lt"/>
                <a:ea typeface="+mn-ea"/>
                <a:cs typeface="+mn-cs"/>
              </a:rPr>
              <a:t>Wo entstehen </a:t>
            </a:r>
            <a:r>
              <a:rPr lang="de-AT" sz="1200" b="0" i="1" kern="1200" dirty="0">
                <a:solidFill>
                  <a:schemeClr val="tx1"/>
                </a:solidFill>
                <a:effectLst/>
                <a:latin typeface="+mn-lt"/>
                <a:ea typeface="+mn-ea"/>
                <a:cs typeface="+mn-cs"/>
              </a:rPr>
              <a:t>Synergien</a:t>
            </a:r>
            <a:r>
              <a:rPr lang="de-AT" sz="1200" b="0" i="0" kern="1200" dirty="0">
                <a:solidFill>
                  <a:schemeClr val="tx1"/>
                </a:solidFill>
                <a:effectLst/>
                <a:latin typeface="+mn-lt"/>
                <a:ea typeface="+mn-ea"/>
                <a:cs typeface="+mn-cs"/>
              </a:rPr>
              <a:t> zwischen den Verkehrsträgern?</a:t>
            </a:r>
          </a:p>
          <a:p>
            <a:pPr fontAlgn="t"/>
            <a:r>
              <a:rPr lang="de-AT" sz="1200" b="0" i="0" kern="1200" dirty="0">
                <a:solidFill>
                  <a:schemeClr val="tx1"/>
                </a:solidFill>
                <a:effectLst/>
                <a:latin typeface="+mn-lt"/>
                <a:ea typeface="+mn-ea"/>
                <a:cs typeface="+mn-cs"/>
              </a:rPr>
              <a:t>Welche Rolle spielt der </a:t>
            </a:r>
            <a:r>
              <a:rPr lang="de-AT" sz="1200" b="1" i="0" kern="1200" dirty="0">
                <a:solidFill>
                  <a:schemeClr val="tx1"/>
                </a:solidFill>
                <a:effectLst/>
                <a:latin typeface="+mn-lt"/>
                <a:ea typeface="+mn-ea"/>
                <a:cs typeface="+mn-cs"/>
              </a:rPr>
              <a:t>kombinierte Verkehr</a:t>
            </a:r>
            <a:r>
              <a:rPr lang="de-AT" sz="1200" b="0" i="0" kern="1200" dirty="0">
                <a:solidFill>
                  <a:schemeClr val="tx1"/>
                </a:solidFill>
                <a:effectLst/>
                <a:latin typeface="+mn-lt"/>
                <a:ea typeface="+mn-ea"/>
                <a:cs typeface="+mn-cs"/>
              </a:rPr>
              <a:t> dabei?</a:t>
            </a:r>
          </a:p>
          <a:p>
            <a:pPr fontAlgn="t"/>
            <a:r>
              <a:rPr lang="de-AT" sz="1200" b="0" i="0" kern="1200" dirty="0">
                <a:solidFill>
                  <a:schemeClr val="tx1"/>
                </a:solidFill>
                <a:effectLst/>
                <a:latin typeface="+mn-lt"/>
                <a:ea typeface="+mn-ea"/>
                <a:cs typeface="+mn-cs"/>
              </a:rPr>
              <a:t>Welcher Verkehrsträger wird </a:t>
            </a:r>
            <a:r>
              <a:rPr lang="de-AT" sz="1200" b="1" i="0" kern="1200" dirty="0">
                <a:solidFill>
                  <a:schemeClr val="tx1"/>
                </a:solidFill>
                <a:effectLst/>
                <a:latin typeface="+mn-lt"/>
                <a:ea typeface="+mn-ea"/>
                <a:cs typeface="+mn-cs"/>
              </a:rPr>
              <a:t>2035</a:t>
            </a:r>
            <a:r>
              <a:rPr lang="de-AT" sz="1200" b="0" i="0" kern="1200" dirty="0">
                <a:solidFill>
                  <a:schemeClr val="tx1"/>
                </a:solidFill>
                <a:effectLst/>
                <a:latin typeface="+mn-lt"/>
                <a:ea typeface="+mn-ea"/>
                <a:cs typeface="+mn-cs"/>
              </a:rPr>
              <a:t> am stärksten wachsen?</a:t>
            </a:r>
          </a:p>
          <a:p>
            <a:pPr fontAlgn="t"/>
            <a:r>
              <a:rPr lang="de-AT" sz="1200" b="1" i="0" kern="1200" dirty="0">
                <a:solidFill>
                  <a:schemeClr val="tx1"/>
                </a:solidFill>
                <a:effectLst/>
                <a:latin typeface="+mn-lt"/>
                <a:ea typeface="+mn-ea"/>
                <a:cs typeface="+mn-cs"/>
              </a:rPr>
              <a:t>Ziel:</a:t>
            </a:r>
          </a:p>
          <a:p>
            <a:pPr fontAlgn="t"/>
            <a:r>
              <a:rPr lang="de-AT" sz="1200" b="0" i="0" kern="1200" dirty="0">
                <a:solidFill>
                  <a:schemeClr val="tx1"/>
                </a:solidFill>
                <a:effectLst/>
                <a:latin typeface="+mn-lt"/>
                <a:ea typeface="+mn-ea"/>
                <a:cs typeface="+mn-cs"/>
              </a:rPr>
              <a:t>Gemeinsam eine begründete Einschätzung erstellen:</a:t>
            </a:r>
            <a:br>
              <a:rPr lang="de-AT" sz="1200" b="0" i="0" kern="1200" dirty="0">
                <a:solidFill>
                  <a:schemeClr val="tx1"/>
                </a:solidFill>
                <a:effectLst/>
                <a:latin typeface="+mn-lt"/>
                <a:ea typeface="+mn-ea"/>
                <a:cs typeface="+mn-cs"/>
              </a:rPr>
            </a:br>
            <a:r>
              <a:rPr lang="de-AT" sz="1200" b="1" i="0" kern="1200" dirty="0">
                <a:solidFill>
                  <a:schemeClr val="tx1"/>
                </a:solidFill>
                <a:effectLst/>
                <a:latin typeface="+mn-lt"/>
                <a:ea typeface="+mn-ea"/>
                <a:cs typeface="+mn-cs"/>
              </a:rPr>
              <a:t>Wie sieht die Zukunft der Logistik aus und welche Verkehrsträger sind dafür entscheidend?</a:t>
            </a:r>
            <a:endParaRPr lang="de-AT" sz="1200" b="0" i="0" kern="1200" dirty="0">
              <a:solidFill>
                <a:schemeClr val="tx1"/>
              </a:solidFill>
              <a:effectLst/>
              <a:latin typeface="+mn-lt"/>
              <a:ea typeface="+mn-ea"/>
              <a:cs typeface="+mn-cs"/>
            </a:endParaRPr>
          </a:p>
          <a:p>
            <a:endParaRPr lang="de-AT" dirty="0"/>
          </a:p>
        </p:txBody>
      </p:sp>
      <p:sp>
        <p:nvSpPr>
          <p:cNvPr id="4" name="Foliennummernplatzhalter 3">
            <a:extLst>
              <a:ext uri="{FF2B5EF4-FFF2-40B4-BE49-F238E27FC236}">
                <a16:creationId xmlns:a16="http://schemas.microsoft.com/office/drawing/2014/main" id="{23CCE1FB-C895-350D-FDB1-22D004E7AB8F}"/>
              </a:ext>
            </a:extLst>
          </p:cNvPr>
          <p:cNvSpPr>
            <a:spLocks noGrp="1"/>
          </p:cNvSpPr>
          <p:nvPr>
            <p:ph type="sldNum" sz="quarter" idx="5"/>
          </p:nvPr>
        </p:nvSpPr>
        <p:spPr/>
        <p:txBody>
          <a:bodyPr/>
          <a:lstStyle/>
          <a:p>
            <a:fld id="{23212CE9-4559-481E-B405-0C43FBE97BC7}" type="slidenum">
              <a:rPr lang="de-AT" smtClean="0"/>
              <a:t>46</a:t>
            </a:fld>
            <a:endParaRPr lang="de-AT"/>
          </a:p>
        </p:txBody>
      </p:sp>
    </p:spTree>
    <p:extLst>
      <p:ext uri="{BB962C8B-B14F-4D97-AF65-F5344CB8AC3E}">
        <p14:creationId xmlns:p14="http://schemas.microsoft.com/office/powerpoint/2010/main" val="261424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57F34-A278-34E9-4CDA-4C6A5599CF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53D52E9-3974-58AD-960B-B0833C465B5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D55478D-26FA-1E31-DB72-BB7AD03A0812}"/>
              </a:ext>
            </a:extLst>
          </p:cNvPr>
          <p:cNvSpPr>
            <a:spLocks noGrp="1"/>
          </p:cNvSpPr>
          <p:nvPr>
            <p:ph type="body" idx="1"/>
          </p:nvPr>
        </p:nvSpPr>
        <p:spPr/>
        <p:txBody>
          <a:bodyPr/>
          <a:lstStyle/>
          <a:p>
            <a:r>
              <a:rPr lang="de-AT" dirty="0"/>
              <a:t>Es gibt verschiede Arten von Verkehrsträgern und Verkehrsmitteln. Ein Verkehrsträger bietet jene Infrastruktur, die für den Einsatz eines bestimmten Verkehrsmittels benötigt wird. Straße, Schiene und Wasserstraße stellen Verkehrsträger dar. </a:t>
            </a:r>
          </a:p>
          <a:p>
            <a:r>
              <a:rPr lang="de-AT" dirty="0"/>
              <a:t>Unter Verkehrsmitteln versteht man Fahrzeuge und Geräte zur Beförderung von Personen und Gütern wie das Binnenschiff, den LKW oder die Bahn.</a:t>
            </a:r>
          </a:p>
          <a:p>
            <a:r>
              <a:rPr lang="de-AT" dirty="0"/>
              <a:t>Multimodaler Verkehr  bedeutet Güter mit zwei oder mehr unterschiedlichen Verkehrsträgern zu transportieren. </a:t>
            </a:r>
          </a:p>
          <a:p>
            <a:r>
              <a:rPr lang="de-AT" dirty="0"/>
              <a:t>Der Vorlauf stellt den ersten Abschnitt einer Transportkette, also den Transport von Gütern zu einem Umschlagknoten (z.B. Hafen) dar. In vielen Fällen wird der Vorlauf per LKW durchgeführt.</a:t>
            </a:r>
          </a:p>
          <a:p>
            <a:r>
              <a:rPr lang="de-AT" dirty="0"/>
              <a:t>Der Nachlauf beschreibt den Transport von Gütern vom Umschlagknoten des Empfängers bis zum Standort des Empfängers, auch er muss meist per LKW durchgeführt werden.</a:t>
            </a:r>
          </a:p>
          <a:p>
            <a:r>
              <a:rPr lang="de-AT" dirty="0"/>
              <a:t>Der Hauptlauf verbindet Vor- und Nachlauf. Im Multimodalen Verkehr bedeutet dies einen Transport auf der längsten Distanz auf Schiene oder Binnengewässer.</a:t>
            </a:r>
          </a:p>
          <a:p>
            <a:endParaRPr lang="de-AT" dirty="0"/>
          </a:p>
          <a:p>
            <a:r>
              <a:rPr lang="de-AT" dirty="0"/>
              <a:t>Quellen: </a:t>
            </a:r>
          </a:p>
          <a:p>
            <a:r>
              <a:rPr lang="de-AT" dirty="0" err="1"/>
              <a:t>Viadonau</a:t>
            </a:r>
            <a:r>
              <a:rPr lang="de-AT" dirty="0"/>
              <a:t> (2019): Handbuch der Donauschifffahrt, S. 185-187</a:t>
            </a:r>
          </a:p>
          <a:p>
            <a:r>
              <a:rPr lang="de-AT" dirty="0"/>
              <a:t>Eurostat (2025): https://ec.europa.eu/eurostat/statistics-explained/index.php?title=Glossary:Transport_mode/de; Abruf 27.02.2025</a:t>
            </a:r>
          </a:p>
          <a:p>
            <a:endParaRPr lang="de-AT" dirty="0"/>
          </a:p>
          <a:p>
            <a:endParaRPr lang="de-AT" dirty="0"/>
          </a:p>
        </p:txBody>
      </p:sp>
      <p:sp>
        <p:nvSpPr>
          <p:cNvPr id="4" name="Foliennummernplatzhalter 3">
            <a:extLst>
              <a:ext uri="{FF2B5EF4-FFF2-40B4-BE49-F238E27FC236}">
                <a16:creationId xmlns:a16="http://schemas.microsoft.com/office/drawing/2014/main" id="{8112A199-1CB3-BD31-A94D-2988FC881ED8}"/>
              </a:ext>
            </a:extLst>
          </p:cNvPr>
          <p:cNvSpPr>
            <a:spLocks noGrp="1"/>
          </p:cNvSpPr>
          <p:nvPr>
            <p:ph type="sldNum" sz="quarter" idx="5"/>
          </p:nvPr>
        </p:nvSpPr>
        <p:spPr/>
        <p:txBody>
          <a:bodyPr/>
          <a:lstStyle/>
          <a:p>
            <a:fld id="{23212CE9-4559-481E-B405-0C43FBE97BC7}" type="slidenum">
              <a:rPr lang="de-AT" smtClean="0"/>
              <a:t>7</a:t>
            </a:fld>
            <a:endParaRPr lang="de-AT"/>
          </a:p>
        </p:txBody>
      </p:sp>
    </p:spTree>
    <p:extLst>
      <p:ext uri="{BB962C8B-B14F-4D97-AF65-F5344CB8AC3E}">
        <p14:creationId xmlns:p14="http://schemas.microsoft.com/office/powerpoint/2010/main" val="576031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DD643-89CE-1363-566F-B23B76EE4D4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F4E4352-1A7C-A39A-A1E7-BA32DDFF660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893D25E-60FD-517A-A0C4-B3CF808B96E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9B8DB3DF-9A6F-5936-9E68-9438462204C7}"/>
              </a:ext>
            </a:extLst>
          </p:cNvPr>
          <p:cNvSpPr>
            <a:spLocks noGrp="1"/>
          </p:cNvSpPr>
          <p:nvPr>
            <p:ph type="sldNum" sz="quarter" idx="5"/>
          </p:nvPr>
        </p:nvSpPr>
        <p:spPr/>
        <p:txBody>
          <a:bodyPr/>
          <a:lstStyle/>
          <a:p>
            <a:fld id="{23212CE9-4559-481E-B405-0C43FBE97BC7}" type="slidenum">
              <a:rPr lang="de-AT" smtClean="0"/>
              <a:t>47</a:t>
            </a:fld>
            <a:endParaRPr lang="de-AT"/>
          </a:p>
        </p:txBody>
      </p:sp>
    </p:spTree>
    <p:extLst>
      <p:ext uri="{BB962C8B-B14F-4D97-AF65-F5344CB8AC3E}">
        <p14:creationId xmlns:p14="http://schemas.microsoft.com/office/powerpoint/2010/main" val="723375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diesem Quiz testest du spielerisch dein Wissen über Verkehr und Verkehrsträger – von Straße über Schiene bis Wasser und Luft – und entdeckst spannende Fakten über die Vielfalt moderner Mobilität.</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hlinkClick r:id="rId3"/>
              </a:rPr>
              <a:t>Hier geht's zum </a:t>
            </a:r>
            <a:r>
              <a:rPr lang="de-AT" dirty="0" err="1">
                <a:hlinkClick r:id="rId3"/>
              </a:rPr>
              <a:t>Kahoot</a:t>
            </a:r>
            <a:r>
              <a:rPr lang="de-AT" dirty="0">
                <a:hlinkClick r:id="rId3"/>
              </a:rPr>
              <a:t>!</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48</a:t>
            </a:fld>
            <a:endParaRPr lang="de-AT"/>
          </a:p>
        </p:txBody>
      </p:sp>
    </p:spTree>
    <p:extLst>
      <p:ext uri="{BB962C8B-B14F-4D97-AF65-F5344CB8AC3E}">
        <p14:creationId xmlns:p14="http://schemas.microsoft.com/office/powerpoint/2010/main" val="3876743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50</a:t>
            </a:fld>
            <a:endParaRPr lang="de-AT"/>
          </a:p>
        </p:txBody>
      </p:sp>
    </p:spTree>
    <p:extLst>
      <p:ext uri="{BB962C8B-B14F-4D97-AF65-F5344CB8AC3E}">
        <p14:creationId xmlns:p14="http://schemas.microsoft.com/office/powerpoint/2010/main" val="402532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Die Gütertransporte in Europa werden auf </a:t>
            </a:r>
            <a:r>
              <a:rPr lang="de-DE" sz="1200" kern="1200" dirty="0">
                <a:solidFill>
                  <a:schemeClr val="tx1"/>
                </a:solidFill>
                <a:effectLst/>
                <a:latin typeface="+mn-lt"/>
                <a:ea typeface="+mn-ea"/>
                <a:cs typeface="+mn-cs"/>
              </a:rPr>
              <a:t>die Verkehrsträger Straße, Schiene und Wasserstraße aufgeteilt. </a:t>
            </a:r>
            <a:r>
              <a:rPr lang="de-AT" sz="1200" kern="1200" dirty="0">
                <a:solidFill>
                  <a:schemeClr val="tx1"/>
                </a:solidFill>
                <a:effectLst/>
                <a:latin typeface="+mn-lt"/>
                <a:ea typeface="+mn-ea"/>
                <a:cs typeface="+mn-cs"/>
              </a:rPr>
              <a:t>Bei der Auswahl eines Verkehrsträgers werden diese oft einander gegenübergestellt. </a:t>
            </a:r>
            <a:r>
              <a:rPr lang="de-DE" sz="1200" kern="1200" dirty="0">
                <a:solidFill>
                  <a:schemeClr val="tx1"/>
                </a:solidFill>
                <a:effectLst/>
                <a:latin typeface="+mn-lt"/>
                <a:ea typeface="+mn-ea"/>
                <a:cs typeface="+mn-cs"/>
              </a:rPr>
              <a:t>Im Vergleich zum Straßenverkehr weist die Schiene nicht zuletzt auf Grund der größeren Dimensionen eine höhere Massenleistungsfähigkeit (somit eine entsprechende Eignung für schwere oder voluminöse Transportobjekte) sowie höhere Anforderungen in Zusammenhang mit Sicherheitsagenden auf. Der Straßenverkehr hingegen punktet mit der Bedienung seiner Kundinnen und Kunden in Form von Haus-zu-Haus-Verkehren. Wie die Binnenschifffahrt können auch im Schienenverkehr lediglich Terminal-zu-Terminal-Verkehre angeboten werden. Nur die wenigsten Kundinnen und Kunden verfügen über einen direkten Gleis- oder Wasserstraßenanschluss. Dies macht wiederum den Einsatz des Straßenverkehrs zur Überwindung der First- und Last-Mile (Transport zu oder von der Bahn / Schiff)  notwendig und bedeutet geringerer Flexibilität für die Kundin bzw. den Kunden sowie der Betreiberin bzw. den Betreiber der jeweiligen Verkehrsmittel. Ein in Zusammenhang mit der Binnenschifffahrt vielfach diskutiertes Thema stellt unter anderem die Transportzeit dar. Eine Vielzahl an Unternehmungen setzen auf Grund der längeren Laufzeit bzw. Transportzeit und der höheren Verpackungsanforderungen in der Regel nicht auf die Binnenschifffahrt. Gerade die hohen Anforderungen an die Verpackung sind auf Grund bestehender Witterungsverhältnisse und Wetterlagen zum Schutz des Transportobjekts von großer Bedeutung.</a:t>
            </a:r>
          </a:p>
          <a:p>
            <a:endParaRPr lang="de-DE" sz="1200" b="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Beim interkontinentalen Transport spielt auf die Luftfahrt eine Rolle. Die Luftfahrt zeichnet sich durch hohe Geschwindigkeiten, sowie einen relativ sicheren Transport aus. Damit eignet sich der Transport per Luft auch für empfindliche und zeitkritische Güter, wie zum Beispiel Wertgegenstände oder Medikamente.</a:t>
            </a:r>
            <a:endParaRPr lang="de-DE" sz="1200" b="0" kern="1200" dirty="0">
              <a:solidFill>
                <a:schemeClr val="tx1"/>
              </a:solidFill>
              <a:effectLst/>
              <a:latin typeface="+mn-lt"/>
              <a:ea typeface="+mn-ea"/>
              <a:cs typeface="+mn-cs"/>
            </a:endParaRPr>
          </a:p>
          <a:p>
            <a:endParaRPr lang="de-DE" sz="1200" b="0" kern="1200" dirty="0">
              <a:solidFill>
                <a:schemeClr val="tx1"/>
              </a:solidFill>
              <a:effectLst/>
              <a:latin typeface="+mn-lt"/>
              <a:ea typeface="+mn-ea"/>
              <a:cs typeface="+mn-cs"/>
            </a:endParaRPr>
          </a:p>
          <a:p>
            <a:r>
              <a:rPr lang="de-DE" sz="1200" b="0" kern="1200" dirty="0">
                <a:solidFill>
                  <a:schemeClr val="tx1"/>
                </a:solidFill>
                <a:effectLst/>
                <a:latin typeface="+mn-lt"/>
                <a:ea typeface="+mn-ea"/>
                <a:cs typeface="+mn-cs"/>
              </a:rPr>
              <a:t>In</a:t>
            </a:r>
            <a:r>
              <a:rPr lang="de-DE" sz="1200" b="0" kern="1200" baseline="0" dirty="0">
                <a:solidFill>
                  <a:schemeClr val="tx1"/>
                </a:solidFill>
                <a:effectLst/>
                <a:latin typeface="+mn-lt"/>
                <a:ea typeface="+mn-ea"/>
                <a:cs typeface="+mn-cs"/>
              </a:rPr>
              <a:t> den nachfolgenden Folien werden die drei Verkehrsträger Straße, Schiene und Binnenwasserstraße näher behandelt. Darüber hinaus wird am Ende auch der multimodale Transport, also die Kombination mehrerer Verkehrsträger, näher behandelt. </a:t>
            </a:r>
            <a:endParaRPr lang="de-AT"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Quelle:</a:t>
            </a:r>
            <a:r>
              <a:rPr lang="de-AT"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Vgl. Kummer 2010 S. 86 ff.</a:t>
            </a:r>
            <a:r>
              <a:rPr lang="de-DE" sz="1200" kern="1200" baseline="0" dirty="0">
                <a:solidFill>
                  <a:schemeClr val="tx1"/>
                </a:solidFill>
                <a:effectLst/>
                <a:latin typeface="+mn-lt"/>
                <a:ea typeface="+mn-ea"/>
                <a:cs typeface="+mn-cs"/>
              </a:rPr>
              <a:t> </a:t>
            </a:r>
            <a:endParaRPr lang="de-AT"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Straße https://de.freepik.com/icon/lkw_15950558#fromView=search&amp;page=1&amp;position=0&amp;uuid=2f3b7698-9195-4d66-b402-cf00c453ed1b</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Schiene https://de.freepik.com/icon/zug_11202492#fromView=search&amp;page=1&amp;position=2&amp;uuid=79cbd133-fe25-4ae1-8fc1-82488bc5d199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Schiff https://de.freepik.com/icon/frachtschiff_6414745#fromView=search&amp;page=1&amp;position=3&amp;uuid=335e29dc-68e0-4fb7-9f2d-e49b07286ce2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Luft https://de.freepik.com/icon/fluggesellschaft_11715761#fromView=search&amp;page=1&amp;position=8&amp;uuid=701fd813-049a-4451-b91d-dcbd0b70d034</a:t>
            </a:r>
          </a:p>
        </p:txBody>
      </p:sp>
      <p:sp>
        <p:nvSpPr>
          <p:cNvPr id="4" name="Foliennummernplatzhalter 3"/>
          <p:cNvSpPr>
            <a:spLocks noGrp="1"/>
          </p:cNvSpPr>
          <p:nvPr>
            <p:ph type="sldNum" sz="quarter" idx="5"/>
          </p:nvPr>
        </p:nvSpPr>
        <p:spPr/>
        <p:txBody>
          <a:bodyPr/>
          <a:lstStyle/>
          <a:p>
            <a:fld id="{23212CE9-4559-481E-B405-0C43FBE97BC7}" type="slidenum">
              <a:rPr lang="de-AT" smtClean="0"/>
              <a:t>8</a:t>
            </a:fld>
            <a:endParaRPr lang="de-AT"/>
          </a:p>
        </p:txBody>
      </p:sp>
    </p:spTree>
    <p:extLst>
      <p:ext uri="{BB962C8B-B14F-4D97-AF65-F5344CB8AC3E}">
        <p14:creationId xmlns:p14="http://schemas.microsoft.com/office/powerpoint/2010/main" val="356705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Auf dieser Folie ist der Außenhandel der EU dargestellt. Die Darstellung erfolgt nach Wert (Value) und nach Gewicht (</a:t>
            </a:r>
            <a:r>
              <a:rPr lang="de-AT" dirty="0" err="1"/>
              <a:t>Weight</a:t>
            </a:r>
            <a:r>
              <a:rPr lang="de-AT" dirty="0"/>
              <a:t>). Durch diese Unterscheidung ist gut zu erkennen, dass gewisse Verkehrsträger tendenziell für den Transport schwereren Gütern verwendet werden (Schiene und Schiff), während andere vor allem für wertvolle Güter verwendet werden (Luft).</a:t>
            </a:r>
          </a:p>
          <a:p>
            <a:endParaRPr lang="de-AT" dirty="0"/>
          </a:p>
          <a:p>
            <a:r>
              <a:rPr lang="de-AT" dirty="0"/>
              <a:t>Quelle: </a:t>
            </a:r>
            <a:r>
              <a:rPr lang="en-US" sz="1200" b="0" i="0" kern="1200" dirty="0">
                <a:solidFill>
                  <a:schemeClr val="tx1"/>
                </a:solidFill>
                <a:effectLst/>
                <a:latin typeface="+mn-lt"/>
                <a:ea typeface="+mn-ea"/>
                <a:cs typeface="+mn-cs"/>
              </a:rPr>
              <a:t>European Commission: Directorate-General for Mobility and Transport. (2025). </a:t>
            </a:r>
            <a:r>
              <a:rPr lang="en-US" sz="1200" b="0" i="1" kern="1200" dirty="0">
                <a:solidFill>
                  <a:schemeClr val="tx1"/>
                </a:solidFill>
                <a:effectLst/>
                <a:latin typeface="+mn-lt"/>
                <a:ea typeface="+mn-ea"/>
                <a:cs typeface="+mn-cs"/>
              </a:rPr>
              <a:t>EU transport in figures : statistical pocketbook 2025</a:t>
            </a:r>
            <a:r>
              <a:rPr lang="en-US" sz="1200" b="0" i="0" kern="1200" dirty="0">
                <a:solidFill>
                  <a:schemeClr val="tx1"/>
                </a:solidFill>
                <a:effectLst/>
                <a:latin typeface="+mn-lt"/>
                <a:ea typeface="+mn-ea"/>
                <a:cs typeface="+mn-cs"/>
              </a:rPr>
              <a:t>. Publications Office of the European Union. </a:t>
            </a:r>
            <a:r>
              <a:rPr lang="en-US" sz="1200" b="1" i="0" u="none" strike="noStrike" kern="1200" dirty="0">
                <a:solidFill>
                  <a:schemeClr val="tx1"/>
                </a:solidFill>
                <a:effectLst/>
                <a:latin typeface="+mn-lt"/>
                <a:ea typeface="+mn-ea"/>
                <a:cs typeface="+mn-cs"/>
                <a:hlinkClick r:id="rId3"/>
              </a:rPr>
              <a:t>https://data.europa.eu/doi/10.2832/2584130</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Abgerufen</a:t>
            </a:r>
            <a:r>
              <a:rPr lang="en-US" sz="1200" b="0" i="0" kern="1200" dirty="0">
                <a:solidFill>
                  <a:schemeClr val="tx1"/>
                </a:solidFill>
                <a:effectLst/>
                <a:latin typeface="+mn-lt"/>
                <a:ea typeface="+mn-ea"/>
                <a:cs typeface="+mn-cs"/>
              </a:rPr>
              <a:t> am 10.02.2026)</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9</a:t>
            </a:fld>
            <a:endParaRPr lang="de-AT"/>
          </a:p>
        </p:txBody>
      </p:sp>
    </p:spTree>
    <p:extLst>
      <p:ext uri="{BB962C8B-B14F-4D97-AF65-F5344CB8AC3E}">
        <p14:creationId xmlns:p14="http://schemas.microsoft.com/office/powerpoint/2010/main" val="46334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5B7B8-AC42-8B19-1BA3-6245AE6BC01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22B28E0-E14A-AD34-480E-293B01017B0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AADA44-8B86-A60B-20AD-1A25A21DAFDA}"/>
              </a:ext>
            </a:extLst>
          </p:cNvPr>
          <p:cNvSpPr>
            <a:spLocks noGrp="1"/>
          </p:cNvSpPr>
          <p:nvPr>
            <p:ph type="body" idx="1"/>
          </p:nvPr>
        </p:nvSpPr>
        <p:spPr/>
        <p:txBody>
          <a:bodyPr/>
          <a:lstStyle/>
          <a:p>
            <a:r>
              <a:rPr lang="de-AT" dirty="0"/>
              <a:t>Auf dieser Folie ist der Modal Split des Güterverkehrs innerhalb der EU dargestellt. In den Zahlen ist zu sehen, dass die Bedeutung der Straße für den Transport im Zeitverlauf zugenommen hat. Weiters ist in der Darstellung der einzelnen Länder zu erkennen, dass manche Länder entweder keine Infrastruktur für gewisse Verkehrsträger zur Verfügung haben (mit – dargestellt) oder dass es sehr klare Tendenzen zur Verwendung gewisser Verkehrsträger gibt.</a:t>
            </a:r>
          </a:p>
          <a:p>
            <a:endParaRPr lang="de-AT" dirty="0"/>
          </a:p>
          <a:p>
            <a:r>
              <a:rPr lang="de-AT" dirty="0"/>
              <a:t>Quelle: </a:t>
            </a:r>
            <a:r>
              <a:rPr lang="en-US" sz="1200" b="0" i="0" kern="1200" dirty="0">
                <a:solidFill>
                  <a:schemeClr val="tx1"/>
                </a:solidFill>
                <a:effectLst/>
                <a:latin typeface="+mn-lt"/>
                <a:ea typeface="+mn-ea"/>
                <a:cs typeface="+mn-cs"/>
              </a:rPr>
              <a:t>European Commission: Directorate-General for Mobility and Transport. (2025). </a:t>
            </a:r>
            <a:r>
              <a:rPr lang="en-US" sz="1200" b="0" i="1" kern="1200" dirty="0">
                <a:solidFill>
                  <a:schemeClr val="tx1"/>
                </a:solidFill>
                <a:effectLst/>
                <a:latin typeface="+mn-lt"/>
                <a:ea typeface="+mn-ea"/>
                <a:cs typeface="+mn-cs"/>
              </a:rPr>
              <a:t>EU transport in figures : statistical pocketbook 2025</a:t>
            </a:r>
            <a:r>
              <a:rPr lang="en-US" sz="1200" b="0" i="0" kern="1200" dirty="0">
                <a:solidFill>
                  <a:schemeClr val="tx1"/>
                </a:solidFill>
                <a:effectLst/>
                <a:latin typeface="+mn-lt"/>
                <a:ea typeface="+mn-ea"/>
                <a:cs typeface="+mn-cs"/>
              </a:rPr>
              <a:t>. Publications Office of the European Union. </a:t>
            </a:r>
            <a:r>
              <a:rPr lang="en-US" sz="1200" b="1" i="0" u="none" strike="noStrike" kern="1200" dirty="0">
                <a:solidFill>
                  <a:schemeClr val="tx1"/>
                </a:solidFill>
                <a:effectLst/>
                <a:latin typeface="+mn-lt"/>
                <a:ea typeface="+mn-ea"/>
                <a:cs typeface="+mn-cs"/>
                <a:hlinkClick r:id="rId3"/>
              </a:rPr>
              <a:t>https://data.europa.eu/doi/10.2832/2584130</a:t>
            </a:r>
            <a:r>
              <a:rPr lang="en-US" sz="1200" b="0" i="0" kern="1200" dirty="0">
                <a:solidFill>
                  <a:schemeClr val="tx1"/>
                </a:solidFill>
                <a:effectLst/>
                <a:latin typeface="+mn-lt"/>
                <a:ea typeface="+mn-ea"/>
                <a:cs typeface="+mn-cs"/>
              </a:rPr>
              <a:t>.</a:t>
            </a:r>
            <a:endParaRPr lang="de-AT" dirty="0"/>
          </a:p>
        </p:txBody>
      </p:sp>
      <p:sp>
        <p:nvSpPr>
          <p:cNvPr id="4" name="Foliennummernplatzhalter 3">
            <a:extLst>
              <a:ext uri="{FF2B5EF4-FFF2-40B4-BE49-F238E27FC236}">
                <a16:creationId xmlns:a16="http://schemas.microsoft.com/office/drawing/2014/main" id="{13FCDDBA-7999-389C-EE5E-0580E57321FB}"/>
              </a:ext>
            </a:extLst>
          </p:cNvPr>
          <p:cNvSpPr>
            <a:spLocks noGrp="1"/>
          </p:cNvSpPr>
          <p:nvPr>
            <p:ph type="sldNum" sz="quarter" idx="5"/>
          </p:nvPr>
        </p:nvSpPr>
        <p:spPr/>
        <p:txBody>
          <a:bodyPr/>
          <a:lstStyle/>
          <a:p>
            <a:fld id="{23212CE9-4559-481E-B405-0C43FBE97BC7}" type="slidenum">
              <a:rPr lang="de-AT" smtClean="0"/>
              <a:t>10</a:t>
            </a:fld>
            <a:endParaRPr lang="de-AT"/>
          </a:p>
        </p:txBody>
      </p:sp>
    </p:spTree>
    <p:extLst>
      <p:ext uri="{BB962C8B-B14F-4D97-AF65-F5344CB8AC3E}">
        <p14:creationId xmlns:p14="http://schemas.microsoft.com/office/powerpoint/2010/main" val="1812538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Auf dieser Folie ist der Modal Split des Personenverkehrs innerhalb der EU dargestellt. In den Zahlen ist zu sehen, dass die Bedeutung der Luftfahrt im Zeitverlauf zugenommen hat. Weiters ist in der Darstellung der einzelnen Länder zu erkennen, dass manche Länder entweder keine Infrastruktur für gewisse Verkehrsträger zur Verfügung haben (mit – dargestellt) oder dass es sehr klare Tendenzen zur Verwendung gewisser Verkehrsträger gibt.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Quelle: </a:t>
            </a:r>
            <a:r>
              <a:rPr lang="en-US" sz="1200" b="0" i="0" kern="1200" dirty="0">
                <a:solidFill>
                  <a:schemeClr val="tx1"/>
                </a:solidFill>
                <a:effectLst/>
                <a:latin typeface="+mn-lt"/>
                <a:ea typeface="+mn-ea"/>
                <a:cs typeface="+mn-cs"/>
              </a:rPr>
              <a:t>European Commission: Directorate-General for Mobility and Transport. (2025). </a:t>
            </a:r>
            <a:r>
              <a:rPr lang="en-US" sz="1200" b="0" i="1" kern="1200" dirty="0">
                <a:solidFill>
                  <a:schemeClr val="tx1"/>
                </a:solidFill>
                <a:effectLst/>
                <a:latin typeface="+mn-lt"/>
                <a:ea typeface="+mn-ea"/>
                <a:cs typeface="+mn-cs"/>
              </a:rPr>
              <a:t>EU transport in figures : statistical pocketbook 2025</a:t>
            </a:r>
            <a:r>
              <a:rPr lang="en-US" sz="1200" b="0" i="0" kern="1200" dirty="0">
                <a:solidFill>
                  <a:schemeClr val="tx1"/>
                </a:solidFill>
                <a:effectLst/>
                <a:latin typeface="+mn-lt"/>
                <a:ea typeface="+mn-ea"/>
                <a:cs typeface="+mn-cs"/>
              </a:rPr>
              <a:t>. Publications Office of the European Union. </a:t>
            </a:r>
            <a:r>
              <a:rPr lang="en-US" sz="1200" b="1" i="0" u="none" strike="noStrike" kern="1200" dirty="0">
                <a:solidFill>
                  <a:schemeClr val="tx1"/>
                </a:solidFill>
                <a:effectLst/>
                <a:latin typeface="+mn-lt"/>
                <a:ea typeface="+mn-ea"/>
                <a:cs typeface="+mn-cs"/>
                <a:hlinkClick r:id="rId3"/>
              </a:rPr>
              <a:t>https://data.europa.eu/doi/10.2832/2584130</a:t>
            </a:r>
            <a:r>
              <a:rPr lang="en-US" sz="1200" b="0" i="0" kern="1200" dirty="0">
                <a:solidFill>
                  <a:schemeClr val="tx1"/>
                </a:solidFill>
                <a:effectLst/>
                <a:latin typeface="+mn-lt"/>
                <a:ea typeface="+mn-ea"/>
                <a:cs typeface="+mn-cs"/>
              </a:rPr>
              <a:t>.</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11</a:t>
            </a:fld>
            <a:endParaRPr lang="de-AT"/>
          </a:p>
        </p:txBody>
      </p:sp>
    </p:spTree>
    <p:extLst>
      <p:ext uri="{BB962C8B-B14F-4D97-AF65-F5344CB8AC3E}">
        <p14:creationId xmlns:p14="http://schemas.microsoft.com/office/powerpoint/2010/main" val="75731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Im Jahresverlauf ist in Österreich ein starker Anstieg der Güterverkehrsleistung auf der Straße, ein leichter Rückgang der Bahn am Modal Split bezogen auf die Tonnenkilometer sowie ein Rückgang des Anteils des nationalen Güterverkehrs auf der Donau zu beobachten.</a:t>
            </a:r>
          </a:p>
          <a:p>
            <a:endParaRPr lang="de-AT" dirty="0"/>
          </a:p>
          <a:p>
            <a:r>
              <a:rPr lang="de-AT" dirty="0"/>
              <a:t>Umweltbundesamt (2024): Klimaschutzbericht 2024. In: https://www.umweltbundesamt.at/fileadmin/site/publikationen/rep0913.pdf; Abruf 14.01.2025, S. 156</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12</a:t>
            </a:fld>
            <a:endParaRPr lang="de-AT"/>
          </a:p>
        </p:txBody>
      </p:sp>
    </p:spTree>
    <p:extLst>
      <p:ext uri="{BB962C8B-B14F-4D97-AF65-F5344CB8AC3E}">
        <p14:creationId xmlns:p14="http://schemas.microsoft.com/office/powerpoint/2010/main" val="10867792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retrans.at/"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14908-4363-8FA1-2CFB-E3A3E4B757CD}"/>
              </a:ext>
            </a:extLst>
          </p:cNvPr>
          <p:cNvSpPr>
            <a:spLocks noGrp="1"/>
          </p:cNvSpPr>
          <p:nvPr>
            <p:ph type="ctrTitle"/>
          </p:nvPr>
        </p:nvSpPr>
        <p:spPr>
          <a:xfrm>
            <a:off x="1524000" y="1122363"/>
            <a:ext cx="9144000" cy="2387600"/>
          </a:xfrm>
        </p:spPr>
        <p:txBody>
          <a:bodyPr anchor="b">
            <a:normAutofit/>
          </a:bodyPr>
          <a:lstStyle>
            <a:lvl1pPr algn="ctr">
              <a:defRPr sz="4800">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sp>
        <p:nvSpPr>
          <p:cNvPr id="3" name="Untertitel 2">
            <a:extLst>
              <a:ext uri="{FF2B5EF4-FFF2-40B4-BE49-F238E27FC236}">
                <a16:creationId xmlns:a16="http://schemas.microsoft.com/office/drawing/2014/main" id="{B7F9E66B-CA86-FD27-DEBD-9C7399AE6071}"/>
              </a:ext>
            </a:extLst>
          </p:cNvPr>
          <p:cNvSpPr>
            <a:spLocks noGrp="1"/>
          </p:cNvSpPr>
          <p:nvPr>
            <p:ph type="subTitle" idx="1"/>
          </p:nvPr>
        </p:nvSpPr>
        <p:spPr>
          <a:xfrm>
            <a:off x="1524000" y="3602038"/>
            <a:ext cx="9144000" cy="1655762"/>
          </a:xfrm>
        </p:spPr>
        <p:txBody>
          <a:bodyPr/>
          <a:lstStyle>
            <a:lvl1pPr marL="0" indent="0" algn="ctr">
              <a:buNone/>
              <a:defRPr sz="2400">
                <a:solidFill>
                  <a:srgbClr val="0A6169"/>
                </a:solidFill>
                <a:latin typeface="Mangal Pro" panose="00000500000000000000" pitchFamily="2" charset="0"/>
                <a:cs typeface="Mangal Pro"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D113CFAE-8EE2-AD27-25A5-BE55835F52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14" name="Foliennummernplatzhalter 5">
            <a:extLst>
              <a:ext uri="{FF2B5EF4-FFF2-40B4-BE49-F238E27FC236}">
                <a16:creationId xmlns:a16="http://schemas.microsoft.com/office/drawing/2014/main" id="{F2451162-87C2-7D85-4940-BCA6D8D5672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dirty="0">
              <a:solidFill>
                <a:schemeClr val="tx1"/>
              </a:solidFill>
              <a:latin typeface="Mangal Pro" panose="00000500000000000000" pitchFamily="2" charset="0"/>
              <a:cs typeface="Mangal Pro" panose="00000500000000000000" pitchFamily="2" charset="0"/>
            </a:endParaRPr>
          </a:p>
        </p:txBody>
      </p:sp>
      <p:pic>
        <p:nvPicPr>
          <p:cNvPr id="17" name="Picture 4" descr="FHOOE">
            <a:extLst>
              <a:ext uri="{FF2B5EF4-FFF2-40B4-BE49-F238E27FC236}">
                <a16:creationId xmlns:a16="http://schemas.microsoft.com/office/drawing/2014/main" id="{6400E6B0-9B47-C618-3E6A-4F4D038BB5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LOGISTIKUM - die Logistik-Kompetenz der FH OÖ in Steyr - VNL">
            <a:extLst>
              <a:ext uri="{FF2B5EF4-FFF2-40B4-BE49-F238E27FC236}">
                <a16:creationId xmlns:a16="http://schemas.microsoft.com/office/drawing/2014/main" id="{33C88AE3-89FD-9EA4-66CD-5753ECDA062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descr="Ein Bild, das Screenshot, Dunkelheit, Schwarz enthält.&#10;&#10;KI-generierte Inhalte können fehlerhaft sein.">
            <a:extLst>
              <a:ext uri="{FF2B5EF4-FFF2-40B4-BE49-F238E27FC236}">
                <a16:creationId xmlns:a16="http://schemas.microsoft.com/office/drawing/2014/main" id="{BFF1FB04-F1DD-1D87-D638-AD17D59E90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23" name="Grafik 22" descr="Ein Bild, das Text, Schrift, Grafiken, Logo enthält.&#10;&#10;KI-generierte Inhalte können fehlerhaft sein.">
            <a:extLst>
              <a:ext uri="{FF2B5EF4-FFF2-40B4-BE49-F238E27FC236}">
                <a16:creationId xmlns:a16="http://schemas.microsoft.com/office/drawing/2014/main" id="{0622450B-CE57-53E1-9C9B-10A7B01FFA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4" name="Grafik 23" descr="Ein Bild, das Grafiken, Symbol, Kunst, Farbigkeit enthält.&#10;&#10;KI-generierte Inhalte können fehlerhaft sein.">
            <a:extLst>
              <a:ext uri="{FF2B5EF4-FFF2-40B4-BE49-F238E27FC236}">
                <a16:creationId xmlns:a16="http://schemas.microsoft.com/office/drawing/2014/main" id="{38A2D017-8E1F-BF26-CA8F-EDACFDA92BE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5" name="Grafik 11" descr="Ein Bild, das Screenshot, Schrift, Symbol, Grafiken enthält.&#10;&#10;KI-generierte Inhalte können fehlerhaft sein.">
            <a:extLst>
              <a:ext uri="{FF2B5EF4-FFF2-40B4-BE49-F238E27FC236}">
                <a16:creationId xmlns:a16="http://schemas.microsoft.com/office/drawing/2014/main" id="{E8256997-1C63-D2B7-715C-DF63B51AF9E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99015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F08E2-6943-92D9-AC42-4809B572ECE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EEC460-3C40-5674-E637-506FE6838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3A3FC21-CBA5-D367-90EA-6353C8E775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987CADE-0E46-9FFF-4A73-267D5A8AD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5EA5D8-3414-10BE-3227-5B4479D5516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D9B0326-A410-88A5-B13F-BE185257E886}"/>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8" name="Fußzeilenplatzhalter 7">
            <a:extLst>
              <a:ext uri="{FF2B5EF4-FFF2-40B4-BE49-F238E27FC236}">
                <a16:creationId xmlns:a16="http://schemas.microsoft.com/office/drawing/2014/main" id="{8EBD943D-C8D1-1283-C7B6-A0CE268752C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AEC77F-D925-4EA1-78C4-0DE95F5AF660}"/>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24459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8711-2D26-F733-C616-866BAC002B7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82ADE01-3D06-0B10-5AB3-695453051DAC}"/>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4" name="Fußzeilenplatzhalter 3">
            <a:extLst>
              <a:ext uri="{FF2B5EF4-FFF2-40B4-BE49-F238E27FC236}">
                <a16:creationId xmlns:a16="http://schemas.microsoft.com/office/drawing/2014/main" id="{F36A381D-D05F-F1B3-3253-D5B69126552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74AC4A9-0E47-141F-3A13-CDFA241735B8}"/>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41402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CFFCDF-C9F9-317E-4765-878A28C04D36}"/>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3" name="Fußzeilenplatzhalter 2">
            <a:extLst>
              <a:ext uri="{FF2B5EF4-FFF2-40B4-BE49-F238E27FC236}">
                <a16:creationId xmlns:a16="http://schemas.microsoft.com/office/drawing/2014/main" id="{9E75B358-26FD-CC40-C885-2BB000BC02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AA86084-088B-5249-4A7E-80E1070A57D9}"/>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54862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99A0E-1C70-B5B8-EE13-96D000E5D1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0977796-E2D9-FF4C-898B-C9A4F54EB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E0B0FEA-F6BC-210A-327F-F30A98D4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94FB10-31DA-BC6C-7837-BEE1276C9100}"/>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6" name="Fußzeilenplatzhalter 5">
            <a:extLst>
              <a:ext uri="{FF2B5EF4-FFF2-40B4-BE49-F238E27FC236}">
                <a16:creationId xmlns:a16="http://schemas.microsoft.com/office/drawing/2014/main" id="{3209D840-EEFD-570C-D299-545EDC439B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751AE6-5394-CF9B-4095-0934CFD661EC}"/>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33266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FC789-3CE0-E1FD-3322-8030F3D5C7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95A006F-B9FD-96EF-C9E9-4B02853C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2EB9D-07FC-5667-8F64-922141B8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E16CEB-17A3-134A-F403-DF226AB39390}"/>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6" name="Fußzeilenplatzhalter 5">
            <a:extLst>
              <a:ext uri="{FF2B5EF4-FFF2-40B4-BE49-F238E27FC236}">
                <a16:creationId xmlns:a16="http://schemas.microsoft.com/office/drawing/2014/main" id="{6F17D063-40CC-BA27-F6A5-87F68CC458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DB57A1-F072-DBDA-003E-9BE20CF4A6B3}"/>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255173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075F-7DBD-ADB5-8BC9-A08F1F2FE4A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32FA496-E7B8-FC0A-B00A-49E7D7D17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8F1950-EE81-88C8-CDF6-6481D2820C2E}"/>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1629901C-6C46-6FF6-DBDB-9154D444DF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70CCFAE-5B88-DB78-3176-13A1E19C0006}"/>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372613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5E24D4-D5D4-D769-F6D8-9B638E92C9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B08CCA-B3CF-72A9-15B9-C2A2156341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C08C7A-7481-EC68-7717-ADC7554AEB4C}"/>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7236F1F5-E812-061C-4A39-E30FFF8CD5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1E987B4-A885-FBEF-EBC8-163EAA66C7C0}"/>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270127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e man am Besten mit dem Lehrmaterial arbeitet.">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BF09F175-5BCE-EFD0-155B-F4D6E4525CAB}"/>
              </a:ext>
            </a:extLst>
          </p:cNvPr>
          <p:cNvSpPr txBox="1"/>
          <p:nvPr userDrawn="1"/>
        </p:nvSpPr>
        <p:spPr>
          <a:xfrm>
            <a:off x="1021976" y="1583765"/>
            <a:ext cx="10748748" cy="4885115"/>
          </a:xfrm>
          <a:prstGeom prst="rect">
            <a:avLst/>
          </a:prstGeom>
          <a:noFill/>
        </p:spPr>
        <p:txBody>
          <a:bodyPr wrap="square" rtlCol="0">
            <a:spAutoFit/>
          </a:bodyPr>
          <a:lstStyle/>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Infoblatt:</a:t>
            </a:r>
            <a:r>
              <a:rPr lang="de-AT" sz="1600" dirty="0">
                <a:solidFill>
                  <a:srgbClr val="0A6169"/>
                </a:solidFill>
                <a:latin typeface="Mangal Pro" panose="00000500000000000000" pitchFamily="2" charset="0"/>
                <a:cs typeface="Mangal Pro" panose="00000500000000000000" pitchFamily="2" charset="0"/>
              </a:rPr>
              <a:t> </a:t>
            </a:r>
            <a:r>
              <a:rPr lang="de-AT" sz="1600" kern="1200" dirty="0">
                <a:solidFill>
                  <a:schemeClr val="tx1"/>
                </a:solidFill>
                <a:latin typeface="Mangal Pro" panose="00000500000000000000" pitchFamily="2" charset="0"/>
                <a:ea typeface="+mn-ea"/>
                <a:cs typeface="Mangal Pro" panose="00000500000000000000" pitchFamily="2" charset="0"/>
              </a:rPr>
              <a:t>Das Infoblatt bietet eine kompakte Übersicht, welche die Unterrichtsplanung erleichtert: Lernziele, Zielgruppen, Schwierigkeitsgrad, Methoden und Anknüpfungspunkte zum Lehrplan.</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Power Point: </a:t>
            </a:r>
            <a:r>
              <a:rPr lang="de-AT" sz="1600" dirty="0">
                <a:latin typeface="Mangal Pro" panose="00000500000000000000" pitchFamily="2" charset="0"/>
                <a:cs typeface="Mangal Pro" panose="00000500000000000000" pitchFamily="2" charset="0"/>
              </a:rPr>
              <a:t>Die Power-Point-Folien können unmittelbar im Unterricht eingesetzt werden. Zu jeder Folie finden Sie im Notizfeld Sprechtexte, Erklärungen und Quellenangaben. Aktivitätsfolien sind grün hinterlegt und beinhalten praktische Übungen, Videos und andere interaktive Elemente, die speziell für den Einsatz im Unterricht aufbereitet wurden. Die Materialien eignen sich durch den Volltext auch zum Selbststudium der Inhalte.</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Interaktive Übungen: </a:t>
            </a:r>
            <a:r>
              <a:rPr lang="de-AT" sz="1600" kern="1200" dirty="0">
                <a:solidFill>
                  <a:schemeClr val="tx1"/>
                </a:solidFill>
                <a:latin typeface="Mangal Pro" panose="00000500000000000000" pitchFamily="2" charset="0"/>
                <a:ea typeface="+mn-ea"/>
                <a:cs typeface="Mangal Pro" panose="00000500000000000000" pitchFamily="2" charset="0"/>
              </a:rPr>
              <a:t>Zusätzlich zu den interaktiven Übungen auf den farblich hinterlegten Folien, </a:t>
            </a:r>
            <a:r>
              <a:rPr lang="de-AT" sz="1600" dirty="0">
                <a:latin typeface="Mangal Pro" panose="00000500000000000000" pitchFamily="2" charset="0"/>
                <a:cs typeface="Mangal Pro" panose="00000500000000000000" pitchFamily="2" charset="0"/>
              </a:rPr>
              <a:t>finden Sie auf der Plattform </a:t>
            </a:r>
            <a:r>
              <a:rPr lang="de-AT" sz="1600" dirty="0">
                <a:latin typeface="Mangal Pro" panose="00000500000000000000" pitchFamily="2" charset="0"/>
                <a:cs typeface="Mangal Pro" panose="00000500000000000000" pitchFamily="2" charset="0"/>
                <a:hlinkClick r:id="rId2"/>
              </a:rPr>
              <a:t>www.retrans.at </a:t>
            </a:r>
            <a:r>
              <a:rPr lang="de-AT" sz="1600" dirty="0">
                <a:latin typeface="Mangal Pro" panose="00000500000000000000" pitchFamily="2" charset="0"/>
                <a:cs typeface="Mangal Pro" panose="00000500000000000000" pitchFamily="2" charset="0"/>
              </a:rPr>
              <a:t>ein große Auswahl an Case-Studies, ergänzenden Übungen, Videos und weiterführenden Links.</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Weiterführende Quellen:</a:t>
            </a:r>
            <a:r>
              <a:rPr lang="de-AT" sz="1600" dirty="0">
                <a:solidFill>
                  <a:srgbClr val="0A6169"/>
                </a:solidFill>
                <a:latin typeface="Mangal Pro" panose="00000500000000000000" pitchFamily="2" charset="0"/>
                <a:cs typeface="Mangal Pro" panose="00000500000000000000" pitchFamily="2" charset="0"/>
              </a:rPr>
              <a:t> </a:t>
            </a:r>
            <a:r>
              <a:rPr lang="de-AT" sz="1600" dirty="0">
                <a:latin typeface="Mangal Pro" panose="00000500000000000000" pitchFamily="2" charset="0"/>
                <a:cs typeface="Mangal Pro" panose="00000500000000000000" pitchFamily="2" charset="0"/>
              </a:rPr>
              <a:t>Am Ende eines jeden Unterkapitels findet sich eine Aufstellung der Literaturquellen.</a:t>
            </a:r>
          </a:p>
          <a:p>
            <a:endParaRPr lang="de-AT" dirty="0"/>
          </a:p>
        </p:txBody>
      </p:sp>
      <p:pic>
        <p:nvPicPr>
          <p:cNvPr id="3" name="Grafik 2">
            <a:extLst>
              <a:ext uri="{FF2B5EF4-FFF2-40B4-BE49-F238E27FC236}">
                <a16:creationId xmlns:a16="http://schemas.microsoft.com/office/drawing/2014/main" id="{002B5AD2-A7A1-0B4F-CC65-7F473DE764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Textfeld 7">
            <a:extLst>
              <a:ext uri="{FF2B5EF4-FFF2-40B4-BE49-F238E27FC236}">
                <a16:creationId xmlns:a16="http://schemas.microsoft.com/office/drawing/2014/main" id="{CDAC4D10-0FB6-2BC0-41E5-6B40F4E3AE64}"/>
              </a:ext>
            </a:extLst>
          </p:cNvPr>
          <p:cNvSpPr txBox="1"/>
          <p:nvPr userDrawn="1"/>
        </p:nvSpPr>
        <p:spPr>
          <a:xfrm>
            <a:off x="3938555" y="582071"/>
            <a:ext cx="7641910" cy="400110"/>
          </a:xfrm>
          <a:prstGeom prst="rect">
            <a:avLst/>
          </a:prstGeom>
          <a:noFill/>
        </p:spPr>
        <p:txBody>
          <a:bodyPr wrap="square" rtlCol="0">
            <a:spAutoFit/>
          </a:bodyPr>
          <a:lstStyle/>
          <a:p>
            <a:r>
              <a:rPr lang="de-DE" sz="2000" b="1">
                <a:solidFill>
                  <a:srgbClr val="0A6169"/>
                </a:solidFill>
                <a:latin typeface="Mangal Pro" panose="00000500000000000000" pitchFamily="2" charset="0"/>
                <a:cs typeface="Mangal Pro" panose="00000500000000000000" pitchFamily="2" charset="0"/>
              </a:rPr>
              <a:t>Wie man am besten mit diesem Lehrmaterial arbeitet…</a:t>
            </a:r>
            <a:endParaRPr lang="de-AT" sz="2000" b="1">
              <a:solidFill>
                <a:srgbClr val="0A6169"/>
              </a:solidFill>
              <a:latin typeface="Mangal Pro" panose="00000500000000000000" pitchFamily="2" charset="0"/>
              <a:cs typeface="Mangal Pro" panose="00000500000000000000" pitchFamily="2" charset="0"/>
            </a:endParaRPr>
          </a:p>
        </p:txBody>
      </p:sp>
      <p:sp>
        <p:nvSpPr>
          <p:cNvPr id="4" name="Foliennummernplatzhalter 5">
            <a:extLst>
              <a:ext uri="{FF2B5EF4-FFF2-40B4-BE49-F238E27FC236}">
                <a16:creationId xmlns:a16="http://schemas.microsoft.com/office/drawing/2014/main" id="{4A92DA04-A1F7-0138-19D2-34DF6893290C}"/>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dirty="0">
              <a:solidFill>
                <a:schemeClr val="tx1"/>
              </a:solidFill>
              <a:latin typeface="Mangal Pro" panose="00000500000000000000" pitchFamily="2" charset="0"/>
              <a:cs typeface="Mangal Pro" panose="00000500000000000000" pitchFamily="2" charset="0"/>
            </a:endParaRPr>
          </a:p>
        </p:txBody>
      </p:sp>
      <p:pic>
        <p:nvPicPr>
          <p:cNvPr id="5" name="Picture 4" descr="FHOOE">
            <a:extLst>
              <a:ext uri="{FF2B5EF4-FFF2-40B4-BE49-F238E27FC236}">
                <a16:creationId xmlns:a16="http://schemas.microsoft.com/office/drawing/2014/main" id="{AF186A85-EC84-9CE2-0D28-54B6B76920F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ISTIKUM - die Logistik-Kompetenz der FH OÖ in Steyr - VNL">
            <a:extLst>
              <a:ext uri="{FF2B5EF4-FFF2-40B4-BE49-F238E27FC236}">
                <a16:creationId xmlns:a16="http://schemas.microsoft.com/office/drawing/2014/main" id="{0FF864A9-986D-4051-02C4-BF0B406747E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descr="Ein Bild, das Screenshot, Dunkelheit, Schwarz enthält.&#10;&#10;KI-generierte Inhalte können fehlerhaft sein.">
            <a:extLst>
              <a:ext uri="{FF2B5EF4-FFF2-40B4-BE49-F238E27FC236}">
                <a16:creationId xmlns:a16="http://schemas.microsoft.com/office/drawing/2014/main" id="{69802A50-770C-A553-EEC9-00B54C3E625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9" name="Grafik 18" descr="Ein Bild, das Text, Schrift, Grafiken, Logo enthält.&#10;&#10;KI-generierte Inhalte können fehlerhaft sein.">
            <a:extLst>
              <a:ext uri="{FF2B5EF4-FFF2-40B4-BE49-F238E27FC236}">
                <a16:creationId xmlns:a16="http://schemas.microsoft.com/office/drawing/2014/main" id="{3DA2B237-86DA-58D5-B66D-7AEFFB94A04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0" name="Grafik 19" descr="Ein Bild, das Grafiken, Symbol, Kunst, Farbigkeit enthält.&#10;&#10;KI-generierte Inhalte können fehlerhaft sein.">
            <a:extLst>
              <a:ext uri="{FF2B5EF4-FFF2-40B4-BE49-F238E27FC236}">
                <a16:creationId xmlns:a16="http://schemas.microsoft.com/office/drawing/2014/main" id="{0FB3F0F5-4980-39AC-D262-C30E3DEF4A1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1" name="Grafik 11" descr="Ein Bild, das Screenshot, Schrift, Symbol, Grafiken enthält.&#10;&#10;KI-generierte Inhalte können fehlerhaft sein.">
            <a:extLst>
              <a:ext uri="{FF2B5EF4-FFF2-40B4-BE49-F238E27FC236}">
                <a16:creationId xmlns:a16="http://schemas.microsoft.com/office/drawing/2014/main" id="{DDF57104-51F7-354D-8D4C-FCB0860BA48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38339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Grafik 1">
            <a:extLst>
              <a:ext uri="{FF2B5EF4-FFF2-40B4-BE49-F238E27FC236}">
                <a16:creationId xmlns:a16="http://schemas.microsoft.com/office/drawing/2014/main" id="{4D9EBBB0-585C-1A0F-3304-DC4FA6D16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9" name="Textfeld 8">
            <a:extLst>
              <a:ext uri="{FF2B5EF4-FFF2-40B4-BE49-F238E27FC236}">
                <a16:creationId xmlns:a16="http://schemas.microsoft.com/office/drawing/2014/main" id="{E88717DB-5911-777B-77EE-E9CDB3D424C5}"/>
              </a:ext>
            </a:extLst>
          </p:cNvPr>
          <p:cNvSpPr txBox="1"/>
          <p:nvPr userDrawn="1"/>
        </p:nvSpPr>
        <p:spPr>
          <a:xfrm>
            <a:off x="3938555" y="521336"/>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Agenda</a:t>
            </a:r>
            <a:endParaRPr lang="de-AT" sz="3600" b="1">
              <a:solidFill>
                <a:srgbClr val="0A6169"/>
              </a:solidFill>
              <a:latin typeface="Mangal Pro" panose="00000500000000000000" pitchFamily="2" charset="0"/>
              <a:cs typeface="Mangal Pro" panose="00000500000000000000" pitchFamily="2" charset="0"/>
            </a:endParaRPr>
          </a:p>
        </p:txBody>
      </p:sp>
      <p:sp>
        <p:nvSpPr>
          <p:cNvPr id="4" name="Foliennummernplatzhalter 5">
            <a:extLst>
              <a:ext uri="{FF2B5EF4-FFF2-40B4-BE49-F238E27FC236}">
                <a16:creationId xmlns:a16="http://schemas.microsoft.com/office/drawing/2014/main" id="{21C6D17C-F00A-2C9E-EC08-7C917B6D8FB7}"/>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dirty="0">
              <a:solidFill>
                <a:schemeClr val="tx1"/>
              </a:solidFill>
              <a:latin typeface="Mangal Pro" panose="00000500000000000000" pitchFamily="2" charset="0"/>
              <a:cs typeface="Mangal Pro" panose="00000500000000000000" pitchFamily="2" charset="0"/>
            </a:endParaRPr>
          </a:p>
        </p:txBody>
      </p:sp>
      <p:pic>
        <p:nvPicPr>
          <p:cNvPr id="7" name="Picture 4" descr="FHOOE">
            <a:extLst>
              <a:ext uri="{FF2B5EF4-FFF2-40B4-BE49-F238E27FC236}">
                <a16:creationId xmlns:a16="http://schemas.microsoft.com/office/drawing/2014/main" id="{F7C2C498-9D6A-B86F-D358-DC5FD40E752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ISTIKUM - die Logistik-Kompetenz der FH OÖ in Steyr - VNL">
            <a:extLst>
              <a:ext uri="{FF2B5EF4-FFF2-40B4-BE49-F238E27FC236}">
                <a16:creationId xmlns:a16="http://schemas.microsoft.com/office/drawing/2014/main" id="{9E5D5017-443D-6DB3-ADF9-08D26B4368A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Ein Bild, das Screenshot, Dunkelheit, Schwarz enthält.&#10;&#10;KI-generierte Inhalte können fehlerhaft sein.">
            <a:extLst>
              <a:ext uri="{FF2B5EF4-FFF2-40B4-BE49-F238E27FC236}">
                <a16:creationId xmlns:a16="http://schemas.microsoft.com/office/drawing/2014/main" id="{1D2A5A4C-C0F5-99F4-14C1-7542B96274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6732C9C9-14E5-70C6-0C32-276432BE738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C54CBAE6-5889-EFC3-C467-070AEABA93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4" name="Grafik 11" descr="Ein Bild, das Screenshot, Schrift, Symbol, Grafiken enthält.&#10;&#10;KI-generierte Inhalte können fehlerhaft sein.">
            <a:extLst>
              <a:ext uri="{FF2B5EF4-FFF2-40B4-BE49-F238E27FC236}">
                <a16:creationId xmlns:a16="http://schemas.microsoft.com/office/drawing/2014/main" id="{6B5F30E2-C24D-CFA5-3B55-0824621A75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2173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838200" y="1847284"/>
            <a:ext cx="10515600" cy="3911404"/>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a:extLst>
              <a:ext uri="{FF2B5EF4-FFF2-40B4-BE49-F238E27FC236}">
                <a16:creationId xmlns:a16="http://schemas.microsoft.com/office/drawing/2014/main" id="{6123347D-254B-C513-EC8C-4FD11AE7BC82}"/>
              </a:ext>
            </a:extLst>
          </p:cNvPr>
          <p:cNvSpPr>
            <a:spLocks noGrp="1"/>
          </p:cNvSpPr>
          <p:nvPr>
            <p:ph type="title"/>
          </p:nvPr>
        </p:nvSpPr>
        <p:spPr>
          <a:xfrm>
            <a:off x="4068952" y="347265"/>
            <a:ext cx="7701771"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5" name="Grafik 4">
            <a:extLst>
              <a:ext uri="{FF2B5EF4-FFF2-40B4-BE49-F238E27FC236}">
                <a16:creationId xmlns:a16="http://schemas.microsoft.com/office/drawing/2014/main" id="{82BC06C9-38C2-83E2-527D-1AEB0CB9B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3B5FFB68-576D-8736-1E00-292352FC985D}"/>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dirty="0">
              <a:solidFill>
                <a:schemeClr val="tx1"/>
              </a:solidFill>
              <a:latin typeface="Mangal Pro" panose="00000500000000000000" pitchFamily="2" charset="0"/>
              <a:cs typeface="Mangal Pro" panose="00000500000000000000" pitchFamily="2" charset="0"/>
            </a:endParaRPr>
          </a:p>
        </p:txBody>
      </p:sp>
      <p:pic>
        <p:nvPicPr>
          <p:cNvPr id="9" name="Picture 4" descr="FHOOE">
            <a:extLst>
              <a:ext uri="{FF2B5EF4-FFF2-40B4-BE49-F238E27FC236}">
                <a16:creationId xmlns:a16="http://schemas.microsoft.com/office/drawing/2014/main" id="{BC2BD861-D9F2-E605-0667-29CFEA7159F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15204AB5-4B4B-BDC3-8C0B-EA82F8CF006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Ein Bild, das Screenshot, Dunkelheit, Schwarz enthält.&#10;&#10;KI-generierte Inhalte können fehlerhaft sein.">
            <a:extLst>
              <a:ext uri="{FF2B5EF4-FFF2-40B4-BE49-F238E27FC236}">
                <a16:creationId xmlns:a16="http://schemas.microsoft.com/office/drawing/2014/main" id="{B7C75A48-304D-4610-6968-DF88C38091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113F5CA6-79B8-3083-6CF4-B35143A0C2F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60027D73-1BAF-3EFD-C646-136A4FA5009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8" name="Grafik 11" descr="Ein Bild, das Screenshot, Schrift, Symbol, Grafiken enthält.&#10;&#10;KI-generierte Inhalte können fehlerhaft sein.">
            <a:extLst>
              <a:ext uri="{FF2B5EF4-FFF2-40B4-BE49-F238E27FC236}">
                <a16:creationId xmlns:a16="http://schemas.microsoft.com/office/drawing/2014/main" id="{A5C3C9F4-8D96-4A70-4FFB-EFE49A81C2D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8125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pic>
        <p:nvPicPr>
          <p:cNvPr id="11" name="Grafik 10" descr="Ein Bild, das Schwarz, Dunkelheit enthält.&#10;&#10;KI-generierte Inhalte können fehlerhaft sein.">
            <a:extLst>
              <a:ext uri="{FF2B5EF4-FFF2-40B4-BE49-F238E27FC236}">
                <a16:creationId xmlns:a16="http://schemas.microsoft.com/office/drawing/2014/main" id="{6D05E9DC-7749-06CD-E053-9A8036B4A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830" y="2228659"/>
            <a:ext cx="2470842" cy="2470842"/>
          </a:xfrm>
          <a:prstGeom prst="rect">
            <a:avLst/>
          </a:prstGeom>
        </p:spPr>
      </p:pic>
      <p:sp>
        <p:nvSpPr>
          <p:cNvPr id="13" name="Textfeld 12">
            <a:extLst>
              <a:ext uri="{FF2B5EF4-FFF2-40B4-BE49-F238E27FC236}">
                <a16:creationId xmlns:a16="http://schemas.microsoft.com/office/drawing/2014/main" id="{A7A068EE-6D08-23B2-1780-BC45B46F02F5}"/>
              </a:ext>
            </a:extLst>
          </p:cNvPr>
          <p:cNvSpPr txBox="1"/>
          <p:nvPr userDrawn="1"/>
        </p:nvSpPr>
        <p:spPr>
          <a:xfrm>
            <a:off x="881535" y="6530909"/>
            <a:ext cx="11659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10AF3D5E-DF28-3C80-EC61-138EBC86CAA8}"/>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dirty="0">
              <a:solidFill>
                <a:schemeClr val="tx1"/>
              </a:solidFill>
              <a:latin typeface="Mangal Pro" panose="00000500000000000000" pitchFamily="2" charset="0"/>
              <a:cs typeface="Mangal Pro" panose="00000500000000000000" pitchFamily="2" charset="0"/>
            </a:endParaRPr>
          </a:p>
        </p:txBody>
      </p:sp>
      <p:pic>
        <p:nvPicPr>
          <p:cNvPr id="9" name="Picture 4" descr="FHOOE">
            <a:extLst>
              <a:ext uri="{FF2B5EF4-FFF2-40B4-BE49-F238E27FC236}">
                <a16:creationId xmlns:a16="http://schemas.microsoft.com/office/drawing/2014/main" id="{3260E9A0-8158-4D00-4471-DB72DA2E706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FBE3601E-03E2-0338-6099-762365A60A2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Ein Bild, das Screenshot, Dunkelheit, Schwarz enthält.&#10;&#10;KI-generierte Inhalte können fehlerhaft sein.">
            <a:extLst>
              <a:ext uri="{FF2B5EF4-FFF2-40B4-BE49-F238E27FC236}">
                <a16:creationId xmlns:a16="http://schemas.microsoft.com/office/drawing/2014/main" id="{F79AD1D6-B7E9-7A0E-59BF-36804F87BD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4" name="Grafik 13" descr="Ein Bild, das Text, Schrift, Grafiken, Logo enthält.&#10;&#10;KI-generierte Inhalte können fehlerhaft sein.">
            <a:extLst>
              <a:ext uri="{FF2B5EF4-FFF2-40B4-BE49-F238E27FC236}">
                <a16:creationId xmlns:a16="http://schemas.microsoft.com/office/drawing/2014/main" id="{B3A47A75-DA0E-AD9B-8D46-BDA33C08A36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5" name="Grafik 14" descr="Ein Bild, das Grafiken, Symbol, Kunst, Farbigkeit enthält.&#10;&#10;KI-generierte Inhalte können fehlerhaft sein.">
            <a:extLst>
              <a:ext uri="{FF2B5EF4-FFF2-40B4-BE49-F238E27FC236}">
                <a16:creationId xmlns:a16="http://schemas.microsoft.com/office/drawing/2014/main" id="{39CE820B-CC01-B8A6-D82E-DC8A9182BCF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7" name="Grafik 11" descr="Ein Bild, das Screenshot, Schrift, Symbol, Grafiken enthält.&#10;&#10;KI-generierte Inhalte können fehlerhaft sein.">
            <a:extLst>
              <a:ext uri="{FF2B5EF4-FFF2-40B4-BE49-F238E27FC236}">
                <a16:creationId xmlns:a16="http://schemas.microsoft.com/office/drawing/2014/main" id="{D92628D6-AA94-AA55-DE68-E3E631FD7C0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33933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10AF3D5E-DF28-3C80-EC61-138EBC86CAA8}"/>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dirty="0">
              <a:solidFill>
                <a:schemeClr val="tx1"/>
              </a:solidFill>
              <a:latin typeface="Mangal Pro" panose="00000500000000000000" pitchFamily="2" charset="0"/>
              <a:cs typeface="Mangal Pro" panose="00000500000000000000" pitchFamily="2" charset="0"/>
            </a:endParaRPr>
          </a:p>
        </p:txBody>
      </p:sp>
      <p:pic>
        <p:nvPicPr>
          <p:cNvPr id="9" name="Picture 4" descr="FHOOE">
            <a:extLst>
              <a:ext uri="{FF2B5EF4-FFF2-40B4-BE49-F238E27FC236}">
                <a16:creationId xmlns:a16="http://schemas.microsoft.com/office/drawing/2014/main" id="{3260E9A0-8158-4D00-4471-DB72DA2E706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FBE3601E-03E2-0338-6099-762365A60A2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Ein Bild, das Screenshot, Dunkelheit, Schwarz enthält.&#10;&#10;KI-generierte Inhalte können fehlerhaft sein.">
            <a:extLst>
              <a:ext uri="{FF2B5EF4-FFF2-40B4-BE49-F238E27FC236}">
                <a16:creationId xmlns:a16="http://schemas.microsoft.com/office/drawing/2014/main" id="{F79AD1D6-B7E9-7A0E-59BF-36804F87BDB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4" name="Grafik 13" descr="Ein Bild, das Text, Schrift, Grafiken, Logo enthält.&#10;&#10;KI-generierte Inhalte können fehlerhaft sein.">
            <a:extLst>
              <a:ext uri="{FF2B5EF4-FFF2-40B4-BE49-F238E27FC236}">
                <a16:creationId xmlns:a16="http://schemas.microsoft.com/office/drawing/2014/main" id="{B3A47A75-DA0E-AD9B-8D46-BDA33C08A36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5" name="Grafik 14" descr="Ein Bild, das Grafiken, Symbol, Kunst, Farbigkeit enthält.&#10;&#10;KI-generierte Inhalte können fehlerhaft sein.">
            <a:extLst>
              <a:ext uri="{FF2B5EF4-FFF2-40B4-BE49-F238E27FC236}">
                <a16:creationId xmlns:a16="http://schemas.microsoft.com/office/drawing/2014/main" id="{39CE820B-CC01-B8A6-D82E-DC8A9182BCF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7" name="Grafik 11" descr="Ein Bild, das Screenshot, Schrift, Symbol, Grafiken enthält.&#10;&#10;KI-generierte Inhalte können fehlerhaft sein.">
            <a:extLst>
              <a:ext uri="{FF2B5EF4-FFF2-40B4-BE49-F238E27FC236}">
                <a16:creationId xmlns:a16="http://schemas.microsoft.com/office/drawing/2014/main" id="{D92628D6-AA94-AA55-DE68-E3E631FD7C0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736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651256" y="1614120"/>
            <a:ext cx="10515600" cy="3911404"/>
          </a:xfrm>
        </p:spPr>
        <p:txBody>
          <a:bodyPr>
            <a:normAutofit/>
          </a:bodyPr>
          <a:lstStyle>
            <a:lvl1pPr marL="2286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1pPr>
            <a:lvl2pPr>
              <a:defRPr sz="1800">
                <a:latin typeface="Mangal Pro" panose="00000500000000000000" pitchFamily="2" charset="0"/>
                <a:cs typeface="Mangal Pro" panose="00000500000000000000" pitchFamily="2" charset="0"/>
              </a:defRPr>
            </a:lvl2pPr>
            <a:lvl3pPr>
              <a:defRPr sz="1600">
                <a:latin typeface="Mangal Pro" panose="00000500000000000000" pitchFamily="2" charset="0"/>
                <a:cs typeface="Mangal Pro" panose="00000500000000000000" pitchFamily="2" charset="0"/>
              </a:defRPr>
            </a:lvl3pPr>
            <a:lvl4pPr>
              <a:defRPr sz="1400">
                <a:latin typeface="Mangal Pro" panose="00000500000000000000" pitchFamily="2" charset="0"/>
                <a:cs typeface="Mangal Pro" panose="00000500000000000000" pitchFamily="2" charset="0"/>
              </a:defRPr>
            </a:lvl4pPr>
            <a:lvl5pPr>
              <a:defRPr sz="1200">
                <a:latin typeface="Mangal Pro" panose="00000500000000000000" pitchFamily="2" charset="0"/>
                <a:cs typeface="Mangal Pro" panose="00000500000000000000" pitchFamily="2" charset="0"/>
              </a:defRPr>
            </a:lvl5pPr>
          </a:lstStyle>
          <a:p>
            <a:pPr lvl="0"/>
            <a:r>
              <a:rPr lang="de-DE"/>
              <a:t>Mastertextformat bearbeiten</a:t>
            </a:r>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736C7AFB-1EF4-6FCE-02AF-FF561DC34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4" name="Textfeld 3">
            <a:extLst>
              <a:ext uri="{FF2B5EF4-FFF2-40B4-BE49-F238E27FC236}">
                <a16:creationId xmlns:a16="http://schemas.microsoft.com/office/drawing/2014/main" id="{936F217A-7C1B-0ED2-02D0-DC1555DE4826}"/>
              </a:ext>
            </a:extLst>
          </p:cNvPr>
          <p:cNvSpPr txBox="1"/>
          <p:nvPr userDrawn="1"/>
        </p:nvSpPr>
        <p:spPr>
          <a:xfrm>
            <a:off x="3938555" y="539265"/>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Literaturverzeichnis</a:t>
            </a:r>
            <a:endParaRPr lang="de-AT" sz="3600" b="1">
              <a:solidFill>
                <a:srgbClr val="0A6169"/>
              </a:solidFill>
              <a:latin typeface="Mangal Pro" panose="00000500000000000000" pitchFamily="2" charset="0"/>
              <a:cs typeface="Mangal Pro" panose="00000500000000000000" pitchFamily="2" charset="0"/>
            </a:endParaRPr>
          </a:p>
        </p:txBody>
      </p:sp>
      <p:sp>
        <p:nvSpPr>
          <p:cNvPr id="5" name="Foliennummernplatzhalter 5">
            <a:extLst>
              <a:ext uri="{FF2B5EF4-FFF2-40B4-BE49-F238E27FC236}">
                <a16:creationId xmlns:a16="http://schemas.microsoft.com/office/drawing/2014/main" id="{8F8304A2-F6B5-3104-0698-BCFC93A6CF31}"/>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a:t>
            </a:fld>
            <a:endParaRPr lang="de-AT" sz="800" dirty="0">
              <a:solidFill>
                <a:schemeClr val="tx1"/>
              </a:solidFill>
              <a:latin typeface="Mangal Pro" panose="00000500000000000000" pitchFamily="2" charset="0"/>
              <a:cs typeface="Mangal Pro" panose="00000500000000000000" pitchFamily="2" charset="0"/>
            </a:endParaRPr>
          </a:p>
        </p:txBody>
      </p:sp>
      <p:pic>
        <p:nvPicPr>
          <p:cNvPr id="8" name="Picture 4" descr="FHOOE">
            <a:extLst>
              <a:ext uri="{FF2B5EF4-FFF2-40B4-BE49-F238E27FC236}">
                <a16:creationId xmlns:a16="http://schemas.microsoft.com/office/drawing/2014/main" id="{13506CFC-6A73-C6E8-607A-1DD831437AD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3C22FA93-937A-E0AA-9193-096192E107E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Ein Bild, das Screenshot, Dunkelheit, Schwarz enthält.&#10;&#10;KI-generierte Inhalte können fehlerhaft sein.">
            <a:extLst>
              <a:ext uri="{FF2B5EF4-FFF2-40B4-BE49-F238E27FC236}">
                <a16:creationId xmlns:a16="http://schemas.microsoft.com/office/drawing/2014/main" id="{55205946-B3D0-3B19-C585-2F5DF6F5F52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E6363A8B-4ECB-2A19-9184-41F775F734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A44D7B2C-22C5-FA54-FAA5-4C229B2ECD7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8" name="Grafik 11" descr="Ein Bild, das Screenshot, Schrift, Symbol, Grafiken enthält.&#10;&#10;KI-generierte Inhalte können fehlerhaft sein.">
            <a:extLst>
              <a:ext uri="{FF2B5EF4-FFF2-40B4-BE49-F238E27FC236}">
                <a16:creationId xmlns:a16="http://schemas.microsoft.com/office/drawing/2014/main" id="{0C84D5D1-DF60-A21C-02D7-A8ADA673415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5041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DEE4-19FC-C82E-E0B6-A583A484F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101E946-D99A-345F-7B11-1D8982AEC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156DC9-2B17-62A2-DFC8-BD0540F1FCAA}"/>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1AEBF143-2A7A-BF05-A919-7FE87DD090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0B2815-029D-6A1A-2CAE-9DDB4504FACC}"/>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165054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7E2E-B84C-6650-EBF6-34BA474DA2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930216-46BB-F0D1-96EC-6D8ECF2CC3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666289C-C5EC-5116-BD1B-FC11AC7809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4D1368F-7743-EFF4-0B13-4C6D0D18EB80}"/>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6" name="Fußzeilenplatzhalter 5">
            <a:extLst>
              <a:ext uri="{FF2B5EF4-FFF2-40B4-BE49-F238E27FC236}">
                <a16:creationId xmlns:a16="http://schemas.microsoft.com/office/drawing/2014/main" id="{DFEE547A-89E1-E9A6-F7B3-41759328B7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E87D863-B4AA-BD6B-B95F-7BA9313C25BF}"/>
              </a:ext>
            </a:extLst>
          </p:cNvPr>
          <p:cNvSpPr>
            <a:spLocks noGrp="1"/>
          </p:cNvSpPr>
          <p:nvPr>
            <p:ph type="sldNum" sz="quarter" idx="12"/>
          </p:nvPr>
        </p:nvSpPr>
        <p:spPr/>
        <p:txBody>
          <a:bodyPr/>
          <a:lstStyle/>
          <a:p>
            <a:fld id="{F37B8D8A-113D-4D28-A7D1-C42E9470BC67}" type="slidenum">
              <a:rPr lang="de-AT" smtClean="0"/>
              <a:t>‹#›</a:t>
            </a:fld>
            <a:endParaRPr lang="de-AT"/>
          </a:p>
        </p:txBody>
      </p:sp>
    </p:spTree>
    <p:extLst>
      <p:ext uri="{BB962C8B-B14F-4D97-AF65-F5344CB8AC3E}">
        <p14:creationId xmlns:p14="http://schemas.microsoft.com/office/powerpoint/2010/main" val="191442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0093C1-EE86-EE24-534B-7B58745B2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439879A-3C36-05CC-8758-30E56EA51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B6F21E0-05DF-8935-7CE4-2B85D0CC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1E680486-0BA8-634F-E9C0-56AF14A6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FB591023-D4F9-08FC-B6B5-A21837B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B8D8A-113D-4D28-A7D1-C42E9470BC67}" type="slidenum">
              <a:rPr lang="de-AT" smtClean="0"/>
              <a:t>‹#›</a:t>
            </a:fld>
            <a:endParaRPr lang="de-AT"/>
          </a:p>
        </p:txBody>
      </p:sp>
    </p:spTree>
    <p:extLst>
      <p:ext uri="{BB962C8B-B14F-4D97-AF65-F5344CB8AC3E}">
        <p14:creationId xmlns:p14="http://schemas.microsoft.com/office/powerpoint/2010/main" val="7107347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7" r:id="rId4"/>
    <p:sldLayoutId id="2147483665" r:id="rId5"/>
    <p:sldLayoutId id="2147483669"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logistify.app/"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youtube.com/watch?v=kZhL5SPtn6A"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logistify.app/"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www.youtube.com/watch?v=kZhL5SPtn6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aUJGdZbdn3k?si=iSCS81U93fgemFx4"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VIIKq65d_bA?si=arnr4JwpFdb8i0p7"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www.retrans.at/"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create.kahoot.it/share/retrans-quiz/8aa4dc16-04f6-4be8-8e3b-9f2fe9595476"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hyperlink" Target="mailto:retrans@fh-steyr.at" TargetMode="External"/><Relationship Id="rId2" Type="http://schemas.openxmlformats.org/officeDocument/2006/relationships/hyperlink" Target="http://www.retrans.at/" TargetMode="External"/><Relationship Id="rId1" Type="http://schemas.openxmlformats.org/officeDocument/2006/relationships/slideLayout" Target="../slideLayouts/slideLayout1.xml"/><Relationship Id="rId4" Type="http://schemas.openxmlformats.org/officeDocument/2006/relationships/hyperlink" Target="mailto:retrans@fh-vie.ac.at"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economica.eu/wp-content/uploads/2021/02/2013-Schienengueterverkehr-Markt-und-Wettbewerbssituation-Folder.pdf" TargetMode="External"/><Relationship Id="rId7" Type="http://schemas.openxmlformats.org/officeDocument/2006/relationships/hyperlink" Target="https://www.europarl.europa.eu/RegData/etudes/IDAN/2010/431578/IPOL-TRAN_NT(2010)431578_DE.pdf" TargetMode="External"/><Relationship Id="rId2" Type="http://schemas.openxmlformats.org/officeDocument/2006/relationships/hyperlink" Target="https://www.bmimi.gv.at/themen/mobilitaet/transport/gueterverkehr/kombiverkehr/terminals-rola/oesterreich.html" TargetMode="External"/><Relationship Id="rId1" Type="http://schemas.openxmlformats.org/officeDocument/2006/relationships/slideLayout" Target="../slideLayouts/slideLayout7.xml"/><Relationship Id="rId6" Type="http://schemas.openxmlformats.org/officeDocument/2006/relationships/hyperlink" Target="https://www.flughafen-zuerich.ch/de/unternehmen/magazin/2024/politik_flughafen_abc_herbst2024" TargetMode="External"/><Relationship Id="rId5" Type="http://schemas.openxmlformats.org/officeDocument/2006/relationships/hyperlink" Target="https://ec.europa.eu/eurostat/statistics-explained/index.php?title=Glossary:Transport_mode/de" TargetMode="External"/><Relationship Id="rId4" Type="http://schemas.openxmlformats.org/officeDocument/2006/relationships/hyperlink" Target="https://ec.europa.eu/eurostat/web/products-eurostat-news/-/ddn-20200528-1"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infrastruktur.oebb.at/de/unternehmen/kundinnen-im-mittelpunkt/schwerpunkt-puenktlichkeit" TargetMode="External"/><Relationship Id="rId7" Type="http://schemas.openxmlformats.org/officeDocument/2006/relationships/hyperlink" Target="http://www.unece.org/fileadmin/DAM/trans/wp24/documents/term.pdf" TargetMode="External"/><Relationship Id="rId2" Type="http://schemas.openxmlformats.org/officeDocument/2006/relationships/hyperlink" Target="http://www.scs.fraunhofer.de/content/dam/scs/de/dokumente/studien/Wirtschaftliche_Rahmenbedingungen_des_Gueterverkehrs.pdf" TargetMode="External"/><Relationship Id="rId1" Type="http://schemas.openxmlformats.org/officeDocument/2006/relationships/slideLayout" Target="../slideLayouts/slideLayout7.xml"/><Relationship Id="rId6" Type="http://schemas.openxmlformats.org/officeDocument/2006/relationships/hyperlink" Target="https://www.umweltbundesamt.at/fileadmin/site/publikationen/rep0913.pdf" TargetMode="External"/><Relationship Id="rId5" Type="http://schemas.openxmlformats.org/officeDocument/2006/relationships/hyperlink" Target="https://de.statista.com/statistik/daten/studie/791008/umfrage/verteilung-des-transportaufkommens-gueteraufkommen-nach-verkehrstraegern-in-oesterreich/" TargetMode="External"/><Relationship Id="rId4" Type="http://schemas.openxmlformats.org/officeDocument/2006/relationships/hyperlink" Target="https://de.statista.com/statistik/kategorien/kategorie/16/themen/131/branche/schifffahrt/#overview"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de.freepik.com/icon/schienen_15384017#fromView=search&amp;page=1&amp;position=6&amp;uuid=f0b36fd8-5a1e-4317-aca5-f46b1f0fe555" TargetMode="External"/><Relationship Id="rId3" Type="http://schemas.openxmlformats.org/officeDocument/2006/relationships/hyperlink" Target="https://de.freepik.com/icon/zug_11202492#fromView=search&amp;page=1&amp;position=2&amp;uuid=79cbd133-fe25-4ae1-8fc1-82488bc5d199" TargetMode="External"/><Relationship Id="rId7" Type="http://schemas.openxmlformats.org/officeDocument/2006/relationships/hyperlink" Target="https://de.freepik.com/icon/eisenbahn_1743127#fromView=search&amp;page=1&amp;position=7&amp;uuid=b8718303-2435-4f12-8d64-d8d597760821" TargetMode="External"/><Relationship Id="rId2" Type="http://schemas.openxmlformats.org/officeDocument/2006/relationships/hyperlink" Target="https://de.freepik.com/icon/lkw_15950558#fromView=search&amp;page=1&amp;position=0&amp;uuid=2f3b7698-9195-4d66-b402-cf00c453ed1b" TargetMode="External"/><Relationship Id="rId1" Type="http://schemas.openxmlformats.org/officeDocument/2006/relationships/slideLayout" Target="../slideLayouts/slideLayout7.xml"/><Relationship Id="rId6" Type="http://schemas.openxmlformats.org/officeDocument/2006/relationships/hyperlink" Target="https://de.freepik.com/icon/deutschland_14574745#fromView=search&amp;page=1&amp;position=3&amp;uuid=f9c6b348-0a2d-424f-955d-2e3760abe1e2" TargetMode="External"/><Relationship Id="rId5" Type="http://schemas.openxmlformats.org/officeDocument/2006/relationships/hyperlink" Target="https://de.freepik.com/icon/fluggesellschaft_11715761#fromView=search&amp;page=1&amp;position=8&amp;uuid=701fd813-049a-4451-b91d-dcbd0b70d034" TargetMode="External"/><Relationship Id="rId4" Type="http://schemas.openxmlformats.org/officeDocument/2006/relationships/hyperlink" Target="https://de.freepik.com/icon/frachtschiff_6414745#fromView=search&amp;page=1&amp;position=3&amp;uuid=335e29dc-68e0-4fb7-9f2d-e49b07286ce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D5E3">
                <a:lumMod val="33000"/>
                <a:lumOff val="67000"/>
              </a:srgbClr>
            </a:gs>
            <a:gs pos="38000">
              <a:srgbClr val="41D5E3">
                <a:lumMod val="56000"/>
                <a:lumOff val="44000"/>
                <a:alpha val="13000"/>
              </a:srgbClr>
            </a:gs>
          </a:gsLst>
          <a:lin ang="135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A3606-529C-D2D3-E0E1-F3A01C187EC1}"/>
              </a:ext>
            </a:extLst>
          </p:cNvPr>
          <p:cNvSpPr>
            <a:spLocks noGrp="1"/>
          </p:cNvSpPr>
          <p:nvPr>
            <p:ph type="ctrTitle"/>
          </p:nvPr>
        </p:nvSpPr>
        <p:spPr/>
        <p:txBody>
          <a:bodyPr/>
          <a:lstStyle/>
          <a:p>
            <a:r>
              <a:rPr lang="de-AT" dirty="0"/>
              <a:t>Verkehr und Transport</a:t>
            </a:r>
          </a:p>
        </p:txBody>
      </p:sp>
      <p:sp>
        <p:nvSpPr>
          <p:cNvPr id="3" name="Untertitel 2">
            <a:extLst>
              <a:ext uri="{FF2B5EF4-FFF2-40B4-BE49-F238E27FC236}">
                <a16:creationId xmlns:a16="http://schemas.microsoft.com/office/drawing/2014/main" id="{0B96ACDD-8537-C1C2-9433-0CDA4A8135F8}"/>
              </a:ext>
            </a:extLst>
          </p:cNvPr>
          <p:cNvSpPr>
            <a:spLocks noGrp="1"/>
          </p:cNvSpPr>
          <p:nvPr>
            <p:ph type="subTitle" idx="1"/>
          </p:nvPr>
        </p:nvSpPr>
        <p:spPr/>
        <p:txBody>
          <a:bodyPr/>
          <a:lstStyle/>
          <a:p>
            <a:r>
              <a:rPr lang="de-AT" dirty="0"/>
              <a:t>Zwischen Schiene, Straße, Wasser und Luft: Was ist wo und wie unterwegs – und warum?</a:t>
            </a:r>
          </a:p>
        </p:txBody>
      </p:sp>
    </p:spTree>
    <p:extLst>
      <p:ext uri="{BB962C8B-B14F-4D97-AF65-F5344CB8AC3E}">
        <p14:creationId xmlns:p14="http://schemas.microsoft.com/office/powerpoint/2010/main" val="27431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F9B3-E649-878E-7B94-07FB091E51D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6B1A2D5-CDFA-F97A-A4D1-BA9E366A2154}"/>
              </a:ext>
            </a:extLst>
          </p:cNvPr>
          <p:cNvSpPr>
            <a:spLocks noGrp="1"/>
          </p:cNvSpPr>
          <p:nvPr>
            <p:ph type="title"/>
          </p:nvPr>
        </p:nvSpPr>
        <p:spPr/>
        <p:txBody>
          <a:bodyPr>
            <a:normAutofit fontScale="90000"/>
          </a:bodyPr>
          <a:lstStyle/>
          <a:p>
            <a:r>
              <a:rPr lang="de-AT" dirty="0"/>
              <a:t>Bedeutung der Verkehrsträger</a:t>
            </a:r>
            <a:br>
              <a:rPr lang="de-AT" dirty="0"/>
            </a:br>
            <a:r>
              <a:rPr lang="de-AT" dirty="0"/>
              <a:t>in Europa – Gütertransport (2023)</a:t>
            </a:r>
          </a:p>
        </p:txBody>
      </p:sp>
      <p:pic>
        <p:nvPicPr>
          <p:cNvPr id="6" name="Grafik 5" descr="Ein Bild, das Text, Screenshot, Karte Menü, Zahl enthält.&#10;&#10;KI-generierte Inhalte können fehlerhaft sein.">
            <a:extLst>
              <a:ext uri="{FF2B5EF4-FFF2-40B4-BE49-F238E27FC236}">
                <a16:creationId xmlns:a16="http://schemas.microsoft.com/office/drawing/2014/main" id="{49885F27-579D-2D79-14F8-DFAEB1447350}"/>
              </a:ext>
            </a:extLst>
          </p:cNvPr>
          <p:cNvPicPr>
            <a:picLocks noChangeAspect="1"/>
          </p:cNvPicPr>
          <p:nvPr/>
        </p:nvPicPr>
        <p:blipFill>
          <a:blip r:embed="rId3"/>
          <a:stretch>
            <a:fillRect/>
          </a:stretch>
        </p:blipFill>
        <p:spPr>
          <a:xfrm>
            <a:off x="3841431" y="1847284"/>
            <a:ext cx="4096322" cy="3915321"/>
          </a:xfrm>
          <a:prstGeom prst="rect">
            <a:avLst/>
          </a:prstGeom>
        </p:spPr>
      </p:pic>
      <p:pic>
        <p:nvPicPr>
          <p:cNvPr id="9" name="Grafik 8" descr="Ein Bild, das Text, Screenshot, Zahl, Karte Menü enthält.&#10;&#10;KI-generierte Inhalte können fehlerhaft sein.">
            <a:extLst>
              <a:ext uri="{FF2B5EF4-FFF2-40B4-BE49-F238E27FC236}">
                <a16:creationId xmlns:a16="http://schemas.microsoft.com/office/drawing/2014/main" id="{E8127DE1-F1EC-3383-F9CE-035AF740C5A9}"/>
              </a:ext>
            </a:extLst>
          </p:cNvPr>
          <p:cNvPicPr>
            <a:picLocks noChangeAspect="1"/>
          </p:cNvPicPr>
          <p:nvPr/>
        </p:nvPicPr>
        <p:blipFill>
          <a:blip r:embed="rId4"/>
          <a:stretch>
            <a:fillRect/>
          </a:stretch>
        </p:blipFill>
        <p:spPr>
          <a:xfrm>
            <a:off x="838200" y="1440165"/>
            <a:ext cx="3003231" cy="5014633"/>
          </a:xfrm>
          <a:prstGeom prst="rect">
            <a:avLst/>
          </a:prstGeom>
        </p:spPr>
      </p:pic>
      <p:sp>
        <p:nvSpPr>
          <p:cNvPr id="2" name="Inhaltsplatzhalter 1">
            <a:extLst>
              <a:ext uri="{FF2B5EF4-FFF2-40B4-BE49-F238E27FC236}">
                <a16:creationId xmlns:a16="http://schemas.microsoft.com/office/drawing/2014/main" id="{AC081EBF-E838-E883-13A6-10531C7FE732}"/>
              </a:ext>
            </a:extLst>
          </p:cNvPr>
          <p:cNvSpPr>
            <a:spLocks noGrp="1"/>
          </p:cNvSpPr>
          <p:nvPr>
            <p:ph idx="1"/>
          </p:nvPr>
        </p:nvSpPr>
        <p:spPr>
          <a:xfrm>
            <a:off x="7448550" y="1847284"/>
            <a:ext cx="3905250" cy="3911404"/>
          </a:xfrm>
        </p:spPr>
        <p:txBody>
          <a:bodyPr>
            <a:normAutofit/>
          </a:bodyPr>
          <a:lstStyle/>
          <a:p>
            <a:r>
              <a:rPr lang="de-AT" dirty="0"/>
              <a:t>Modal Split = Verteilung des Verkehrs auf Verkehrsträger</a:t>
            </a:r>
          </a:p>
          <a:p>
            <a:r>
              <a:rPr lang="de-AT" dirty="0"/>
              <a:t>Darstellung für Transporte innerhalb der EU basierend auf Tonnenkilometern</a:t>
            </a:r>
            <a:br>
              <a:rPr lang="de-AT" dirty="0"/>
            </a:br>
            <a:r>
              <a:rPr lang="de-AT" dirty="0"/>
              <a:t>(= Gewicht * Strecke)</a:t>
            </a:r>
          </a:p>
          <a:p>
            <a:pPr marL="0" indent="0">
              <a:buNone/>
            </a:pPr>
            <a:r>
              <a:rPr lang="de-AT" b="1" dirty="0"/>
              <a:t>	Frage: Welche 	Unterschiede erkennt 	ihr zwischen den 	einzelnen Ländern? 	Welchen Grund 		könnten diese 	haben?</a:t>
            </a:r>
          </a:p>
        </p:txBody>
      </p:sp>
      <p:sp>
        <p:nvSpPr>
          <p:cNvPr id="10" name="Rechteck 9">
            <a:extLst>
              <a:ext uri="{FF2B5EF4-FFF2-40B4-BE49-F238E27FC236}">
                <a16:creationId xmlns:a16="http://schemas.microsoft.com/office/drawing/2014/main" id="{E911FDD4-86AE-BAF9-58AF-D672964D9402}"/>
              </a:ext>
            </a:extLst>
          </p:cNvPr>
          <p:cNvSpPr/>
          <p:nvPr/>
        </p:nvSpPr>
        <p:spPr>
          <a:xfrm>
            <a:off x="828675" y="4772025"/>
            <a:ext cx="3003231" cy="190500"/>
          </a:xfrm>
          <a:prstGeom prst="rect">
            <a:avLst/>
          </a:prstGeom>
          <a:noFill/>
          <a:ln w="38100">
            <a:solidFill>
              <a:srgbClr val="39D3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02118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3FA2-0A3F-67FE-7EF2-D74D3D0C093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9A4E818-B5BD-4530-0A69-4E9C5719318B}"/>
              </a:ext>
            </a:extLst>
          </p:cNvPr>
          <p:cNvSpPr>
            <a:spLocks noGrp="1"/>
          </p:cNvSpPr>
          <p:nvPr>
            <p:ph type="title"/>
          </p:nvPr>
        </p:nvSpPr>
        <p:spPr/>
        <p:txBody>
          <a:bodyPr>
            <a:normAutofit fontScale="90000"/>
          </a:bodyPr>
          <a:lstStyle/>
          <a:p>
            <a:r>
              <a:rPr lang="de-AT" dirty="0"/>
              <a:t>Bedeutung der Verkehrsträger</a:t>
            </a:r>
            <a:br>
              <a:rPr lang="de-AT" dirty="0"/>
            </a:br>
            <a:r>
              <a:rPr lang="de-AT" dirty="0"/>
              <a:t>in Europa – Personentransport (2023)</a:t>
            </a:r>
          </a:p>
        </p:txBody>
      </p:sp>
      <p:pic>
        <p:nvPicPr>
          <p:cNvPr id="5" name="Grafik 4" descr="Ein Bild, das Text, Screenshot, Zahl, Karte Menü enthält.&#10;&#10;KI-generierte Inhalte können fehlerhaft sein.">
            <a:extLst>
              <a:ext uri="{FF2B5EF4-FFF2-40B4-BE49-F238E27FC236}">
                <a16:creationId xmlns:a16="http://schemas.microsoft.com/office/drawing/2014/main" id="{59F8CC73-2552-9B60-D91A-FE3667FA7D6D}"/>
              </a:ext>
            </a:extLst>
          </p:cNvPr>
          <p:cNvPicPr>
            <a:picLocks noChangeAspect="1"/>
          </p:cNvPicPr>
          <p:nvPr/>
        </p:nvPicPr>
        <p:blipFill>
          <a:blip r:embed="rId3"/>
          <a:stretch>
            <a:fillRect/>
          </a:stretch>
        </p:blipFill>
        <p:spPr>
          <a:xfrm>
            <a:off x="3594338" y="1926299"/>
            <a:ext cx="4039164" cy="3753374"/>
          </a:xfrm>
          <a:prstGeom prst="rect">
            <a:avLst/>
          </a:prstGeom>
        </p:spPr>
      </p:pic>
      <p:pic>
        <p:nvPicPr>
          <p:cNvPr id="7" name="Grafik 6" descr="Ein Bild, das Text, Screenshot, Zahl, Reihe enthält.&#10;&#10;KI-generierte Inhalte können fehlerhaft sein.">
            <a:extLst>
              <a:ext uri="{FF2B5EF4-FFF2-40B4-BE49-F238E27FC236}">
                <a16:creationId xmlns:a16="http://schemas.microsoft.com/office/drawing/2014/main" id="{D888A528-9D33-0F4D-C08C-AF6655D234A6}"/>
              </a:ext>
            </a:extLst>
          </p:cNvPr>
          <p:cNvPicPr>
            <a:picLocks noChangeAspect="1"/>
          </p:cNvPicPr>
          <p:nvPr/>
        </p:nvPicPr>
        <p:blipFill>
          <a:blip r:embed="rId4"/>
          <a:stretch>
            <a:fillRect/>
          </a:stretch>
        </p:blipFill>
        <p:spPr>
          <a:xfrm>
            <a:off x="838200" y="1298856"/>
            <a:ext cx="2756138" cy="5008260"/>
          </a:xfrm>
          <a:prstGeom prst="rect">
            <a:avLst/>
          </a:prstGeom>
        </p:spPr>
      </p:pic>
      <p:sp>
        <p:nvSpPr>
          <p:cNvPr id="8" name="Inhaltsplatzhalter 1">
            <a:extLst>
              <a:ext uri="{FF2B5EF4-FFF2-40B4-BE49-F238E27FC236}">
                <a16:creationId xmlns:a16="http://schemas.microsoft.com/office/drawing/2014/main" id="{FA3205C5-57D2-6644-2D9E-D33095C43CB2}"/>
              </a:ext>
            </a:extLst>
          </p:cNvPr>
          <p:cNvSpPr txBox="1">
            <a:spLocks/>
          </p:cNvSpPr>
          <p:nvPr/>
        </p:nvSpPr>
        <p:spPr>
          <a:xfrm>
            <a:off x="7448550" y="1847284"/>
            <a:ext cx="3905250"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dirty="0"/>
              <a:t>Modal Split = Verteilung des Verkehrs auf Verkehrsträger</a:t>
            </a:r>
          </a:p>
          <a:p>
            <a:endParaRPr lang="de-AT" dirty="0"/>
          </a:p>
          <a:p>
            <a:r>
              <a:rPr lang="de-AT" dirty="0"/>
              <a:t>Darstellung für Transporte innerhalb der EU basierend auf Personenkilometern</a:t>
            </a:r>
            <a:br>
              <a:rPr lang="de-AT" dirty="0"/>
            </a:br>
            <a:r>
              <a:rPr lang="de-AT" dirty="0"/>
              <a:t>(= Personen * Strecke)</a:t>
            </a:r>
          </a:p>
          <a:p>
            <a:pPr marL="0" indent="0">
              <a:buFont typeface="Wingdings" panose="05000000000000000000" pitchFamily="2" charset="2"/>
              <a:buNone/>
            </a:pPr>
            <a:r>
              <a:rPr lang="de-AT" b="1" dirty="0"/>
              <a:t>Frage: Welche Unterschiede erkennt ihr zwischen den einzelnen Ländern? Welchen Grund könnten diese haben?</a:t>
            </a:r>
          </a:p>
        </p:txBody>
      </p:sp>
      <p:sp>
        <p:nvSpPr>
          <p:cNvPr id="9" name="Rechteck 8">
            <a:extLst>
              <a:ext uri="{FF2B5EF4-FFF2-40B4-BE49-F238E27FC236}">
                <a16:creationId xmlns:a16="http://schemas.microsoft.com/office/drawing/2014/main" id="{6E956B28-6DCA-749D-9FAF-52BC0C65A770}"/>
              </a:ext>
            </a:extLst>
          </p:cNvPr>
          <p:cNvSpPr/>
          <p:nvPr/>
        </p:nvSpPr>
        <p:spPr>
          <a:xfrm>
            <a:off x="838200" y="3752850"/>
            <a:ext cx="2756138" cy="123825"/>
          </a:xfrm>
          <a:prstGeom prst="rect">
            <a:avLst/>
          </a:prstGeom>
          <a:noFill/>
          <a:ln w="38100">
            <a:solidFill>
              <a:srgbClr val="39D3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Inhaltsplatzhalter 1">
            <a:extLst>
              <a:ext uri="{FF2B5EF4-FFF2-40B4-BE49-F238E27FC236}">
                <a16:creationId xmlns:a16="http://schemas.microsoft.com/office/drawing/2014/main" id="{FD0EA8F6-B12D-0F80-0791-F78EBE33E721}"/>
              </a:ext>
            </a:extLst>
          </p:cNvPr>
          <p:cNvSpPr txBox="1">
            <a:spLocks/>
          </p:cNvSpPr>
          <p:nvPr/>
        </p:nvSpPr>
        <p:spPr>
          <a:xfrm>
            <a:off x="1032395" y="1074394"/>
            <a:ext cx="2367748" cy="3657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800" dirty="0"/>
              <a:t>Nur Landverkehr!</a:t>
            </a:r>
            <a:endParaRPr lang="de-AT" sz="1800" b="1" dirty="0"/>
          </a:p>
        </p:txBody>
      </p:sp>
      <p:sp>
        <p:nvSpPr>
          <p:cNvPr id="11" name="Inhaltsplatzhalter 1">
            <a:extLst>
              <a:ext uri="{FF2B5EF4-FFF2-40B4-BE49-F238E27FC236}">
                <a16:creationId xmlns:a16="http://schemas.microsoft.com/office/drawing/2014/main" id="{8DFB3857-D186-562B-866B-99BB269DD3A3}"/>
              </a:ext>
            </a:extLst>
          </p:cNvPr>
          <p:cNvSpPr txBox="1">
            <a:spLocks/>
          </p:cNvSpPr>
          <p:nvPr/>
        </p:nvSpPr>
        <p:spPr>
          <a:xfrm>
            <a:off x="4591971" y="1876824"/>
            <a:ext cx="2485104" cy="371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800" dirty="0"/>
              <a:t>Inkl. Luft und Schiff!</a:t>
            </a:r>
            <a:endParaRPr lang="de-AT" sz="1800" b="1" dirty="0"/>
          </a:p>
        </p:txBody>
      </p:sp>
    </p:spTree>
    <p:extLst>
      <p:ext uri="{BB962C8B-B14F-4D97-AF65-F5344CB8AC3E}">
        <p14:creationId xmlns:p14="http://schemas.microsoft.com/office/powerpoint/2010/main" val="90205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A93D817-C87D-0936-9B1F-6FF4393E0AF9}"/>
              </a:ext>
            </a:extLst>
          </p:cNvPr>
          <p:cNvSpPr>
            <a:spLocks noGrp="1"/>
          </p:cNvSpPr>
          <p:nvPr>
            <p:ph idx="1"/>
          </p:nvPr>
        </p:nvSpPr>
        <p:spPr>
          <a:xfrm>
            <a:off x="838200" y="1847284"/>
            <a:ext cx="3861391" cy="3911404"/>
          </a:xfrm>
        </p:spPr>
        <p:txBody>
          <a:bodyPr/>
          <a:lstStyle/>
          <a:p>
            <a:pPr marL="0" indent="0">
              <a:buNone/>
            </a:pPr>
            <a:r>
              <a:rPr lang="de-AT" dirty="0"/>
              <a:t>Trotz Erderwärmung und Klimazielen:</a:t>
            </a:r>
          </a:p>
          <a:p>
            <a:endParaRPr lang="de-AT" dirty="0"/>
          </a:p>
          <a:p>
            <a:r>
              <a:rPr lang="de-AT" dirty="0"/>
              <a:t>starker Anstieg des Güterverkehrs auf der Straße</a:t>
            </a:r>
          </a:p>
          <a:p>
            <a:r>
              <a:rPr lang="de-AT" dirty="0"/>
              <a:t>leichter Rückgang im Bahnverkehr</a:t>
            </a:r>
          </a:p>
          <a:p>
            <a:r>
              <a:rPr lang="de-AT" dirty="0"/>
              <a:t>Anteil der Binnenschifffahrt rückgängig</a:t>
            </a:r>
          </a:p>
          <a:p>
            <a:endParaRPr lang="de-AT" dirty="0"/>
          </a:p>
        </p:txBody>
      </p:sp>
      <p:sp>
        <p:nvSpPr>
          <p:cNvPr id="3" name="Titel 2">
            <a:extLst>
              <a:ext uri="{FF2B5EF4-FFF2-40B4-BE49-F238E27FC236}">
                <a16:creationId xmlns:a16="http://schemas.microsoft.com/office/drawing/2014/main" id="{71114622-1773-B65A-05EC-A000E2A513E6}"/>
              </a:ext>
            </a:extLst>
          </p:cNvPr>
          <p:cNvSpPr>
            <a:spLocks noGrp="1"/>
          </p:cNvSpPr>
          <p:nvPr>
            <p:ph type="title"/>
          </p:nvPr>
        </p:nvSpPr>
        <p:spPr/>
        <p:txBody>
          <a:bodyPr>
            <a:normAutofit/>
          </a:bodyPr>
          <a:lstStyle/>
          <a:p>
            <a:r>
              <a:rPr lang="de-AT" sz="3200" dirty="0"/>
              <a:t>Entwicklung Transportaufkommen Split in Österreich</a:t>
            </a:r>
          </a:p>
        </p:txBody>
      </p:sp>
      <p:pic>
        <p:nvPicPr>
          <p:cNvPr id="4" name="Content Placeholder 6" descr="Balkendiagramm Entwicklung des Modal Split 1990 bis 2002">
            <a:extLst>
              <a:ext uri="{FF2B5EF4-FFF2-40B4-BE49-F238E27FC236}">
                <a16:creationId xmlns:a16="http://schemas.microsoft.com/office/drawing/2014/main" id="{71BD16B8-E819-9EC4-F128-A41FBAB31983}"/>
              </a:ext>
            </a:extLst>
          </p:cNvPr>
          <p:cNvPicPr>
            <a:picLocks noChangeAspect="1"/>
          </p:cNvPicPr>
          <p:nvPr/>
        </p:nvPicPr>
        <p:blipFill>
          <a:blip r:embed="rId3"/>
          <a:stretch>
            <a:fillRect/>
          </a:stretch>
        </p:blipFill>
        <p:spPr>
          <a:xfrm>
            <a:off x="5462987" y="1847284"/>
            <a:ext cx="5890813" cy="3379305"/>
          </a:xfrm>
          <a:prstGeom prst="rect">
            <a:avLst/>
          </a:prstGeom>
        </p:spPr>
      </p:pic>
    </p:spTree>
    <p:extLst>
      <p:ext uri="{BB962C8B-B14F-4D97-AF65-F5344CB8AC3E}">
        <p14:creationId xmlns:p14="http://schemas.microsoft.com/office/powerpoint/2010/main" val="377450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70C52-F0F7-869F-3E2E-BD4C336B324A}"/>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5579A1A-5C41-AB13-BAB1-9FB2D320CBDD}"/>
              </a:ext>
            </a:extLst>
          </p:cNvPr>
          <p:cNvSpPr>
            <a:spLocks noGrp="1"/>
          </p:cNvSpPr>
          <p:nvPr>
            <p:ph idx="1"/>
          </p:nvPr>
        </p:nvSpPr>
        <p:spPr/>
        <p:txBody>
          <a:bodyPr>
            <a:normAutofit fontScale="92500" lnSpcReduction="10000"/>
          </a:bodyPr>
          <a:lstStyle/>
          <a:p>
            <a:endParaRPr lang="de-AT" sz="500" dirty="0"/>
          </a:p>
          <a:p>
            <a:r>
              <a:rPr lang="de-AT" sz="2600" dirty="0"/>
              <a:t>Wahl des Verkehrsträgers (und in weiterer Folge auch des Verkehrsmittels) als Faktor für wirtschaftlichen Erfolg</a:t>
            </a:r>
          </a:p>
          <a:p>
            <a:r>
              <a:rPr lang="de-AT" sz="2600" dirty="0"/>
              <a:t>Eigenschaften des zu transportierenden </a:t>
            </a:r>
            <a:r>
              <a:rPr lang="de-AT" sz="2600" b="1" dirty="0"/>
              <a:t>Produktes</a:t>
            </a:r>
            <a:r>
              <a:rPr lang="de-AT" sz="2600" dirty="0"/>
              <a:t> muss mit Merkmalen der </a:t>
            </a:r>
            <a:r>
              <a:rPr lang="de-AT" sz="2600" b="1" dirty="0"/>
              <a:t>Verkehrsmittel</a:t>
            </a:r>
            <a:r>
              <a:rPr lang="de-AT" sz="2600" dirty="0"/>
              <a:t> </a:t>
            </a:r>
            <a:r>
              <a:rPr lang="de-AT" sz="2600" b="1" dirty="0"/>
              <a:t>abgestimmt werden</a:t>
            </a:r>
          </a:p>
          <a:p>
            <a:pPr marL="0" indent="0">
              <a:buNone/>
            </a:pPr>
            <a:r>
              <a:rPr lang="de-AT" sz="2600" dirty="0">
                <a:sym typeface="Wingdings" panose="05000000000000000000" pitchFamily="2" charset="2"/>
              </a:rPr>
              <a:t>	 </a:t>
            </a:r>
            <a:r>
              <a:rPr lang="de-AT" sz="2600" dirty="0"/>
              <a:t>Entscheidung </a:t>
            </a:r>
            <a:r>
              <a:rPr lang="de-AT" sz="2600" b="1" dirty="0"/>
              <a:t>situationsabhängig</a:t>
            </a:r>
          </a:p>
          <a:p>
            <a:r>
              <a:rPr lang="de-AT" sz="2600" dirty="0"/>
              <a:t>Wichtige </a:t>
            </a:r>
            <a:r>
              <a:rPr lang="de-AT" sz="2600" b="1" dirty="0"/>
              <a:t>Kriterien </a:t>
            </a:r>
            <a:r>
              <a:rPr lang="de-AT" sz="2600" dirty="0"/>
              <a:t>dabei sind (unter anderen):</a:t>
            </a:r>
          </a:p>
          <a:p>
            <a:pPr lvl="1">
              <a:buFont typeface="Symbol" panose="05050102010706020507" pitchFamily="18" charset="2"/>
              <a:buChar char="-"/>
            </a:pPr>
            <a:endParaRPr lang="de-AT" sz="1200" dirty="0"/>
          </a:p>
          <a:p>
            <a:pPr marL="457200" lvl="1" indent="0">
              <a:buNone/>
            </a:pPr>
            <a:r>
              <a:rPr lang="de-AT" dirty="0"/>
              <a:t>- Transportdauer			- Kapazität</a:t>
            </a:r>
          </a:p>
          <a:p>
            <a:pPr marL="457200" lvl="1" indent="0">
              <a:buNone/>
            </a:pPr>
            <a:r>
              <a:rPr lang="de-AT" dirty="0"/>
              <a:t>- Pünktlichkeit			- Sicherheit</a:t>
            </a:r>
          </a:p>
          <a:p>
            <a:pPr marL="457200" lvl="1" indent="0">
              <a:buNone/>
            </a:pPr>
            <a:r>
              <a:rPr lang="de-AT" dirty="0"/>
              <a:t>- Flächendeckung			- Kosten</a:t>
            </a:r>
          </a:p>
          <a:p>
            <a:pPr marL="457200" lvl="1" indent="0">
              <a:buNone/>
            </a:pPr>
            <a:r>
              <a:rPr lang="de-AT" dirty="0"/>
              <a:t>- Umweltverträglichkeit (z.B. CO</a:t>
            </a:r>
            <a:r>
              <a:rPr lang="de-AT" sz="1700" dirty="0"/>
              <a:t>2</a:t>
            </a:r>
            <a:r>
              <a:rPr lang="de-AT" dirty="0"/>
              <a:t> Ausstoß und Energieverbrauch)	</a:t>
            </a:r>
          </a:p>
          <a:p>
            <a:endParaRPr lang="de-AT" dirty="0"/>
          </a:p>
        </p:txBody>
      </p:sp>
      <p:sp>
        <p:nvSpPr>
          <p:cNvPr id="3" name="Titel 2">
            <a:extLst>
              <a:ext uri="{FF2B5EF4-FFF2-40B4-BE49-F238E27FC236}">
                <a16:creationId xmlns:a16="http://schemas.microsoft.com/office/drawing/2014/main" id="{506C8971-B1B0-46B2-76F3-74A3E3D75D4D}"/>
              </a:ext>
            </a:extLst>
          </p:cNvPr>
          <p:cNvSpPr>
            <a:spLocks noGrp="1"/>
          </p:cNvSpPr>
          <p:nvPr>
            <p:ph type="title"/>
          </p:nvPr>
        </p:nvSpPr>
        <p:spPr/>
        <p:txBody>
          <a:bodyPr>
            <a:normAutofit fontScale="90000"/>
          </a:bodyPr>
          <a:lstStyle/>
          <a:p>
            <a:r>
              <a:rPr lang="de-AT" dirty="0"/>
              <a:t>Kriterien zur Auswahl des passenden Verkehrsträgers/-mittels</a:t>
            </a:r>
          </a:p>
        </p:txBody>
      </p:sp>
    </p:spTree>
    <p:extLst>
      <p:ext uri="{BB962C8B-B14F-4D97-AF65-F5344CB8AC3E}">
        <p14:creationId xmlns:p14="http://schemas.microsoft.com/office/powerpoint/2010/main" val="148720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C359-5DB9-CAE2-0DDC-2E9D665F9B3B}"/>
              </a:ext>
            </a:extLst>
          </p:cNvPr>
          <p:cNvSpPr>
            <a:spLocks noGrp="1"/>
          </p:cNvSpPr>
          <p:nvPr>
            <p:ph type="title"/>
          </p:nvPr>
        </p:nvSpPr>
        <p:spPr/>
        <p:txBody>
          <a:bodyPr/>
          <a:lstStyle/>
          <a:p>
            <a:r>
              <a:rPr lang="de-AT" dirty="0"/>
              <a:t>Verkehrsträgerquiz</a:t>
            </a:r>
          </a:p>
        </p:txBody>
      </p:sp>
      <p:sp>
        <p:nvSpPr>
          <p:cNvPr id="3" name="Inhaltsplatzhalter 2">
            <a:extLst>
              <a:ext uri="{FF2B5EF4-FFF2-40B4-BE49-F238E27FC236}">
                <a16:creationId xmlns:a16="http://schemas.microsoft.com/office/drawing/2014/main" id="{66E7F42D-7C86-A063-0771-3146C6B4A60E}"/>
              </a:ext>
            </a:extLst>
          </p:cNvPr>
          <p:cNvSpPr>
            <a:spLocks noGrp="1"/>
          </p:cNvSpPr>
          <p:nvPr>
            <p:ph idx="1"/>
          </p:nvPr>
        </p:nvSpPr>
        <p:spPr>
          <a:xfrm>
            <a:off x="4029814" y="1685384"/>
            <a:ext cx="7740909" cy="4390296"/>
          </a:xfrm>
        </p:spPr>
        <p:txBody>
          <a:bodyPr>
            <a:normAutofit fontScale="85000" lnSpcReduction="10000"/>
          </a:bodyPr>
          <a:lstStyle/>
          <a:p>
            <a:pPr marL="0" indent="0">
              <a:buNone/>
            </a:pPr>
            <a:r>
              <a:rPr lang="de-AT" dirty="0"/>
              <a:t>Ordne jeder Aussage die bzw. den passenden Verkehrsträger</a:t>
            </a:r>
            <a:br>
              <a:rPr lang="de-AT" dirty="0"/>
            </a:br>
            <a:r>
              <a:rPr lang="de-AT" dirty="0"/>
              <a:t>(Straße, Schiene, Wasser, Luft) zu:</a:t>
            </a:r>
            <a:br>
              <a:rPr lang="de-AT" dirty="0"/>
            </a:br>
            <a:endParaRPr lang="de-AT" dirty="0"/>
          </a:p>
          <a:p>
            <a:r>
              <a:rPr lang="de-AT" sz="1900" dirty="0"/>
              <a:t>Dieser Verkehrsträger ermöglicht eine schnelle Lieferung bis vor deine Haustür. </a:t>
            </a:r>
          </a:p>
          <a:p>
            <a:r>
              <a:rPr lang="de-AT" sz="1900" dirty="0"/>
              <a:t>Dieser Verkehrsträger kann große Mengen an Gütern auf einmal transportieren, ist aber langsamer als andere Optionen.</a:t>
            </a:r>
          </a:p>
          <a:p>
            <a:r>
              <a:rPr lang="de-AT" sz="1900" dirty="0"/>
              <a:t>Dieser Verkehrsträger ist der schnellste für lange Distanzen und ermöglicht internationale Transporte in kurzer Zeit.</a:t>
            </a:r>
          </a:p>
          <a:p>
            <a:r>
              <a:rPr lang="de-AT" sz="1900" dirty="0"/>
              <a:t>Auf diesem Verkehrsträger gibt es oft Staus, besonders in großen Städten. </a:t>
            </a:r>
          </a:p>
          <a:p>
            <a:r>
              <a:rPr lang="de-AT" sz="1900" dirty="0"/>
              <a:t>Dieser Verkehrsträger ist besonders geeignet für den Transport von Gütern über lange Strecken innerhalb eines Landes.</a:t>
            </a:r>
          </a:p>
          <a:p>
            <a:r>
              <a:rPr lang="de-AT" sz="1900" dirty="0"/>
              <a:t>Dieser Verkehrsträger nutzt natürliche Infrastruktur und ist besonders umweltfreundlich. </a:t>
            </a:r>
          </a:p>
          <a:p>
            <a:r>
              <a:rPr lang="de-AT" sz="1900" dirty="0"/>
              <a:t>Dieser Verkehrsträger verursacht die meisten schädlichen Luftschadstoffe.</a:t>
            </a:r>
          </a:p>
          <a:p>
            <a:r>
              <a:rPr lang="de-AT" sz="1900" dirty="0"/>
              <a:t>Diese Verkehrsträger sind besonders sicher, da kaum Unfälle passieren.</a:t>
            </a:r>
            <a:endParaRPr lang="de-AT" dirty="0"/>
          </a:p>
        </p:txBody>
      </p:sp>
    </p:spTree>
    <p:extLst>
      <p:ext uri="{BB962C8B-B14F-4D97-AF65-F5344CB8AC3E}">
        <p14:creationId xmlns:p14="http://schemas.microsoft.com/office/powerpoint/2010/main" val="158353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45CA1-D909-B2B3-9953-98C79934FB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710004-FC79-1051-29D9-49B1C36B9920}"/>
              </a:ext>
            </a:extLst>
          </p:cNvPr>
          <p:cNvSpPr>
            <a:spLocks noGrp="1"/>
          </p:cNvSpPr>
          <p:nvPr>
            <p:ph type="title"/>
          </p:nvPr>
        </p:nvSpPr>
        <p:spPr/>
        <p:txBody>
          <a:bodyPr>
            <a:normAutofit/>
          </a:bodyPr>
          <a:lstStyle/>
          <a:p>
            <a:r>
              <a:rPr lang="de-DE" dirty="0"/>
              <a:t>Logistik-Profis: Wer bewegt unsere Welt?</a:t>
            </a:r>
            <a:endParaRPr lang="de-AT" dirty="0"/>
          </a:p>
        </p:txBody>
      </p:sp>
      <p:sp>
        <p:nvSpPr>
          <p:cNvPr id="3" name="Inhaltsplatzhalter 2">
            <a:extLst>
              <a:ext uri="{FF2B5EF4-FFF2-40B4-BE49-F238E27FC236}">
                <a16:creationId xmlns:a16="http://schemas.microsoft.com/office/drawing/2014/main" id="{D16B0BDA-067B-4E58-9A36-8FA22D2550FD}"/>
              </a:ext>
            </a:extLst>
          </p:cNvPr>
          <p:cNvSpPr>
            <a:spLocks noGrp="1"/>
          </p:cNvSpPr>
          <p:nvPr>
            <p:ph idx="1"/>
          </p:nvPr>
        </p:nvSpPr>
        <p:spPr>
          <a:xfrm>
            <a:off x="4029814" y="1685384"/>
            <a:ext cx="7740909" cy="4390296"/>
          </a:xfrm>
        </p:spPr>
        <p:txBody>
          <a:bodyPr>
            <a:normAutofit fontScale="92500" lnSpcReduction="10000"/>
          </a:bodyPr>
          <a:lstStyle/>
          <a:p>
            <a:pPr marL="0" indent="0">
              <a:buNone/>
            </a:pPr>
            <a:r>
              <a:rPr lang="de-AT" sz="1900" b="1" dirty="0"/>
              <a:t>Die Mission</a:t>
            </a:r>
          </a:p>
          <a:p>
            <a:r>
              <a:rPr lang="de-AT" sz="1900" dirty="0"/>
              <a:t>In Zweierteams begebt ihr euch auf die Suche nach einem Logistik-Profi. Euer Ziel ist es, ein Gesicht hinter den Kulissen der globalen Warenströme kennenzulernen, die täglichen Herausforderungen zu verstehen und diesen Beruf eurer Klasse vorzustellen.</a:t>
            </a:r>
          </a:p>
          <a:p>
            <a:pPr marL="0" indent="0">
              <a:buNone/>
            </a:pPr>
            <a:r>
              <a:rPr lang="de-AT" sz="1900" b="1" dirty="0"/>
              <a:t>Etappe 1: </a:t>
            </a:r>
            <a:r>
              <a:rPr lang="de-AT" sz="1900" b="1" dirty="0" err="1"/>
              <a:t>Eine:n</a:t>
            </a:r>
            <a:r>
              <a:rPr lang="de-AT" sz="1900" b="1" dirty="0"/>
              <a:t> </a:t>
            </a:r>
            <a:r>
              <a:rPr lang="de-AT" sz="1900" b="1" dirty="0" err="1"/>
              <a:t>Expert:in</a:t>
            </a:r>
            <a:r>
              <a:rPr lang="de-AT" sz="1900" b="1" dirty="0"/>
              <a:t> finden</a:t>
            </a:r>
          </a:p>
          <a:p>
            <a:r>
              <a:rPr lang="de-AT" sz="1900" dirty="0"/>
              <a:t>Sucht in eurem Umfeld oder kontaktiert Unternehmen in der Region. Logistik-Profis arbeiten überall.</a:t>
            </a:r>
          </a:p>
          <a:p>
            <a:pPr marL="0" indent="0">
              <a:buNone/>
            </a:pPr>
            <a:r>
              <a:rPr lang="de-AT" sz="1900" b="1" dirty="0"/>
              <a:t>Etappe 2: Das Interview</a:t>
            </a:r>
          </a:p>
          <a:p>
            <a:r>
              <a:rPr lang="de-AT" sz="1900" dirty="0"/>
              <a:t>Bereitet ein Interview (persönlich, telefonisch oder per Video-Call) vor.</a:t>
            </a:r>
          </a:p>
          <a:p>
            <a:pPr marL="0" indent="0">
              <a:buNone/>
            </a:pPr>
            <a:r>
              <a:rPr lang="de-AT" sz="1900" b="1" dirty="0"/>
              <a:t>Etappe 3: Die Präsentation</a:t>
            </a:r>
          </a:p>
          <a:p>
            <a:r>
              <a:rPr lang="de-AT" sz="1900" dirty="0"/>
              <a:t>Präsentiert eure Ergebnisse kreativ (5–8 Minuten). Erstellt dafür einen Steckbrief oder eine </a:t>
            </a:r>
            <a:r>
              <a:rPr lang="de-AT" sz="1900" dirty="0" err="1"/>
              <a:t>One</a:t>
            </a:r>
            <a:r>
              <a:rPr lang="de-AT" sz="1900" dirty="0"/>
              <a:t>-Page-Präsentation.</a:t>
            </a:r>
          </a:p>
        </p:txBody>
      </p:sp>
    </p:spTree>
    <p:extLst>
      <p:ext uri="{BB962C8B-B14F-4D97-AF65-F5344CB8AC3E}">
        <p14:creationId xmlns:p14="http://schemas.microsoft.com/office/powerpoint/2010/main" val="136340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04D6A-9007-10AA-2654-EBE8C0D9FB7E}"/>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01F0B5EA-C85C-11AB-EF8F-96B0F24DD4DB}"/>
              </a:ext>
            </a:extLst>
          </p:cNvPr>
          <p:cNvGraphicFramePr/>
          <p:nvPr>
            <p:extLst>
              <p:ext uri="{D42A27DB-BD31-4B8C-83A1-F6EECF244321}">
                <p14:modId xmlns:p14="http://schemas.microsoft.com/office/powerpoint/2010/main" val="1163225478"/>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46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AC655-C184-21ED-B5FF-41170AB0D56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61BCD05-7460-28C6-9697-B17F586351C3}"/>
              </a:ext>
            </a:extLst>
          </p:cNvPr>
          <p:cNvSpPr>
            <a:spLocks noGrp="1"/>
          </p:cNvSpPr>
          <p:nvPr>
            <p:ph type="title"/>
          </p:nvPr>
        </p:nvSpPr>
        <p:spPr/>
        <p:txBody>
          <a:bodyPr/>
          <a:lstStyle/>
          <a:p>
            <a:r>
              <a:rPr lang="de-AT" dirty="0"/>
              <a:t>Stärken und Schwächen</a:t>
            </a:r>
            <a:br>
              <a:rPr lang="de-AT" dirty="0"/>
            </a:br>
            <a:r>
              <a:rPr lang="de-AT" dirty="0"/>
              <a:t>des Straßenverkehrs</a:t>
            </a:r>
          </a:p>
        </p:txBody>
      </p:sp>
      <p:graphicFrame>
        <p:nvGraphicFramePr>
          <p:cNvPr id="17" name="Diagramm 16" descr="Tabelle Vor- und Nachteile Verkehrsträger Straße">
            <a:extLst>
              <a:ext uri="{FF2B5EF4-FFF2-40B4-BE49-F238E27FC236}">
                <a16:creationId xmlns:a16="http://schemas.microsoft.com/office/drawing/2014/main" id="{2F48A04B-39D2-EFFD-FF97-BCEA667FB26D}"/>
              </a:ext>
            </a:extLst>
          </p:cNvPr>
          <p:cNvGraphicFramePr/>
          <p:nvPr>
            <p:extLst>
              <p:ext uri="{D42A27DB-BD31-4B8C-83A1-F6EECF244321}">
                <p14:modId xmlns:p14="http://schemas.microsoft.com/office/powerpoint/2010/main" val="392662559"/>
              </p:ext>
            </p:extLst>
          </p:nvPr>
        </p:nvGraphicFramePr>
        <p:xfrm>
          <a:off x="635069" y="1182756"/>
          <a:ext cx="10964393" cy="5173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descr="Ein Bild, das Schwarz, Dunkelheit enthält.&#10;&#10;KI-generierte Inhalte können fehlerhaft sein.">
            <a:extLst>
              <a:ext uri="{FF2B5EF4-FFF2-40B4-BE49-F238E27FC236}">
                <a16:creationId xmlns:a16="http://schemas.microsoft.com/office/drawing/2014/main" id="{45A66FB8-5D2A-1C91-75F4-357E357749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7882" y="1440165"/>
            <a:ext cx="916236" cy="916236"/>
          </a:xfrm>
          <a:prstGeom prst="rect">
            <a:avLst/>
          </a:prstGeom>
        </p:spPr>
      </p:pic>
    </p:spTree>
    <p:extLst>
      <p:ext uri="{BB962C8B-B14F-4D97-AF65-F5344CB8AC3E}">
        <p14:creationId xmlns:p14="http://schemas.microsoft.com/office/powerpoint/2010/main" val="268835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8589CC5-625B-9E14-523F-C0B4C3148CA4}"/>
              </a:ext>
            </a:extLst>
          </p:cNvPr>
          <p:cNvSpPr>
            <a:spLocks noGrp="1"/>
          </p:cNvSpPr>
          <p:nvPr>
            <p:ph idx="1"/>
          </p:nvPr>
        </p:nvSpPr>
        <p:spPr/>
        <p:txBody>
          <a:bodyPr>
            <a:normAutofit/>
          </a:bodyPr>
          <a:lstStyle/>
          <a:p>
            <a:r>
              <a:rPr lang="de-AT" dirty="0"/>
              <a:t>Die Infrastruktur des Verkehrsträgers Straße besteht aus:</a:t>
            </a:r>
          </a:p>
          <a:p>
            <a:pPr lvl="1"/>
            <a:r>
              <a:rPr lang="de-DE" dirty="0"/>
              <a:t>Der Straße als Grundstein des Transportes </a:t>
            </a:r>
          </a:p>
          <a:p>
            <a:pPr lvl="2"/>
            <a:r>
              <a:rPr lang="de-DE" dirty="0"/>
              <a:t>Primäres Straßennetz (Autobahn, Schnellstraße)</a:t>
            </a:r>
          </a:p>
          <a:p>
            <a:pPr lvl="2"/>
            <a:r>
              <a:rPr lang="de-DE" dirty="0"/>
              <a:t>Sekundäres Straßennetz (</a:t>
            </a:r>
            <a:r>
              <a:rPr lang="de-AT" dirty="0"/>
              <a:t>Bundesstraßen und Landesstraßen)</a:t>
            </a:r>
            <a:endParaRPr lang="de-DE" dirty="0"/>
          </a:p>
          <a:p>
            <a:pPr lvl="2"/>
            <a:r>
              <a:rPr lang="de-AT" dirty="0"/>
              <a:t>Tertiäres </a:t>
            </a:r>
            <a:r>
              <a:rPr lang="de-DE" dirty="0"/>
              <a:t>Straßennetz (</a:t>
            </a:r>
            <a:r>
              <a:rPr lang="de-AT" dirty="0"/>
              <a:t>Gemeindestraßen)</a:t>
            </a:r>
          </a:p>
          <a:p>
            <a:pPr lvl="3"/>
            <a:endParaRPr lang="de-DE" dirty="0"/>
          </a:p>
          <a:p>
            <a:pPr lvl="1"/>
            <a:r>
              <a:rPr lang="de-DE" dirty="0"/>
              <a:t>Die Verkehrsmittel im Straßengüterverkehr</a:t>
            </a:r>
          </a:p>
          <a:p>
            <a:pPr lvl="2"/>
            <a:r>
              <a:rPr lang="de-DE" dirty="0"/>
              <a:t>Leichter Lastkraftwagen (</a:t>
            </a:r>
            <a:r>
              <a:rPr lang="de-AT" dirty="0"/>
              <a:t>Einsatzbereich: z.B. Verteilung von Paketen, Kurierdienste, Handwerksbereich, privater Möbeltransport)</a:t>
            </a:r>
            <a:endParaRPr lang="de-DE" dirty="0"/>
          </a:p>
          <a:p>
            <a:pPr lvl="2"/>
            <a:r>
              <a:rPr lang="de-DE" dirty="0"/>
              <a:t>Mittlerer Lastkraftwagen (</a:t>
            </a:r>
            <a:r>
              <a:rPr lang="de-AT" dirty="0"/>
              <a:t>Einsatzbereich: z.B. Baustellenversorgung, Müllabfuhr, Handwerksbereich, Verteilung von Stückgütern)</a:t>
            </a:r>
          </a:p>
          <a:p>
            <a:pPr lvl="2"/>
            <a:r>
              <a:rPr lang="de-DE" dirty="0"/>
              <a:t>Schwerer Lastkraftwagen (</a:t>
            </a:r>
            <a:r>
              <a:rPr lang="de-AT" dirty="0"/>
              <a:t>Einsatzbereich: z.B. Verbindung von großen Knoten, schwere oder lange Güter)</a:t>
            </a:r>
          </a:p>
        </p:txBody>
      </p:sp>
      <p:sp>
        <p:nvSpPr>
          <p:cNvPr id="3" name="Titel 2">
            <a:extLst>
              <a:ext uri="{FF2B5EF4-FFF2-40B4-BE49-F238E27FC236}">
                <a16:creationId xmlns:a16="http://schemas.microsoft.com/office/drawing/2014/main" id="{610F16F6-10FF-0E82-1525-C5CCFF059502}"/>
              </a:ext>
            </a:extLst>
          </p:cNvPr>
          <p:cNvSpPr>
            <a:spLocks noGrp="1"/>
          </p:cNvSpPr>
          <p:nvPr>
            <p:ph type="title"/>
          </p:nvPr>
        </p:nvSpPr>
        <p:spPr/>
        <p:txBody>
          <a:bodyPr/>
          <a:lstStyle/>
          <a:p>
            <a:r>
              <a:rPr lang="de-AT" dirty="0"/>
              <a:t>Elemente der Straße</a:t>
            </a:r>
          </a:p>
        </p:txBody>
      </p:sp>
      <p:pic>
        <p:nvPicPr>
          <p:cNvPr id="4" name="Grafik 3" descr="Ein Bild, das Schwarz, Dunkelheit enthält.&#10;&#10;KI-generierte Inhalte können fehlerhaft sein.">
            <a:extLst>
              <a:ext uri="{FF2B5EF4-FFF2-40B4-BE49-F238E27FC236}">
                <a16:creationId xmlns:a16="http://schemas.microsoft.com/office/drawing/2014/main" id="{DDCB4C05-2EA4-641B-2354-D17D8C99A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719" y="2970882"/>
            <a:ext cx="916236" cy="916236"/>
          </a:xfrm>
          <a:prstGeom prst="rect">
            <a:avLst/>
          </a:prstGeom>
        </p:spPr>
      </p:pic>
      <p:pic>
        <p:nvPicPr>
          <p:cNvPr id="6" name="Grafik 5" descr="Ein Bild, das Schwarz, Dunkelheit enthält.&#10;&#10;KI-generierte Inhalte können fehlerhaft sein.">
            <a:extLst>
              <a:ext uri="{FF2B5EF4-FFF2-40B4-BE49-F238E27FC236}">
                <a16:creationId xmlns:a16="http://schemas.microsoft.com/office/drawing/2014/main" id="{CA2E9457-F9F1-E3DB-BDA7-AB64858D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5877" y="1890882"/>
            <a:ext cx="1080000" cy="1080000"/>
          </a:xfrm>
          <a:prstGeom prst="rect">
            <a:avLst/>
          </a:prstGeom>
        </p:spPr>
      </p:pic>
    </p:spTree>
    <p:extLst>
      <p:ext uri="{BB962C8B-B14F-4D97-AF65-F5344CB8AC3E}">
        <p14:creationId xmlns:p14="http://schemas.microsoft.com/office/powerpoint/2010/main" val="3695690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DA84-C7A2-3AA5-47B4-934F3F9BEF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9BA5EF-A615-B83E-A29F-CF22B2A3C732}"/>
              </a:ext>
            </a:extLst>
          </p:cNvPr>
          <p:cNvSpPr>
            <a:spLocks noGrp="1"/>
          </p:cNvSpPr>
          <p:nvPr>
            <p:ph type="title"/>
          </p:nvPr>
        </p:nvSpPr>
        <p:spPr/>
        <p:txBody>
          <a:bodyPr/>
          <a:lstStyle/>
          <a:p>
            <a:r>
              <a:rPr lang="de-AT" dirty="0"/>
              <a:t>Straßennetzdichte (Autobahnen) in Europa</a:t>
            </a:r>
          </a:p>
        </p:txBody>
      </p:sp>
      <p:pic>
        <p:nvPicPr>
          <p:cNvPr id="3" name="Grafik 2">
            <a:extLst>
              <a:ext uri="{FF2B5EF4-FFF2-40B4-BE49-F238E27FC236}">
                <a16:creationId xmlns:a16="http://schemas.microsoft.com/office/drawing/2014/main" id="{D41357C4-3A4D-CB9D-38E0-255E3328B0C7}"/>
              </a:ext>
            </a:extLst>
          </p:cNvPr>
          <p:cNvPicPr>
            <a:picLocks noChangeAspect="1"/>
          </p:cNvPicPr>
          <p:nvPr/>
        </p:nvPicPr>
        <p:blipFill>
          <a:blip r:embed="rId3"/>
          <a:srcRect t="1087" b="26656"/>
          <a:stretch>
            <a:fillRect/>
          </a:stretch>
        </p:blipFill>
        <p:spPr>
          <a:xfrm>
            <a:off x="1249344" y="1440165"/>
            <a:ext cx="4846656" cy="4955418"/>
          </a:xfrm>
          <a:prstGeom prst="rect">
            <a:avLst/>
          </a:prstGeom>
        </p:spPr>
      </p:pic>
      <p:pic>
        <p:nvPicPr>
          <p:cNvPr id="4" name="Grafik 3">
            <a:extLst>
              <a:ext uri="{FF2B5EF4-FFF2-40B4-BE49-F238E27FC236}">
                <a16:creationId xmlns:a16="http://schemas.microsoft.com/office/drawing/2014/main" id="{D97F6CDF-A51F-2474-622D-8C0672B66B47}"/>
              </a:ext>
            </a:extLst>
          </p:cNvPr>
          <p:cNvPicPr>
            <a:picLocks noChangeAspect="1"/>
          </p:cNvPicPr>
          <p:nvPr/>
        </p:nvPicPr>
        <p:blipFill>
          <a:blip r:embed="rId3"/>
          <a:srcRect t="73352"/>
          <a:stretch>
            <a:fillRect/>
          </a:stretch>
        </p:blipFill>
        <p:spPr>
          <a:xfrm>
            <a:off x="6344950" y="2515238"/>
            <a:ext cx="4846656" cy="1827523"/>
          </a:xfrm>
          <a:prstGeom prst="rect">
            <a:avLst/>
          </a:prstGeom>
        </p:spPr>
      </p:pic>
    </p:spTree>
    <p:extLst>
      <p:ext uri="{BB962C8B-B14F-4D97-AF65-F5344CB8AC3E}">
        <p14:creationId xmlns:p14="http://schemas.microsoft.com/office/powerpoint/2010/main" val="76799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BF8CE"/>
            </a:gs>
            <a:gs pos="38000">
              <a:srgbClr val="ECFCED"/>
            </a:gs>
          </a:gsLst>
          <a:lin ang="13500000" scaled="0"/>
        </a:gradFill>
        <a:effectLst/>
      </p:bgPr>
    </p:bg>
    <p:spTree>
      <p:nvGrpSpPr>
        <p:cNvPr id="1" name="">
          <a:extLst>
            <a:ext uri="{FF2B5EF4-FFF2-40B4-BE49-F238E27FC236}">
              <a16:creationId xmlns:a16="http://schemas.microsoft.com/office/drawing/2014/main" id="{9D94BFE3-F7F2-F19E-A510-65139E86C1B8}"/>
            </a:ext>
          </a:extLst>
        </p:cNvPr>
        <p:cNvGrpSpPr/>
        <p:nvPr/>
      </p:nvGrpSpPr>
      <p:grpSpPr>
        <a:xfrm>
          <a:off x="0" y="0"/>
          <a:ext cx="0" cy="0"/>
          <a:chOff x="0" y="0"/>
          <a:chExt cx="0" cy="0"/>
        </a:xfrm>
      </p:grpSpPr>
      <p:sp>
        <p:nvSpPr>
          <p:cNvPr id="4" name="Inhaltsplatzhalter 2">
            <a:extLst>
              <a:ext uri="{FF2B5EF4-FFF2-40B4-BE49-F238E27FC236}">
                <a16:creationId xmlns:a16="http://schemas.microsoft.com/office/drawing/2014/main" id="{973D40C5-E4A1-19A7-0321-A77E28131B37}"/>
              </a:ext>
            </a:extLst>
          </p:cNvPr>
          <p:cNvSpPr txBox="1">
            <a:spLocks/>
          </p:cNvSpPr>
          <p:nvPr/>
        </p:nvSpPr>
        <p:spPr>
          <a:xfrm>
            <a:off x="426308" y="1973178"/>
            <a:ext cx="11344415" cy="374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A6169"/>
                </a:solidFill>
                <a:latin typeface="Mangal Pro" panose="00000500000000000000" pitchFamily="2" charset="0"/>
                <a:ea typeface="+mn-ea"/>
                <a:cs typeface="Mangal Pro" panose="000005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t>Welcher Anteil des weltweiten Gütertransports wird</a:t>
            </a:r>
            <a:br>
              <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br>
            <a:r>
              <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t>über die Schifffahrt abgewickelt?</a:t>
            </a:r>
            <a:br>
              <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br>
            <a:r>
              <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t>Und wie hoch ist der Anteil in Österreich?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AT" sz="2800" b="0"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2800" b="0"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t>Weltweit werden über 90 Prozent der weltweit gehandelten Güter über Wasserwege transportiert. In Österreich ist der Anteil mit knapp einem Prozent deutlich niedriger.</a:t>
            </a:r>
            <a:endPar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endParaRPr>
          </a:p>
        </p:txBody>
      </p:sp>
    </p:spTree>
    <p:extLst>
      <p:ext uri="{BB962C8B-B14F-4D97-AF65-F5344CB8AC3E}">
        <p14:creationId xmlns:p14="http://schemas.microsoft.com/office/powerpoint/2010/main" val="323722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CED0A-C078-C47D-54C8-140730E2A289}"/>
            </a:ext>
          </a:extLst>
        </p:cNvPr>
        <p:cNvGrpSpPr/>
        <p:nvPr/>
      </p:nvGrpSpPr>
      <p:grpSpPr>
        <a:xfrm>
          <a:off x="0" y="0"/>
          <a:ext cx="0" cy="0"/>
          <a:chOff x="0" y="0"/>
          <a:chExt cx="0" cy="0"/>
        </a:xfrm>
      </p:grpSpPr>
      <p:sp>
        <p:nvSpPr>
          <p:cNvPr id="4" name="Abgerundetes Rechteck 3">
            <a:extLst>
              <a:ext uri="{FF2B5EF4-FFF2-40B4-BE49-F238E27FC236}">
                <a16:creationId xmlns:a16="http://schemas.microsoft.com/office/drawing/2014/main" id="{37BB7661-1926-102F-7C6E-58DB17D30CBE}"/>
              </a:ext>
            </a:extLst>
          </p:cNvPr>
          <p:cNvSpPr/>
          <p:nvPr/>
        </p:nvSpPr>
        <p:spPr>
          <a:xfrm>
            <a:off x="2168604" y="2250546"/>
            <a:ext cx="3567357" cy="3241514"/>
          </a:xfrm>
          <a:prstGeom prst="roundRect">
            <a:avLst>
              <a:gd name="adj" fmla="val 5226"/>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de-AT" sz="1600" dirty="0">
              <a:solidFill>
                <a:schemeClr val="tx1"/>
              </a:solidFill>
              <a:latin typeface="Arial" panose="020B0604020202020204" pitchFamily="34" charset="0"/>
              <a:cs typeface="Arial" panose="020B0604020202020204" pitchFamily="34" charset="0"/>
            </a:endParaRPr>
          </a:p>
        </p:txBody>
      </p:sp>
      <p:sp>
        <p:nvSpPr>
          <p:cNvPr id="13" name="Abgerundetes Rechteck 12">
            <a:extLst>
              <a:ext uri="{FF2B5EF4-FFF2-40B4-BE49-F238E27FC236}">
                <a16:creationId xmlns:a16="http://schemas.microsoft.com/office/drawing/2014/main" id="{BF6546E8-B9CC-9CDF-43B7-9792CB7C899F}"/>
              </a:ext>
            </a:extLst>
          </p:cNvPr>
          <p:cNvSpPr/>
          <p:nvPr/>
        </p:nvSpPr>
        <p:spPr>
          <a:xfrm>
            <a:off x="2377731" y="3962797"/>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kalkulatorische Zinsen</a:t>
            </a:r>
          </a:p>
        </p:txBody>
      </p:sp>
      <p:sp>
        <p:nvSpPr>
          <p:cNvPr id="14" name="Abgerundetes Rechteck 13">
            <a:extLst>
              <a:ext uri="{FF2B5EF4-FFF2-40B4-BE49-F238E27FC236}">
                <a16:creationId xmlns:a16="http://schemas.microsoft.com/office/drawing/2014/main" id="{A345B52F-4603-0288-3499-B031CCC8BC3C}"/>
              </a:ext>
            </a:extLst>
          </p:cNvPr>
          <p:cNvSpPr/>
          <p:nvPr/>
        </p:nvSpPr>
        <p:spPr>
          <a:xfrm>
            <a:off x="2377731" y="4573018"/>
            <a:ext cx="3160388" cy="790091"/>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Wartung, Versicherung,</a:t>
            </a:r>
          </a:p>
          <a:p>
            <a:pPr algn="ctr"/>
            <a:r>
              <a:rPr lang="de-AT" sz="1600" b="1" dirty="0">
                <a:solidFill>
                  <a:schemeClr val="tx1"/>
                </a:solidFill>
                <a:latin typeface="Arial" panose="020B0604020202020204" pitchFamily="34" charset="0"/>
                <a:cs typeface="Arial" panose="020B0604020202020204" pitchFamily="34" charset="0"/>
              </a:rPr>
              <a:t>Steuer, Verwaltung</a:t>
            </a:r>
          </a:p>
        </p:txBody>
      </p:sp>
      <p:sp>
        <p:nvSpPr>
          <p:cNvPr id="2" name="Titel 1">
            <a:extLst>
              <a:ext uri="{FF2B5EF4-FFF2-40B4-BE49-F238E27FC236}">
                <a16:creationId xmlns:a16="http://schemas.microsoft.com/office/drawing/2014/main" id="{06E251E4-16BE-6877-A1F2-51A31348E17F}"/>
              </a:ext>
            </a:extLst>
          </p:cNvPr>
          <p:cNvSpPr>
            <a:spLocks noGrp="1"/>
          </p:cNvSpPr>
          <p:nvPr>
            <p:ph type="title"/>
          </p:nvPr>
        </p:nvSpPr>
        <p:spPr/>
        <p:txBody>
          <a:bodyPr/>
          <a:lstStyle/>
          <a:p>
            <a:r>
              <a:rPr lang="de-AT" dirty="0"/>
              <a:t>Kalkulation im Straßengüterverkehr</a:t>
            </a:r>
          </a:p>
        </p:txBody>
      </p:sp>
      <p:sp>
        <p:nvSpPr>
          <p:cNvPr id="6" name="Abgerundetes Rechteck 5">
            <a:extLst>
              <a:ext uri="{FF2B5EF4-FFF2-40B4-BE49-F238E27FC236}">
                <a16:creationId xmlns:a16="http://schemas.microsoft.com/office/drawing/2014/main" id="{0B809F81-0BCF-9D18-4BE4-D22A1B19BE9C}"/>
              </a:ext>
            </a:extLst>
          </p:cNvPr>
          <p:cNvSpPr/>
          <p:nvPr/>
        </p:nvSpPr>
        <p:spPr>
          <a:xfrm>
            <a:off x="2727309" y="1982348"/>
            <a:ext cx="2449831" cy="516827"/>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FIXE Kosten</a:t>
            </a:r>
            <a:endParaRPr lang="de-AT" sz="1700" b="1" dirty="0">
              <a:solidFill>
                <a:schemeClr val="bg1"/>
              </a:solidFill>
              <a:latin typeface="Arial" panose="020B0604020202020204" pitchFamily="34" charset="0"/>
              <a:cs typeface="Arial" panose="020B0604020202020204" pitchFamily="34" charset="0"/>
            </a:endParaRPr>
          </a:p>
        </p:txBody>
      </p:sp>
      <p:sp>
        <p:nvSpPr>
          <p:cNvPr id="9" name="Abgerundetes Rechteck 8">
            <a:extLst>
              <a:ext uri="{FF2B5EF4-FFF2-40B4-BE49-F238E27FC236}">
                <a16:creationId xmlns:a16="http://schemas.microsoft.com/office/drawing/2014/main" id="{7A02D7AF-04C4-C849-E97A-9BDEDB9227A3}"/>
              </a:ext>
            </a:extLst>
          </p:cNvPr>
          <p:cNvSpPr/>
          <p:nvPr/>
        </p:nvSpPr>
        <p:spPr>
          <a:xfrm>
            <a:off x="2367309" y="2747803"/>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Personal</a:t>
            </a:r>
            <a:endParaRPr lang="de-AT" sz="1700" b="1" dirty="0">
              <a:solidFill>
                <a:schemeClr val="tx1"/>
              </a:solidFill>
              <a:latin typeface="Arial" panose="020B0604020202020204" pitchFamily="34" charset="0"/>
              <a:cs typeface="Arial" panose="020B0604020202020204" pitchFamily="34" charset="0"/>
            </a:endParaRPr>
          </a:p>
        </p:txBody>
      </p:sp>
      <p:sp>
        <p:nvSpPr>
          <p:cNvPr id="12" name="Abgerundetes Rechteck 11">
            <a:extLst>
              <a:ext uri="{FF2B5EF4-FFF2-40B4-BE49-F238E27FC236}">
                <a16:creationId xmlns:a16="http://schemas.microsoft.com/office/drawing/2014/main" id="{58700F7B-C797-39F1-B6C4-EC2B6B23F0F9}"/>
              </a:ext>
            </a:extLst>
          </p:cNvPr>
          <p:cNvSpPr/>
          <p:nvPr/>
        </p:nvSpPr>
        <p:spPr>
          <a:xfrm>
            <a:off x="2367309" y="3358024"/>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kalkulatorische Abschreibung</a:t>
            </a:r>
          </a:p>
        </p:txBody>
      </p:sp>
      <p:sp>
        <p:nvSpPr>
          <p:cNvPr id="15" name="Abgerundetes Rechteck 14">
            <a:extLst>
              <a:ext uri="{FF2B5EF4-FFF2-40B4-BE49-F238E27FC236}">
                <a16:creationId xmlns:a16="http://schemas.microsoft.com/office/drawing/2014/main" id="{184ADAA1-56EF-89E0-ABA0-4519B1DFB11B}"/>
              </a:ext>
            </a:extLst>
          </p:cNvPr>
          <p:cNvSpPr/>
          <p:nvPr/>
        </p:nvSpPr>
        <p:spPr>
          <a:xfrm>
            <a:off x="6312025" y="2254094"/>
            <a:ext cx="3567357" cy="2975107"/>
          </a:xfrm>
          <a:prstGeom prst="roundRect">
            <a:avLst>
              <a:gd name="adj" fmla="val 5226"/>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de-AT" sz="1600" dirty="0">
              <a:solidFill>
                <a:schemeClr val="tx1"/>
              </a:solidFill>
              <a:latin typeface="Arial" panose="020B0604020202020204" pitchFamily="34" charset="0"/>
              <a:cs typeface="Arial" panose="020B0604020202020204" pitchFamily="34" charset="0"/>
            </a:endParaRPr>
          </a:p>
        </p:txBody>
      </p:sp>
      <p:sp>
        <p:nvSpPr>
          <p:cNvPr id="16" name="Abgerundetes Rechteck 15">
            <a:extLst>
              <a:ext uri="{FF2B5EF4-FFF2-40B4-BE49-F238E27FC236}">
                <a16:creationId xmlns:a16="http://schemas.microsoft.com/office/drawing/2014/main" id="{6C63907B-B628-5160-FE3B-008A2F409811}"/>
              </a:ext>
            </a:extLst>
          </p:cNvPr>
          <p:cNvSpPr/>
          <p:nvPr/>
        </p:nvSpPr>
        <p:spPr>
          <a:xfrm>
            <a:off x="6521152" y="3966344"/>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Reparaturen</a:t>
            </a:r>
          </a:p>
        </p:txBody>
      </p:sp>
      <p:sp>
        <p:nvSpPr>
          <p:cNvPr id="18" name="Abgerundetes Rechteck 17">
            <a:extLst>
              <a:ext uri="{FF2B5EF4-FFF2-40B4-BE49-F238E27FC236}">
                <a16:creationId xmlns:a16="http://schemas.microsoft.com/office/drawing/2014/main" id="{17ACF6FE-1896-509A-1D00-1A0B94506110}"/>
              </a:ext>
            </a:extLst>
          </p:cNvPr>
          <p:cNvSpPr/>
          <p:nvPr/>
        </p:nvSpPr>
        <p:spPr>
          <a:xfrm>
            <a:off x="6870730" y="1985895"/>
            <a:ext cx="2449831" cy="516827"/>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 VARIABLE Kosten</a:t>
            </a:r>
            <a:endParaRPr lang="de-AT" sz="1700" b="1" dirty="0">
              <a:solidFill>
                <a:schemeClr val="bg1"/>
              </a:solidFill>
              <a:latin typeface="Arial" panose="020B0604020202020204" pitchFamily="34" charset="0"/>
              <a:cs typeface="Arial" panose="020B0604020202020204" pitchFamily="34" charset="0"/>
            </a:endParaRPr>
          </a:p>
        </p:txBody>
      </p:sp>
      <p:sp>
        <p:nvSpPr>
          <p:cNvPr id="19" name="Abgerundetes Rechteck 18">
            <a:extLst>
              <a:ext uri="{FF2B5EF4-FFF2-40B4-BE49-F238E27FC236}">
                <a16:creationId xmlns:a16="http://schemas.microsoft.com/office/drawing/2014/main" id="{846330AC-2B58-9CAE-9125-1887A08230C4}"/>
              </a:ext>
            </a:extLst>
          </p:cNvPr>
          <p:cNvSpPr/>
          <p:nvPr/>
        </p:nvSpPr>
        <p:spPr>
          <a:xfrm>
            <a:off x="6510730" y="2751350"/>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Treibstoff</a:t>
            </a:r>
            <a:endParaRPr lang="de-AT" sz="1700" b="1" dirty="0">
              <a:solidFill>
                <a:schemeClr val="tx1"/>
              </a:solidFill>
              <a:latin typeface="Arial" panose="020B0604020202020204" pitchFamily="34" charset="0"/>
              <a:cs typeface="Arial" panose="020B0604020202020204" pitchFamily="34" charset="0"/>
            </a:endParaRPr>
          </a:p>
        </p:txBody>
      </p:sp>
      <p:sp>
        <p:nvSpPr>
          <p:cNvPr id="20" name="Abgerundetes Rechteck 19">
            <a:extLst>
              <a:ext uri="{FF2B5EF4-FFF2-40B4-BE49-F238E27FC236}">
                <a16:creationId xmlns:a16="http://schemas.microsoft.com/office/drawing/2014/main" id="{1870F2E9-55CB-BF29-51A1-A3014D3F4B32}"/>
              </a:ext>
            </a:extLst>
          </p:cNvPr>
          <p:cNvSpPr/>
          <p:nvPr/>
        </p:nvSpPr>
        <p:spPr>
          <a:xfrm>
            <a:off x="6510730" y="3361571"/>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Reifen</a:t>
            </a:r>
          </a:p>
        </p:txBody>
      </p:sp>
      <p:grpSp>
        <p:nvGrpSpPr>
          <p:cNvPr id="11" name="Gruppieren 10">
            <a:extLst>
              <a:ext uri="{FF2B5EF4-FFF2-40B4-BE49-F238E27FC236}">
                <a16:creationId xmlns:a16="http://schemas.microsoft.com/office/drawing/2014/main" id="{9250E9B0-A8B1-21CF-62FB-AEEC03EFD5CA}"/>
              </a:ext>
            </a:extLst>
          </p:cNvPr>
          <p:cNvGrpSpPr/>
          <p:nvPr/>
        </p:nvGrpSpPr>
        <p:grpSpPr>
          <a:xfrm>
            <a:off x="5385854" y="1709865"/>
            <a:ext cx="1225034" cy="1081362"/>
            <a:chOff x="2123728" y="4149080"/>
            <a:chExt cx="1872208" cy="1740183"/>
          </a:xfrm>
        </p:grpSpPr>
        <p:sp>
          <p:nvSpPr>
            <p:cNvPr id="10" name="Ellipse 9">
              <a:extLst>
                <a:ext uri="{FF2B5EF4-FFF2-40B4-BE49-F238E27FC236}">
                  <a16:creationId xmlns:a16="http://schemas.microsoft.com/office/drawing/2014/main" id="{D184D23F-6717-B31A-B0D6-FE66C6F789BC}"/>
                </a:ext>
              </a:extLst>
            </p:cNvPr>
            <p:cNvSpPr/>
            <p:nvPr/>
          </p:nvSpPr>
          <p:spPr>
            <a:xfrm>
              <a:off x="2123728" y="4149080"/>
              <a:ext cx="1872208" cy="1740183"/>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Plus 7">
              <a:extLst>
                <a:ext uri="{FF2B5EF4-FFF2-40B4-BE49-F238E27FC236}">
                  <a16:creationId xmlns:a16="http://schemas.microsoft.com/office/drawing/2014/main" id="{0FD8A687-79BC-DF6E-B0A9-783ECEB13665}"/>
                </a:ext>
              </a:extLst>
            </p:cNvPr>
            <p:cNvSpPr/>
            <p:nvPr/>
          </p:nvSpPr>
          <p:spPr>
            <a:xfrm>
              <a:off x="2262740" y="4281850"/>
              <a:ext cx="1594183" cy="1474641"/>
            </a:xfrm>
            <a:prstGeom prst="mathPlus">
              <a:avLst>
                <a:gd name="adj1" fmla="val 22293"/>
              </a:avLst>
            </a:prstGeom>
            <a:solidFill>
              <a:srgbClr val="FFD9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1" name="Abgerundetes Rechteck 20">
            <a:extLst>
              <a:ext uri="{FF2B5EF4-FFF2-40B4-BE49-F238E27FC236}">
                <a16:creationId xmlns:a16="http://schemas.microsoft.com/office/drawing/2014/main" id="{64081A60-8E85-66A5-5DF0-EE67E0A60F4F}"/>
              </a:ext>
            </a:extLst>
          </p:cNvPr>
          <p:cNvSpPr/>
          <p:nvPr/>
        </p:nvSpPr>
        <p:spPr>
          <a:xfrm>
            <a:off x="6168008" y="5635392"/>
            <a:ext cx="1789368" cy="516827"/>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rgbClr val="787878"/>
                </a:solidFill>
                <a:latin typeface="Arial" panose="020B0604020202020204" pitchFamily="34" charset="0"/>
                <a:cs typeface="Arial" panose="020B0604020202020204" pitchFamily="34" charset="0"/>
              </a:rPr>
              <a:t>Tagessatz</a:t>
            </a:r>
            <a:endParaRPr lang="de-AT" sz="1700" b="1" dirty="0">
              <a:solidFill>
                <a:srgbClr val="787878"/>
              </a:solidFill>
              <a:latin typeface="Arial" panose="020B0604020202020204" pitchFamily="34" charset="0"/>
              <a:cs typeface="Arial" panose="020B0604020202020204" pitchFamily="34" charset="0"/>
            </a:endParaRPr>
          </a:p>
        </p:txBody>
      </p:sp>
      <p:sp>
        <p:nvSpPr>
          <p:cNvPr id="22" name="Abgerundetes Rechteck 21">
            <a:extLst>
              <a:ext uri="{FF2B5EF4-FFF2-40B4-BE49-F238E27FC236}">
                <a16:creationId xmlns:a16="http://schemas.microsoft.com/office/drawing/2014/main" id="{57FADAD3-60A0-F687-44D2-42B85BFA3B21}"/>
              </a:ext>
            </a:extLst>
          </p:cNvPr>
          <p:cNvSpPr/>
          <p:nvPr/>
        </p:nvSpPr>
        <p:spPr>
          <a:xfrm>
            <a:off x="8184232" y="5635391"/>
            <a:ext cx="1789368" cy="516827"/>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rgbClr val="787878"/>
                </a:solidFill>
                <a:latin typeface="Arial" panose="020B0604020202020204" pitchFamily="34" charset="0"/>
                <a:cs typeface="Arial" panose="020B0604020202020204" pitchFamily="34" charset="0"/>
              </a:rPr>
              <a:t>KM-Satz</a:t>
            </a:r>
            <a:endParaRPr lang="de-AT" sz="1700" b="1" dirty="0">
              <a:solidFill>
                <a:srgbClr val="787878"/>
              </a:solidFill>
              <a:latin typeface="Arial" panose="020B0604020202020204" pitchFamily="34" charset="0"/>
              <a:cs typeface="Arial" panose="020B0604020202020204" pitchFamily="34" charset="0"/>
            </a:endParaRPr>
          </a:p>
        </p:txBody>
      </p:sp>
      <p:cxnSp>
        <p:nvCxnSpPr>
          <p:cNvPr id="26" name="Gewinkelte Verbindung 25">
            <a:extLst>
              <a:ext uri="{FF2B5EF4-FFF2-40B4-BE49-F238E27FC236}">
                <a16:creationId xmlns:a16="http://schemas.microsoft.com/office/drawing/2014/main" id="{4C4D9B05-F70D-5D3B-DB6A-7050A719496E}"/>
              </a:ext>
            </a:extLst>
          </p:cNvPr>
          <p:cNvCxnSpPr>
            <a:stCxn id="4" idx="2"/>
            <a:endCxn id="21" idx="1"/>
          </p:cNvCxnSpPr>
          <p:nvPr/>
        </p:nvCxnSpPr>
        <p:spPr>
          <a:xfrm rot="16200000" flipH="1">
            <a:off x="4859274" y="4585069"/>
            <a:ext cx="401745" cy="2215726"/>
          </a:xfrm>
          <a:prstGeom prst="bentConnector2">
            <a:avLst/>
          </a:prstGeom>
          <a:ln w="38100">
            <a:solidFill>
              <a:srgbClr val="78787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winkelte Verbindung 34">
            <a:extLst>
              <a:ext uri="{FF2B5EF4-FFF2-40B4-BE49-F238E27FC236}">
                <a16:creationId xmlns:a16="http://schemas.microsoft.com/office/drawing/2014/main" id="{7790AC09-091D-CAAF-D482-C1A63D76D775}"/>
              </a:ext>
            </a:extLst>
          </p:cNvPr>
          <p:cNvCxnSpPr>
            <a:stCxn id="15" idx="2"/>
            <a:endCxn id="22" idx="0"/>
          </p:cNvCxnSpPr>
          <p:nvPr/>
        </p:nvCxnSpPr>
        <p:spPr>
          <a:xfrm rot="16200000" flipH="1">
            <a:off x="8384214" y="4940689"/>
            <a:ext cx="406190" cy="983213"/>
          </a:xfrm>
          <a:prstGeom prst="bentConnector3">
            <a:avLst/>
          </a:prstGeom>
          <a:ln w="38100">
            <a:solidFill>
              <a:srgbClr val="787878"/>
            </a:solidFill>
            <a:tailEnd type="triangle"/>
          </a:ln>
        </p:spPr>
        <p:style>
          <a:lnRef idx="1">
            <a:schemeClr val="accent1"/>
          </a:lnRef>
          <a:fillRef idx="0">
            <a:schemeClr val="accent1"/>
          </a:fillRef>
          <a:effectRef idx="0">
            <a:schemeClr val="accent1"/>
          </a:effectRef>
          <a:fontRef idx="minor">
            <a:schemeClr val="tx1"/>
          </a:fontRef>
        </p:style>
      </p:cxnSp>
      <p:sp>
        <p:nvSpPr>
          <p:cNvPr id="37" name="Abgerundetes Rechteck 36">
            <a:extLst>
              <a:ext uri="{FF2B5EF4-FFF2-40B4-BE49-F238E27FC236}">
                <a16:creationId xmlns:a16="http://schemas.microsoft.com/office/drawing/2014/main" id="{54A3B452-686E-A29E-BA7A-752AE6FD79BC}"/>
              </a:ext>
            </a:extLst>
          </p:cNvPr>
          <p:cNvSpPr/>
          <p:nvPr/>
        </p:nvSpPr>
        <p:spPr>
          <a:xfrm>
            <a:off x="6510729" y="4571117"/>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Maut</a:t>
            </a:r>
          </a:p>
        </p:txBody>
      </p:sp>
    </p:spTree>
    <p:extLst>
      <p:ext uri="{BB962C8B-B14F-4D97-AF65-F5344CB8AC3E}">
        <p14:creationId xmlns:p14="http://schemas.microsoft.com/office/powerpoint/2010/main" val="190606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7D31C-232E-56FE-929C-A5A38F51F395}"/>
              </a:ext>
            </a:extLst>
          </p:cNvPr>
          <p:cNvSpPr>
            <a:spLocks noGrp="1"/>
          </p:cNvSpPr>
          <p:nvPr>
            <p:ph type="title"/>
          </p:nvPr>
        </p:nvSpPr>
        <p:spPr/>
        <p:txBody>
          <a:bodyPr/>
          <a:lstStyle/>
          <a:p>
            <a:r>
              <a:rPr lang="de-AT" dirty="0"/>
              <a:t>Transportplanung mit der </a:t>
            </a:r>
            <a:r>
              <a:rPr lang="de-AT" dirty="0" err="1"/>
              <a:t>Logistify</a:t>
            </a:r>
            <a:r>
              <a:rPr lang="de-AT" dirty="0"/>
              <a:t>-App</a:t>
            </a:r>
          </a:p>
        </p:txBody>
      </p:sp>
      <p:sp>
        <p:nvSpPr>
          <p:cNvPr id="3" name="Inhaltsplatzhalter 2">
            <a:extLst>
              <a:ext uri="{FF2B5EF4-FFF2-40B4-BE49-F238E27FC236}">
                <a16:creationId xmlns:a16="http://schemas.microsoft.com/office/drawing/2014/main" id="{5669C31D-00F0-0125-67A0-457FF160DBAB}"/>
              </a:ext>
            </a:extLst>
          </p:cNvPr>
          <p:cNvSpPr>
            <a:spLocks noGrp="1"/>
          </p:cNvSpPr>
          <p:nvPr>
            <p:ph idx="1"/>
          </p:nvPr>
        </p:nvSpPr>
        <p:spPr/>
        <p:txBody>
          <a:bodyPr>
            <a:normAutofit fontScale="92500"/>
          </a:bodyPr>
          <a:lstStyle/>
          <a:p>
            <a:pPr marL="0" indent="0">
              <a:buNone/>
            </a:pPr>
            <a:r>
              <a:rPr lang="de-AT" b="1" dirty="0"/>
              <a:t>Spiel 1 - Transportmittel</a:t>
            </a:r>
          </a:p>
          <a:p>
            <a:r>
              <a:rPr lang="de-AT" dirty="0"/>
              <a:t>Dein Transportplanungstalent ist gefragt – wir brauchen deine Hilfe!</a:t>
            </a:r>
          </a:p>
          <a:p>
            <a:r>
              <a:rPr lang="de-AT" dirty="0"/>
              <a:t>Wir wollen verschiedene Güter bestmöglich von A nach B transportieren. Dabei legen wir besonderen Wert auf die Wahl des passenden Verkehrsmittels (LKW, Zug oder Binnenschiff).</a:t>
            </a:r>
          </a:p>
          <a:p>
            <a:r>
              <a:rPr lang="de-AT" dirty="0"/>
              <a:t>Der Transport soll so ökologisch und ökonomisch effizient wie möglich geplant werden.</a:t>
            </a:r>
          </a:p>
          <a:p>
            <a:endParaRPr lang="de-AT" dirty="0"/>
          </a:p>
          <a:p>
            <a:r>
              <a:rPr lang="de-AT" dirty="0"/>
              <a:t>App Download hier: </a:t>
            </a:r>
            <a:r>
              <a:rPr lang="en-US" dirty="0" err="1">
                <a:hlinkClick r:id="rId3"/>
              </a:rPr>
              <a:t>Logistify</a:t>
            </a:r>
            <a:r>
              <a:rPr lang="en-US" dirty="0">
                <a:hlinkClick r:id="rId3"/>
              </a:rPr>
              <a:t>: Understanding the World of Logistics</a:t>
            </a:r>
            <a:endParaRPr lang="en-US" dirty="0"/>
          </a:p>
          <a:p>
            <a:r>
              <a:rPr lang="de-AT" dirty="0"/>
              <a:t>Erklärvideo: </a:t>
            </a:r>
            <a:r>
              <a:rPr lang="de-AT" dirty="0">
                <a:hlinkClick r:id="rId4"/>
              </a:rPr>
              <a:t>https://www.youtube.com/watch?v=kZhL5SPtn6A</a:t>
            </a:r>
            <a:endParaRPr lang="de-AT" dirty="0"/>
          </a:p>
        </p:txBody>
      </p:sp>
    </p:spTree>
    <p:extLst>
      <p:ext uri="{BB962C8B-B14F-4D97-AF65-F5344CB8AC3E}">
        <p14:creationId xmlns:p14="http://schemas.microsoft.com/office/powerpoint/2010/main" val="302640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46E42-3AF1-F1AB-A101-6F6ABF4B08DB}"/>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042D9E5F-2891-2003-A357-D10A6BC9DAFB}"/>
              </a:ext>
            </a:extLst>
          </p:cNvPr>
          <p:cNvGraphicFramePr/>
          <p:nvPr>
            <p:extLst>
              <p:ext uri="{D42A27DB-BD31-4B8C-83A1-F6EECF244321}">
                <p14:modId xmlns:p14="http://schemas.microsoft.com/office/powerpoint/2010/main" val="4065310476"/>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754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3718-BA84-95F5-03E4-A57AB1B15475}"/>
            </a:ext>
          </a:extLst>
        </p:cNvPr>
        <p:cNvGrpSpPr/>
        <p:nvPr/>
      </p:nvGrpSpPr>
      <p:grpSpPr>
        <a:xfrm>
          <a:off x="0" y="0"/>
          <a:ext cx="0" cy="0"/>
          <a:chOff x="0" y="0"/>
          <a:chExt cx="0" cy="0"/>
        </a:xfrm>
      </p:grpSpPr>
      <p:graphicFrame>
        <p:nvGraphicFramePr>
          <p:cNvPr id="6" name="Diagramm 5" descr="Tabelle Vor- und Nachteile Verkehrsträger Schiene">
            <a:extLst>
              <a:ext uri="{FF2B5EF4-FFF2-40B4-BE49-F238E27FC236}">
                <a16:creationId xmlns:a16="http://schemas.microsoft.com/office/drawing/2014/main" id="{03F8BD26-99D8-F3B4-D3A7-EC6E5AE35418}"/>
              </a:ext>
            </a:extLst>
          </p:cNvPr>
          <p:cNvGraphicFramePr/>
          <p:nvPr>
            <p:extLst>
              <p:ext uri="{D42A27DB-BD31-4B8C-83A1-F6EECF244321}">
                <p14:modId xmlns:p14="http://schemas.microsoft.com/office/powerpoint/2010/main" val="716407485"/>
              </p:ext>
            </p:extLst>
          </p:nvPr>
        </p:nvGraphicFramePr>
        <p:xfrm>
          <a:off x="635069" y="1182756"/>
          <a:ext cx="10964393" cy="5173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6" descr="Ein Bild, das Schwarz, Dunkelheit enthält.&#10;&#10;KI-generierte Inhalte können fehlerhaft sein.">
            <a:extLst>
              <a:ext uri="{FF2B5EF4-FFF2-40B4-BE49-F238E27FC236}">
                <a16:creationId xmlns:a16="http://schemas.microsoft.com/office/drawing/2014/main" id="{FE2668B8-04FB-669F-1CB6-E1C758D499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265" y="1440165"/>
            <a:ext cx="900000" cy="900000"/>
          </a:xfrm>
          <a:prstGeom prst="rect">
            <a:avLst/>
          </a:prstGeom>
        </p:spPr>
      </p:pic>
      <p:sp>
        <p:nvSpPr>
          <p:cNvPr id="3" name="Titel 2">
            <a:extLst>
              <a:ext uri="{FF2B5EF4-FFF2-40B4-BE49-F238E27FC236}">
                <a16:creationId xmlns:a16="http://schemas.microsoft.com/office/drawing/2014/main" id="{CAAE5848-AA94-D2F8-2597-E1BC309EE053}"/>
              </a:ext>
            </a:extLst>
          </p:cNvPr>
          <p:cNvSpPr>
            <a:spLocks noGrp="1"/>
          </p:cNvSpPr>
          <p:nvPr>
            <p:ph type="title"/>
          </p:nvPr>
        </p:nvSpPr>
        <p:spPr/>
        <p:txBody>
          <a:bodyPr>
            <a:normAutofit/>
          </a:bodyPr>
          <a:lstStyle/>
          <a:p>
            <a:r>
              <a:rPr lang="de-AT" dirty="0"/>
              <a:t>Stärken und Schwächen</a:t>
            </a:r>
            <a:br>
              <a:rPr lang="de-AT" dirty="0"/>
            </a:br>
            <a:r>
              <a:rPr lang="de-AT" dirty="0"/>
              <a:t>des Schienenverkehrs</a:t>
            </a:r>
          </a:p>
        </p:txBody>
      </p:sp>
    </p:spTree>
    <p:extLst>
      <p:ext uri="{BB962C8B-B14F-4D97-AF65-F5344CB8AC3E}">
        <p14:creationId xmlns:p14="http://schemas.microsoft.com/office/powerpoint/2010/main" val="138914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507E5-5756-D640-2A5E-092784901C97}"/>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C2514C31-1F39-967C-01EC-869BED57432E}"/>
              </a:ext>
            </a:extLst>
          </p:cNvPr>
          <p:cNvSpPr>
            <a:spLocks noGrp="1"/>
          </p:cNvSpPr>
          <p:nvPr>
            <p:ph idx="1"/>
          </p:nvPr>
        </p:nvSpPr>
        <p:spPr>
          <a:xfrm>
            <a:off x="838200" y="1847284"/>
            <a:ext cx="8487677" cy="3911404"/>
          </a:xfrm>
        </p:spPr>
        <p:txBody>
          <a:bodyPr>
            <a:normAutofit lnSpcReduction="10000"/>
          </a:bodyPr>
          <a:lstStyle/>
          <a:p>
            <a:r>
              <a:rPr lang="de-DE" dirty="0"/>
              <a:t>Die Schienen (auch Gleisanlagen) sind Grundstein des Transportes </a:t>
            </a:r>
          </a:p>
          <a:p>
            <a:pPr lvl="1"/>
            <a:r>
              <a:rPr lang="de-DE" dirty="0"/>
              <a:t>In Österreich ca. 5.000km Streckennetz</a:t>
            </a:r>
          </a:p>
          <a:p>
            <a:r>
              <a:rPr lang="de-DE" dirty="0"/>
              <a:t>Züge bestehend aus Lokomotive und Güterwaggons als Verkehrsmittel der Schiene</a:t>
            </a:r>
          </a:p>
          <a:p>
            <a:pPr marL="274320" lvl="1" indent="0">
              <a:buNone/>
            </a:pPr>
            <a:endParaRPr lang="de-DE" dirty="0"/>
          </a:p>
          <a:p>
            <a:r>
              <a:rPr lang="de-DE" dirty="0"/>
              <a:t>Bahnhöfe und Terminals für die Beladung und Entladung von Waggons</a:t>
            </a:r>
          </a:p>
          <a:p>
            <a:pPr lvl="1"/>
            <a:r>
              <a:rPr lang="de-DE" dirty="0"/>
              <a:t>Ca. 1.050 Bahnhöfe und Haltestellen</a:t>
            </a:r>
          </a:p>
          <a:p>
            <a:pPr lvl="1"/>
            <a:r>
              <a:rPr lang="de-DE" dirty="0"/>
              <a:t>7 Güterverkehrszentren und Terminals</a:t>
            </a:r>
          </a:p>
          <a:p>
            <a:pPr lvl="1"/>
            <a:endParaRPr lang="de-DE" dirty="0"/>
          </a:p>
          <a:p>
            <a:r>
              <a:rPr lang="de-AT" dirty="0"/>
              <a:t>Um Sicherheit zu gewährleisten:</a:t>
            </a:r>
          </a:p>
          <a:p>
            <a:pPr lvl="1"/>
            <a:r>
              <a:rPr lang="de-AT" sz="1600" dirty="0"/>
              <a:t>Signaleinrichtungen (über 25.000)</a:t>
            </a:r>
          </a:p>
          <a:p>
            <a:pPr lvl="1"/>
            <a:r>
              <a:rPr lang="de-AT" sz="1600" dirty="0"/>
              <a:t>Bahnübergänge (fast 3.000 Eisenbahnkreuzungen)</a:t>
            </a:r>
            <a:endParaRPr lang="de-AT" dirty="0"/>
          </a:p>
        </p:txBody>
      </p:sp>
      <p:sp>
        <p:nvSpPr>
          <p:cNvPr id="3" name="Titel 2">
            <a:extLst>
              <a:ext uri="{FF2B5EF4-FFF2-40B4-BE49-F238E27FC236}">
                <a16:creationId xmlns:a16="http://schemas.microsoft.com/office/drawing/2014/main" id="{AC2EBA1F-AE32-422E-56AE-1AB1B541E0D6}"/>
              </a:ext>
            </a:extLst>
          </p:cNvPr>
          <p:cNvSpPr>
            <a:spLocks noGrp="1"/>
          </p:cNvSpPr>
          <p:nvPr>
            <p:ph type="title"/>
          </p:nvPr>
        </p:nvSpPr>
        <p:spPr/>
        <p:txBody>
          <a:bodyPr/>
          <a:lstStyle/>
          <a:p>
            <a:r>
              <a:rPr lang="de-AT" dirty="0"/>
              <a:t>Elemente der Schiene</a:t>
            </a:r>
          </a:p>
        </p:txBody>
      </p:sp>
      <p:pic>
        <p:nvPicPr>
          <p:cNvPr id="7" name="Grafik 6" descr="Ein Bild, das Symbol, Schrift, Reihe, Grafiken enthält.&#10;&#10;KI-generierte Inhalte können fehlerhaft sein.">
            <a:extLst>
              <a:ext uri="{FF2B5EF4-FFF2-40B4-BE49-F238E27FC236}">
                <a16:creationId xmlns:a16="http://schemas.microsoft.com/office/drawing/2014/main" id="{01D4EDD2-6812-8E68-8011-A9402FBE0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759" y="4678688"/>
            <a:ext cx="1080000" cy="1080000"/>
          </a:xfrm>
          <a:prstGeom prst="rect">
            <a:avLst/>
          </a:prstGeom>
        </p:spPr>
      </p:pic>
      <p:pic>
        <p:nvPicPr>
          <p:cNvPr id="9" name="Grafik 8" descr="Ein Bild, das Schwarz, Dunkelheit enthält.&#10;&#10;KI-generierte Inhalte können fehlerhaft sein.">
            <a:extLst>
              <a:ext uri="{FF2B5EF4-FFF2-40B4-BE49-F238E27FC236}">
                <a16:creationId xmlns:a16="http://schemas.microsoft.com/office/drawing/2014/main" id="{E3A753A4-B95A-A978-1D5B-560B77BAD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7759" y="1577766"/>
            <a:ext cx="1080000" cy="1080000"/>
          </a:xfrm>
          <a:prstGeom prst="rect">
            <a:avLst/>
          </a:prstGeom>
        </p:spPr>
      </p:pic>
      <p:pic>
        <p:nvPicPr>
          <p:cNvPr id="10" name="Grafik 9" descr="Ein Bild, das Schwarz, Dunkelheit enthält.&#10;&#10;KI-generierte Inhalte können fehlerhaft sein.">
            <a:extLst>
              <a:ext uri="{FF2B5EF4-FFF2-40B4-BE49-F238E27FC236}">
                <a16:creationId xmlns:a16="http://schemas.microsoft.com/office/drawing/2014/main" id="{F6E1DAA4-F3BC-5C1C-DC5E-5A4DF4B208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7759" y="3128227"/>
            <a:ext cx="1080000" cy="1080000"/>
          </a:xfrm>
          <a:prstGeom prst="rect">
            <a:avLst/>
          </a:prstGeom>
        </p:spPr>
      </p:pic>
    </p:spTree>
    <p:extLst>
      <p:ext uri="{BB962C8B-B14F-4D97-AF65-F5344CB8AC3E}">
        <p14:creationId xmlns:p14="http://schemas.microsoft.com/office/powerpoint/2010/main" val="3524922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2B3758-EA43-B021-09E8-3E9F043EF6D2}"/>
              </a:ext>
            </a:extLst>
          </p:cNvPr>
          <p:cNvSpPr>
            <a:spLocks noGrp="1"/>
          </p:cNvSpPr>
          <p:nvPr>
            <p:ph idx="1"/>
          </p:nvPr>
        </p:nvSpPr>
        <p:spPr/>
        <p:txBody>
          <a:bodyPr>
            <a:normAutofit/>
          </a:bodyPr>
          <a:lstStyle/>
          <a:p>
            <a:pPr marL="0" indent="0">
              <a:buNone/>
            </a:pPr>
            <a:r>
              <a:rPr lang="de-AT" dirty="0"/>
              <a:t>Verschiedene Möglichkeiten, einen Zug zu bilden</a:t>
            </a:r>
          </a:p>
          <a:p>
            <a:r>
              <a:rPr lang="de-AT" dirty="0"/>
              <a:t>Ganzzug</a:t>
            </a:r>
          </a:p>
          <a:p>
            <a:pPr lvl="1"/>
            <a:r>
              <a:rPr lang="de-AT" dirty="0"/>
              <a:t>Ein Ganzzug ist ein Güterzug, der vom Start- zum Zielbahnhof als ganzer Zug verkehrt.</a:t>
            </a:r>
          </a:p>
          <a:p>
            <a:pPr lvl="1"/>
            <a:r>
              <a:rPr lang="de-AT" dirty="0"/>
              <a:t>Dadurch ist der Ganzzugverkehr gegenüber dem Einzelwagenverkehr schneller und kostengünstiger.</a:t>
            </a:r>
          </a:p>
          <a:p>
            <a:pPr lvl="1"/>
            <a:r>
              <a:rPr lang="de-AT" dirty="0"/>
              <a:t>Ganzzüge eignen sich dann, wenn große Mengen eines bestimmten Ladegutes zu transportieren sind. </a:t>
            </a:r>
          </a:p>
          <a:p>
            <a:r>
              <a:rPr lang="de-AT" dirty="0"/>
              <a:t>Wagengruppen und Einzelwagen</a:t>
            </a:r>
          </a:p>
          <a:p>
            <a:pPr lvl="1"/>
            <a:r>
              <a:rPr lang="de-AT" dirty="0"/>
              <a:t>Liegt kein ausreichendes Sendungsaufkommen vor, können auch Einzelwagen oder Wagengruppen auf dem Schienennetz transportiert werden.</a:t>
            </a:r>
          </a:p>
          <a:p>
            <a:pPr lvl="1"/>
            <a:r>
              <a:rPr lang="de-AT" dirty="0"/>
              <a:t>Einzelne Wagen verschiedener Versender werden in sogenannten Zugbildungsanlagen zu neuen Güterzügen zusammengestellt.</a:t>
            </a:r>
          </a:p>
        </p:txBody>
      </p:sp>
      <p:sp>
        <p:nvSpPr>
          <p:cNvPr id="3" name="Titel 2">
            <a:extLst>
              <a:ext uri="{FF2B5EF4-FFF2-40B4-BE49-F238E27FC236}">
                <a16:creationId xmlns:a16="http://schemas.microsoft.com/office/drawing/2014/main" id="{FF2686BD-DA93-DDA3-3482-9B98BB6611AC}"/>
              </a:ext>
            </a:extLst>
          </p:cNvPr>
          <p:cNvSpPr>
            <a:spLocks noGrp="1"/>
          </p:cNvSpPr>
          <p:nvPr>
            <p:ph type="title"/>
          </p:nvPr>
        </p:nvSpPr>
        <p:spPr/>
        <p:txBody>
          <a:bodyPr/>
          <a:lstStyle/>
          <a:p>
            <a:r>
              <a:rPr lang="de-AT" dirty="0"/>
              <a:t>Zugzusammenstellung</a:t>
            </a:r>
          </a:p>
        </p:txBody>
      </p:sp>
    </p:spTree>
    <p:extLst>
      <p:ext uri="{BB962C8B-B14F-4D97-AF65-F5344CB8AC3E}">
        <p14:creationId xmlns:p14="http://schemas.microsoft.com/office/powerpoint/2010/main" val="3631954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CFFB3-D6DD-74DC-A660-394BDC7E5C13}"/>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E6CC2168-E542-467A-8FD8-5D9E102B48D2}"/>
              </a:ext>
            </a:extLst>
          </p:cNvPr>
          <p:cNvGraphicFramePr/>
          <p:nvPr>
            <p:extLst>
              <p:ext uri="{D42A27DB-BD31-4B8C-83A1-F6EECF244321}">
                <p14:modId xmlns:p14="http://schemas.microsoft.com/office/powerpoint/2010/main" val="3507343906"/>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08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C6290-9711-3FA4-6CD3-A17867EBA7CB}"/>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905FFBB-7E39-8802-734C-F732F77A8566}"/>
              </a:ext>
            </a:extLst>
          </p:cNvPr>
          <p:cNvSpPr>
            <a:spLocks noGrp="1"/>
          </p:cNvSpPr>
          <p:nvPr>
            <p:ph type="title"/>
          </p:nvPr>
        </p:nvSpPr>
        <p:spPr/>
        <p:txBody>
          <a:bodyPr>
            <a:normAutofit/>
          </a:bodyPr>
          <a:lstStyle/>
          <a:p>
            <a:r>
              <a:rPr lang="de-AT" dirty="0"/>
              <a:t>Stärken und Schwächen</a:t>
            </a:r>
            <a:br>
              <a:rPr lang="de-AT" dirty="0"/>
            </a:br>
            <a:r>
              <a:rPr lang="de-AT" dirty="0"/>
              <a:t>der Wasserstraße</a:t>
            </a:r>
          </a:p>
        </p:txBody>
      </p:sp>
      <p:graphicFrame>
        <p:nvGraphicFramePr>
          <p:cNvPr id="9" name="Diagramm 8" descr="Tabelle Vor- und Nachteile Verkehrsträger Wasserstraße">
            <a:extLst>
              <a:ext uri="{FF2B5EF4-FFF2-40B4-BE49-F238E27FC236}">
                <a16:creationId xmlns:a16="http://schemas.microsoft.com/office/drawing/2014/main" id="{92ACFA81-5E6F-C996-9995-260C0962361B}"/>
              </a:ext>
            </a:extLst>
          </p:cNvPr>
          <p:cNvGraphicFramePr/>
          <p:nvPr>
            <p:extLst>
              <p:ext uri="{D42A27DB-BD31-4B8C-83A1-F6EECF244321}">
                <p14:modId xmlns:p14="http://schemas.microsoft.com/office/powerpoint/2010/main" val="297863401"/>
              </p:ext>
            </p:extLst>
          </p:nvPr>
        </p:nvGraphicFramePr>
        <p:xfrm>
          <a:off x="635069" y="1182756"/>
          <a:ext cx="10964393" cy="5173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fik 9" descr="Ein Bild, das Schwarz, Dunkelheit enthält.&#10;&#10;KI-generierte Inhalte können fehlerhaft sein.">
            <a:extLst>
              <a:ext uri="{FF2B5EF4-FFF2-40B4-BE49-F238E27FC236}">
                <a16:creationId xmlns:a16="http://schemas.microsoft.com/office/drawing/2014/main" id="{8487FEE3-22E7-622C-3853-416D72AD61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265" y="1440165"/>
            <a:ext cx="900000" cy="900000"/>
          </a:xfrm>
          <a:prstGeom prst="rect">
            <a:avLst/>
          </a:prstGeom>
        </p:spPr>
      </p:pic>
    </p:spTree>
    <p:extLst>
      <p:ext uri="{BB962C8B-B14F-4D97-AF65-F5344CB8AC3E}">
        <p14:creationId xmlns:p14="http://schemas.microsoft.com/office/powerpoint/2010/main" val="1665253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553C7-DC49-6ABE-A247-2F09A6DE5A9B}"/>
            </a:ext>
          </a:extLst>
        </p:cNvPr>
        <p:cNvGrpSpPr/>
        <p:nvPr/>
      </p:nvGrpSpPr>
      <p:grpSpPr>
        <a:xfrm>
          <a:off x="0" y="0"/>
          <a:ext cx="0" cy="0"/>
          <a:chOff x="0" y="0"/>
          <a:chExt cx="0" cy="0"/>
        </a:xfrm>
      </p:grpSpPr>
      <p:sp>
        <p:nvSpPr>
          <p:cNvPr id="5123" name="Inhaltsplatzhalter 5">
            <a:extLst>
              <a:ext uri="{FF2B5EF4-FFF2-40B4-BE49-F238E27FC236}">
                <a16:creationId xmlns:a16="http://schemas.microsoft.com/office/drawing/2014/main" id="{D0ED3653-F7FD-2B2E-5365-D09DF14B03BE}"/>
              </a:ext>
            </a:extLst>
          </p:cNvPr>
          <p:cNvSpPr>
            <a:spLocks noGrp="1"/>
          </p:cNvSpPr>
          <p:nvPr>
            <p:ph idx="1"/>
          </p:nvPr>
        </p:nvSpPr>
        <p:spPr/>
        <p:txBody>
          <a:bodyPr>
            <a:normAutofit/>
          </a:bodyPr>
          <a:lstStyle/>
          <a:p>
            <a:r>
              <a:rPr lang="de-AT" sz="1800" dirty="0">
                <a:latin typeface="+mj-lt"/>
                <a:cs typeface="Arial" panose="020B0604020202020204" pitchFamily="34" charset="0"/>
              </a:rPr>
              <a:t>Im Donaukorridor: 12%-Anteil am österreichischen Modal Split</a:t>
            </a:r>
          </a:p>
          <a:p>
            <a:r>
              <a:rPr lang="de-AT" sz="1800" dirty="0">
                <a:latin typeface="+mj-lt"/>
                <a:cs typeface="Arial" panose="020B0604020202020204" pitchFamily="34" charset="0"/>
              </a:rPr>
              <a:t>Beförderung von </a:t>
            </a:r>
            <a:r>
              <a:rPr lang="de-AT" sz="1800" dirty="0"/>
              <a:t>2.177 </a:t>
            </a:r>
            <a:r>
              <a:rPr lang="de-AT" sz="1800" dirty="0">
                <a:latin typeface="+mj-lt"/>
                <a:cs typeface="Arial" panose="020B0604020202020204" pitchFamily="34" charset="0"/>
              </a:rPr>
              <a:t>Millionen Tonnen an Gütern pro Jahr auf österreichischem Donauabschnitt</a:t>
            </a:r>
          </a:p>
          <a:p>
            <a:r>
              <a:rPr lang="de-AT" sz="1800" dirty="0">
                <a:latin typeface="+mj-lt"/>
                <a:cs typeface="Arial" panose="020B0604020202020204" pitchFamily="34" charset="0"/>
              </a:rPr>
              <a:t>Die Donau ist der zweitlängst Strom Europas mit einer Länge von 2845 km</a:t>
            </a:r>
          </a:p>
          <a:p>
            <a:pPr lvl="1"/>
            <a:r>
              <a:rPr lang="de-AT" sz="1400" dirty="0">
                <a:latin typeface="+mj-lt"/>
                <a:cs typeface="Arial" panose="020B0604020202020204" pitchFamily="34" charset="0"/>
              </a:rPr>
              <a:t>Sie verbindet 10 Länder und dient als wichtige Wasserstraße für den Warenverkehr</a:t>
            </a:r>
          </a:p>
          <a:p>
            <a:pPr lvl="1"/>
            <a:r>
              <a:rPr lang="de-AT" sz="1400" dirty="0">
                <a:latin typeface="+mj-lt"/>
              </a:rPr>
              <a:t>Österreichische Donauabschnitt = ca. 351 km</a:t>
            </a:r>
            <a:endParaRPr lang="de-AT" sz="1400" dirty="0">
              <a:latin typeface="+mj-lt"/>
              <a:cs typeface="Arial" panose="020B0604020202020204" pitchFamily="34" charset="0"/>
            </a:endParaRPr>
          </a:p>
          <a:p>
            <a:pPr marL="0" indent="0">
              <a:buNone/>
            </a:pPr>
            <a:endParaRPr lang="de-AT" sz="1800" dirty="0">
              <a:latin typeface="+mj-lt"/>
              <a:cs typeface="Arial" panose="020B0604020202020204" pitchFamily="34" charset="0"/>
            </a:endParaRPr>
          </a:p>
        </p:txBody>
      </p:sp>
      <p:sp>
        <p:nvSpPr>
          <p:cNvPr id="5122" name="Titel 4">
            <a:extLst>
              <a:ext uri="{FF2B5EF4-FFF2-40B4-BE49-F238E27FC236}">
                <a16:creationId xmlns:a16="http://schemas.microsoft.com/office/drawing/2014/main" id="{E1A7DE2F-5D9A-AD4D-2B15-186BA483A1EE}"/>
              </a:ext>
            </a:extLst>
          </p:cNvPr>
          <p:cNvSpPr>
            <a:spLocks noGrp="1"/>
          </p:cNvSpPr>
          <p:nvPr>
            <p:ph type="title"/>
          </p:nvPr>
        </p:nvSpPr>
        <p:spPr/>
        <p:txBody>
          <a:bodyPr>
            <a:normAutofit/>
          </a:bodyPr>
          <a:lstStyle/>
          <a:p>
            <a:r>
              <a:rPr lang="de-AT" dirty="0"/>
              <a:t>Bedeutung der Donauschifffahrt</a:t>
            </a:r>
            <a:br>
              <a:rPr lang="de-AT" dirty="0"/>
            </a:br>
            <a:r>
              <a:rPr lang="de-AT" dirty="0"/>
              <a:t>in Österreich</a:t>
            </a:r>
            <a:endParaRPr lang="de-DE" dirty="0"/>
          </a:p>
        </p:txBody>
      </p:sp>
      <p:sp>
        <p:nvSpPr>
          <p:cNvPr id="7" name="Foliennummernplatzhalter 4">
            <a:extLst>
              <a:ext uri="{FF2B5EF4-FFF2-40B4-BE49-F238E27FC236}">
                <a16:creationId xmlns:a16="http://schemas.microsoft.com/office/drawing/2014/main" id="{94135BFD-9CE5-73DE-DC92-CD6E81C63ABE}"/>
              </a:ext>
            </a:extLst>
          </p:cNvPr>
          <p:cNvSpPr>
            <a:spLocks noGrp="1"/>
          </p:cNvSpPr>
          <p:nvPr>
            <p:ph type="sldNum" sz="quarter" idx="4294967295"/>
          </p:nvPr>
        </p:nvSpPr>
        <p:spPr>
          <a:xfrm>
            <a:off x="11125200" y="6597650"/>
            <a:ext cx="1066800" cy="328613"/>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28</a:t>
            </a:fld>
            <a:endParaRPr lang="de-AT" dirty="0">
              <a:solidFill>
                <a:prstClr val="white"/>
              </a:solidFill>
            </a:endParaRPr>
          </a:p>
        </p:txBody>
      </p:sp>
      <p:pic>
        <p:nvPicPr>
          <p:cNvPr id="6" name="Picture 5">
            <a:extLst>
              <a:ext uri="{FF2B5EF4-FFF2-40B4-BE49-F238E27FC236}">
                <a16:creationId xmlns:a16="http://schemas.microsoft.com/office/drawing/2014/main" id="{354FEAD8-21E8-32F0-153A-DCDC23A6F86C}"/>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351584" y="3519586"/>
            <a:ext cx="7488832" cy="2381729"/>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7391C42B-1388-2C19-FC27-46CDC2262ED2}"/>
              </a:ext>
            </a:extLst>
          </p:cNvPr>
          <p:cNvSpPr/>
          <p:nvPr/>
        </p:nvSpPr>
        <p:spPr>
          <a:xfrm>
            <a:off x="8902339" y="5962725"/>
            <a:ext cx="938077" cy="215444"/>
          </a:xfrm>
          <a:prstGeom prst="rect">
            <a:avLst/>
          </a:prstGeom>
        </p:spPr>
        <p:txBody>
          <a:bodyPr wrap="none">
            <a:spAutoFit/>
          </a:bodyPr>
          <a:lstStyle/>
          <a:p>
            <a:r>
              <a:rPr lang="de-AT" sz="800" dirty="0"/>
              <a:t>Quelle: viadonau</a:t>
            </a:r>
            <a:endParaRPr lang="de-DE" sz="800" dirty="0"/>
          </a:p>
        </p:txBody>
      </p:sp>
      <p:sp>
        <p:nvSpPr>
          <p:cNvPr id="9" name="Rectangle 8">
            <a:extLst>
              <a:ext uri="{FF2B5EF4-FFF2-40B4-BE49-F238E27FC236}">
                <a16:creationId xmlns:a16="http://schemas.microsoft.com/office/drawing/2014/main" id="{CBD7B42E-FCC6-D1F0-7D83-FC09F4C5067E}"/>
              </a:ext>
            </a:extLst>
          </p:cNvPr>
          <p:cNvSpPr/>
          <p:nvPr/>
        </p:nvSpPr>
        <p:spPr>
          <a:xfrm>
            <a:off x="2351584" y="5839440"/>
            <a:ext cx="2786024" cy="353943"/>
          </a:xfrm>
          <a:prstGeom prst="rect">
            <a:avLst/>
          </a:prstGeom>
        </p:spPr>
        <p:txBody>
          <a:bodyPr wrap="square">
            <a:spAutoFit/>
          </a:bodyPr>
          <a:lstStyle/>
          <a:p>
            <a:endParaRPr lang="de-AT" sz="500" dirty="0"/>
          </a:p>
          <a:p>
            <a:r>
              <a:rPr lang="de-AT" sz="1200" dirty="0"/>
              <a:t>Österreichischer Donauabschnitt</a:t>
            </a:r>
            <a:endParaRPr lang="de-DE" sz="1200" dirty="0"/>
          </a:p>
        </p:txBody>
      </p:sp>
    </p:spTree>
    <p:extLst>
      <p:ext uri="{BB962C8B-B14F-4D97-AF65-F5344CB8AC3E}">
        <p14:creationId xmlns:p14="http://schemas.microsoft.com/office/powerpoint/2010/main" val="1267669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B8C21-7397-6776-C1F5-0B9F9F494DF4}"/>
            </a:ext>
          </a:extLst>
        </p:cNvPr>
        <p:cNvGrpSpPr/>
        <p:nvPr/>
      </p:nvGrpSpPr>
      <p:grpSpPr>
        <a:xfrm>
          <a:off x="0" y="0"/>
          <a:ext cx="0" cy="0"/>
          <a:chOff x="0" y="0"/>
          <a:chExt cx="0" cy="0"/>
        </a:xfrm>
      </p:grpSpPr>
      <p:sp>
        <p:nvSpPr>
          <p:cNvPr id="9" name="Right Arrow 8">
            <a:extLst>
              <a:ext uri="{FF2B5EF4-FFF2-40B4-BE49-F238E27FC236}">
                <a16:creationId xmlns:a16="http://schemas.microsoft.com/office/drawing/2014/main" id="{D257F00E-2E03-060F-1840-D736A3637077}"/>
              </a:ext>
            </a:extLst>
          </p:cNvPr>
          <p:cNvSpPr/>
          <p:nvPr/>
        </p:nvSpPr>
        <p:spPr>
          <a:xfrm>
            <a:off x="2639616" y="2060848"/>
            <a:ext cx="6408712" cy="3744416"/>
          </a:xfrm>
          <a:prstGeom prst="rightArrow">
            <a:avLst/>
          </a:prstGeom>
          <a:solidFill>
            <a:srgbClr val="FFF3C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05857020-3A71-648A-68D6-915F4A02D1E1}"/>
              </a:ext>
            </a:extLst>
          </p:cNvPr>
          <p:cNvSpPr>
            <a:spLocks noGrp="1"/>
          </p:cNvSpPr>
          <p:nvPr>
            <p:ph type="title"/>
          </p:nvPr>
        </p:nvSpPr>
        <p:spPr/>
        <p:txBody>
          <a:bodyPr vert="horz" lIns="91440" tIns="45720" rIns="91440" bIns="45720" rtlCol="0" anchor="ctr">
            <a:noAutofit/>
          </a:bodyPr>
          <a:lstStyle/>
          <a:p>
            <a:r>
              <a:rPr lang="de-DE" dirty="0"/>
              <a:t>Weiterentwicklung der Wasserstraße</a:t>
            </a:r>
          </a:p>
        </p:txBody>
      </p:sp>
      <p:sp>
        <p:nvSpPr>
          <p:cNvPr id="4" name="Date Placeholder 3">
            <a:extLst>
              <a:ext uri="{FF2B5EF4-FFF2-40B4-BE49-F238E27FC236}">
                <a16:creationId xmlns:a16="http://schemas.microsoft.com/office/drawing/2014/main" id="{2533282D-5BF5-67F4-4646-C1CD3560A198}"/>
              </a:ext>
            </a:extLst>
          </p:cNvPr>
          <p:cNvSpPr>
            <a:spLocks noGrp="1"/>
          </p:cNvSpPr>
          <p:nvPr>
            <p:ph type="dt" sz="half" idx="4294967295"/>
          </p:nvPr>
        </p:nvSpPr>
        <p:spPr>
          <a:xfrm>
            <a:off x="0" y="6597650"/>
            <a:ext cx="2895600" cy="328613"/>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71AD8-BD5F-4503-8C65-79BF784426C3}" type="datetime7">
              <a:rPr lang="de-DE" smtClean="0">
                <a:solidFill>
                  <a:prstClr val="white"/>
                </a:solidFill>
              </a:rPr>
              <a:pPr/>
              <a:t>Feb-26</a:t>
            </a:fld>
            <a:endParaRPr lang="de-AT" dirty="0">
              <a:solidFill>
                <a:prstClr val="white"/>
              </a:solidFill>
            </a:endParaRPr>
          </a:p>
        </p:txBody>
      </p:sp>
      <p:sp>
        <p:nvSpPr>
          <p:cNvPr id="5" name="Slide Number Placeholder 4">
            <a:extLst>
              <a:ext uri="{FF2B5EF4-FFF2-40B4-BE49-F238E27FC236}">
                <a16:creationId xmlns:a16="http://schemas.microsoft.com/office/drawing/2014/main" id="{E9DE607D-926B-5541-4C2A-C3647A8E187F}"/>
              </a:ext>
            </a:extLst>
          </p:cNvPr>
          <p:cNvSpPr>
            <a:spLocks noGrp="1"/>
          </p:cNvSpPr>
          <p:nvPr>
            <p:ph type="sldNum" sz="quarter" idx="4294967295"/>
          </p:nvPr>
        </p:nvSpPr>
        <p:spPr>
          <a:xfrm>
            <a:off x="11125200" y="6597650"/>
            <a:ext cx="1066800" cy="328613"/>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29</a:t>
            </a:fld>
            <a:endParaRPr lang="de-AT" dirty="0">
              <a:solidFill>
                <a:prstClr val="white"/>
              </a:solidFill>
            </a:endParaRPr>
          </a:p>
        </p:txBody>
      </p:sp>
      <p:sp>
        <p:nvSpPr>
          <p:cNvPr id="6" name="TextBox 5">
            <a:extLst>
              <a:ext uri="{FF2B5EF4-FFF2-40B4-BE49-F238E27FC236}">
                <a16:creationId xmlns:a16="http://schemas.microsoft.com/office/drawing/2014/main" id="{49E6B839-0AAD-90DD-457F-B9AC2B5DE531}"/>
              </a:ext>
            </a:extLst>
          </p:cNvPr>
          <p:cNvSpPr txBox="1"/>
          <p:nvPr/>
        </p:nvSpPr>
        <p:spPr>
          <a:xfrm>
            <a:off x="2063552" y="1700809"/>
            <a:ext cx="3888432" cy="2893100"/>
          </a:xfrm>
          <a:prstGeom prst="rect">
            <a:avLst/>
          </a:prstGeom>
          <a:noFill/>
        </p:spPr>
        <p:txBody>
          <a:bodyPr wrap="square" rtlCol="0">
            <a:spAutoFit/>
          </a:bodyPr>
          <a:lstStyle/>
          <a:p>
            <a:pPr>
              <a:buClr>
                <a:srgbClr val="FDBB5E"/>
              </a:buClr>
            </a:pPr>
            <a:r>
              <a:rPr lang="de-DE" sz="2800" b="1" dirty="0">
                <a:solidFill>
                  <a:schemeClr val="tx1">
                    <a:lumMod val="75000"/>
                    <a:lumOff val="25000"/>
                  </a:schemeClr>
                </a:solidFill>
              </a:rPr>
              <a:t>Status-Quo - Stärken</a:t>
            </a:r>
            <a:r>
              <a:rPr lang="de-DE" sz="2800" dirty="0">
                <a:solidFill>
                  <a:schemeClr val="tx1">
                    <a:lumMod val="75000"/>
                    <a:lumOff val="25000"/>
                  </a:schemeClr>
                </a:solidFill>
              </a:rPr>
              <a:t>:</a:t>
            </a:r>
          </a:p>
          <a:p>
            <a:pPr marL="285750" indent="-285750">
              <a:buClr>
                <a:srgbClr val="FDBB5E"/>
              </a:buClr>
              <a:buFont typeface="Arial" panose="020B0604020202020204" pitchFamily="34" charset="0"/>
              <a:buChar char="•"/>
            </a:pPr>
            <a:endParaRPr lang="de-DE" sz="1400" dirty="0">
              <a:solidFill>
                <a:schemeClr val="tx1">
                  <a:lumMod val="75000"/>
                  <a:lumOff val="25000"/>
                </a:schemeClr>
              </a:solidFill>
            </a:endParaRP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Umweltfreundlichster Verkehrsträger</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Enorme Kapazitäten</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Rund um die Uhr verfügbar</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Hohe Sicherheit</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Niedrige Transport - und Infrastrukturkosten</a:t>
            </a:r>
            <a:endParaRPr lang="de-DE" dirty="0">
              <a:solidFill>
                <a:schemeClr val="tx1">
                  <a:lumMod val="75000"/>
                  <a:lumOff val="25000"/>
                </a:schemeClr>
              </a:solidFill>
            </a:endParaRPr>
          </a:p>
        </p:txBody>
      </p:sp>
      <p:sp>
        <p:nvSpPr>
          <p:cNvPr id="7" name="TextBox 6">
            <a:extLst>
              <a:ext uri="{FF2B5EF4-FFF2-40B4-BE49-F238E27FC236}">
                <a16:creationId xmlns:a16="http://schemas.microsoft.com/office/drawing/2014/main" id="{4A696372-B375-E2EA-F5E5-ACAC87A84247}"/>
              </a:ext>
            </a:extLst>
          </p:cNvPr>
          <p:cNvSpPr txBox="1"/>
          <p:nvPr/>
        </p:nvSpPr>
        <p:spPr>
          <a:xfrm>
            <a:off x="5735960" y="1700809"/>
            <a:ext cx="4824536" cy="4339650"/>
          </a:xfrm>
          <a:prstGeom prst="rect">
            <a:avLst/>
          </a:prstGeom>
          <a:noFill/>
        </p:spPr>
        <p:txBody>
          <a:bodyPr wrap="square" rtlCol="0">
            <a:spAutoFit/>
          </a:bodyPr>
          <a:lstStyle/>
          <a:p>
            <a:pPr>
              <a:buClr>
                <a:srgbClr val="FDBB5E"/>
              </a:buClr>
            </a:pPr>
            <a:r>
              <a:rPr lang="de-DE" sz="2800" b="1" dirty="0">
                <a:solidFill>
                  <a:schemeClr val="tx1">
                    <a:lumMod val="75000"/>
                    <a:lumOff val="25000"/>
                  </a:schemeClr>
                </a:solidFill>
              </a:rPr>
              <a:t>Zukunftsausblick - Chancen</a:t>
            </a:r>
            <a:r>
              <a:rPr lang="de-DE" sz="2800" dirty="0">
                <a:solidFill>
                  <a:schemeClr val="tx1">
                    <a:lumMod val="75000"/>
                    <a:lumOff val="25000"/>
                  </a:schemeClr>
                </a:solidFill>
              </a:rPr>
              <a:t>:</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Steigender Bedarf für Umweltfreundliche Transportmöglichkeiten</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Wasserstraße ist nur bis zu 10-20% Ausgelastet</a:t>
            </a:r>
          </a:p>
          <a:p>
            <a:pPr marL="342900" indent="-342900">
              <a:buClr>
                <a:srgbClr val="FDBB5E"/>
              </a:buClr>
              <a:buFont typeface="Arial" panose="020B0604020202020204" pitchFamily="34" charset="0"/>
              <a:buChar char="•"/>
            </a:pPr>
            <a:r>
              <a:rPr lang="de-DE" sz="2000" dirty="0">
                <a:solidFill>
                  <a:schemeClr val="tx1">
                    <a:lumMod val="75000"/>
                    <a:lumOff val="25000"/>
                  </a:schemeClr>
                </a:solidFill>
                <a:sym typeface="Wingdings" panose="05000000000000000000" pitchFamily="2" charset="2"/>
              </a:rPr>
              <a:t>Kooperation zwischen Straße, Schiene und Wasserstraße</a:t>
            </a:r>
          </a:p>
          <a:p>
            <a:pPr marL="342900" indent="-342900">
              <a:buClr>
                <a:srgbClr val="FDBB5E"/>
              </a:buClr>
              <a:buFont typeface="Arial" panose="020B0604020202020204" pitchFamily="34" charset="0"/>
              <a:buChar char="•"/>
            </a:pPr>
            <a:r>
              <a:rPr lang="de-DE" sz="2000" dirty="0">
                <a:solidFill>
                  <a:schemeClr val="tx1">
                    <a:lumMod val="75000"/>
                    <a:lumOff val="25000"/>
                  </a:schemeClr>
                </a:solidFill>
                <a:sym typeface="Wingdings" panose="05000000000000000000" pitchFamily="2" charset="2"/>
              </a:rPr>
              <a:t>Ziel der Verkehrsverlagerung der EU:  bis 2030 30% aller Transporte über 300 km auf Schiene und Wasserstraße zu verlegen (bis 2050 50%)</a:t>
            </a:r>
          </a:p>
        </p:txBody>
      </p:sp>
    </p:spTree>
    <p:extLst>
      <p:ext uri="{BB962C8B-B14F-4D97-AF65-F5344CB8AC3E}">
        <p14:creationId xmlns:p14="http://schemas.microsoft.com/office/powerpoint/2010/main" val="41756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E917-167F-4CF4-6E2E-A8C337A965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B052AF-8DCA-D293-E6C5-5147EDB4487E}"/>
              </a:ext>
            </a:extLst>
          </p:cNvPr>
          <p:cNvSpPr txBox="1">
            <a:spLocks/>
          </p:cNvSpPr>
          <p:nvPr/>
        </p:nvSpPr>
        <p:spPr>
          <a:xfrm>
            <a:off x="3877607" y="715068"/>
            <a:ext cx="6116785" cy="281403"/>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2800" b="1" dirty="0">
                <a:solidFill>
                  <a:srgbClr val="0A6169"/>
                </a:solidFill>
                <a:latin typeface="Mangal Pro" panose="00000500000000000000" pitchFamily="2" charset="0"/>
                <a:ea typeface="Calibri" panose="020F0502020204030204" pitchFamily="34" charset="0"/>
                <a:cs typeface="Mangal Pro" panose="00000500000000000000" pitchFamily="2" charset="0"/>
              </a:rPr>
              <a:t>Infoblatt Verkehr und Transport</a:t>
            </a:r>
          </a:p>
        </p:txBody>
      </p:sp>
      <p:sp>
        <p:nvSpPr>
          <p:cNvPr id="56" name="Rectangle 55">
            <a:extLst>
              <a:ext uri="{FF2B5EF4-FFF2-40B4-BE49-F238E27FC236}">
                <a16:creationId xmlns:a16="http://schemas.microsoft.com/office/drawing/2014/main" id="{FC54978B-394B-C8DD-D11C-8D5BEE810E64}"/>
              </a:ext>
            </a:extLst>
          </p:cNvPr>
          <p:cNvSpPr/>
          <p:nvPr/>
        </p:nvSpPr>
        <p:spPr>
          <a:xfrm>
            <a:off x="5064607" y="1204718"/>
            <a:ext cx="2737594" cy="2206382"/>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B7E86"/>
              </a:buClr>
            </a:pPr>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Zielgruppen und Fächer</a:t>
            </a: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Schüler*innen der Oberstufen (AHS) bzw. BHS</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Berufsschüler*innen</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Studierende zur Einführung ins Thema Logistik</a:t>
            </a: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Wirtschaftliche Fächer</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Geographie und wirtschaftliche Bildung</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a:buClr>
                <a:srgbClr val="0A6169"/>
              </a:buClr>
              <a:buSzPct val="123000"/>
            </a:pPr>
            <a:endParaRPr lang="de-AT" sz="623" dirty="0">
              <a:solidFill>
                <a:schemeClr val="tx1"/>
              </a:solidFill>
              <a:latin typeface="Mangal Pro" panose="00000500000000000000" pitchFamily="2" charset="0"/>
              <a:cs typeface="Mangal Pro" panose="00000500000000000000" pitchFamily="2" charset="0"/>
            </a:endParaRPr>
          </a:p>
          <a:p>
            <a:pPr>
              <a:buClr>
                <a:srgbClr val="0A6169"/>
              </a:buClr>
              <a:buSzPct val="123000"/>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p:txBody>
      </p:sp>
      <p:grpSp>
        <p:nvGrpSpPr>
          <p:cNvPr id="23" name="Group 22">
            <a:extLst>
              <a:ext uri="{FF2B5EF4-FFF2-40B4-BE49-F238E27FC236}">
                <a16:creationId xmlns:a16="http://schemas.microsoft.com/office/drawing/2014/main" id="{AAA7CA51-A2CC-ABFB-7EBA-20857B46E3CD}"/>
              </a:ext>
            </a:extLst>
          </p:cNvPr>
          <p:cNvGrpSpPr/>
          <p:nvPr/>
        </p:nvGrpSpPr>
        <p:grpSpPr>
          <a:xfrm>
            <a:off x="469829" y="1970405"/>
            <a:ext cx="2043114" cy="522726"/>
            <a:chOff x="4002757" y="944466"/>
            <a:chExt cx="3572218" cy="1246812"/>
          </a:xfrm>
        </p:grpSpPr>
        <p:sp>
          <p:nvSpPr>
            <p:cNvPr id="11" name="Title 1">
              <a:extLst>
                <a:ext uri="{FF2B5EF4-FFF2-40B4-BE49-F238E27FC236}">
                  <a16:creationId xmlns:a16="http://schemas.microsoft.com/office/drawing/2014/main" id="{A8FC27D1-1A7A-E07A-F717-0190427A15BE}"/>
                </a:ext>
              </a:extLst>
            </p:cNvPr>
            <p:cNvSpPr txBox="1">
              <a:spLocks/>
            </p:cNvSpPr>
            <p:nvPr/>
          </p:nvSpPr>
          <p:spPr>
            <a:xfrm>
              <a:off x="4250612" y="944466"/>
              <a:ext cx="3324363" cy="470875"/>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969">
                  <a:solidFill>
                    <a:srgbClr val="0A6169"/>
                  </a:solidFill>
                  <a:latin typeface="Mangal Pro" panose="00000500000000000000" pitchFamily="2" charset="0"/>
                  <a:ea typeface="Calibri" panose="020F0502020204030204" pitchFamily="34" charset="0"/>
                  <a:cs typeface="Mangal Pro" panose="00000500000000000000" pitchFamily="2" charset="0"/>
                </a:rPr>
                <a:t>Schwierigkeit</a:t>
              </a:r>
              <a:endParaRPr lang="de-AT" sz="969">
                <a:solidFill>
                  <a:srgbClr val="0A6169"/>
                </a:solidFill>
                <a:latin typeface="Mangal Pro" panose="00000500000000000000" pitchFamily="2" charset="0"/>
                <a:cs typeface="Mangal Pro" panose="00000500000000000000" pitchFamily="2" charset="0"/>
              </a:endParaRPr>
            </a:p>
          </p:txBody>
        </p:sp>
        <p:sp>
          <p:nvSpPr>
            <p:cNvPr id="60" name="Arrow: Chevron 59">
              <a:extLst>
                <a:ext uri="{FF2B5EF4-FFF2-40B4-BE49-F238E27FC236}">
                  <a16:creationId xmlns:a16="http://schemas.microsoft.com/office/drawing/2014/main" id="{9E18B565-0532-D8F5-EF0D-A12D3881211B}"/>
                </a:ext>
              </a:extLst>
            </p:cNvPr>
            <p:cNvSpPr/>
            <p:nvPr/>
          </p:nvSpPr>
          <p:spPr>
            <a:xfrm>
              <a:off x="4002757" y="1410053"/>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1" name="Arrow: Chevron 60">
              <a:extLst>
                <a:ext uri="{FF2B5EF4-FFF2-40B4-BE49-F238E27FC236}">
                  <a16:creationId xmlns:a16="http://schemas.microsoft.com/office/drawing/2014/main" id="{820E0DB9-F2BA-7D4D-3E31-73EC53D6F8D3}"/>
                </a:ext>
              </a:extLst>
            </p:cNvPr>
            <p:cNvSpPr/>
            <p:nvPr/>
          </p:nvSpPr>
          <p:spPr>
            <a:xfrm>
              <a:off x="4621889" y="1409117"/>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2" name="Arrow: Chevron 61">
              <a:extLst>
                <a:ext uri="{FF2B5EF4-FFF2-40B4-BE49-F238E27FC236}">
                  <a16:creationId xmlns:a16="http://schemas.microsoft.com/office/drawing/2014/main" id="{60E99474-B31E-1044-69AD-63EEABC95F26}"/>
                </a:ext>
              </a:extLst>
            </p:cNvPr>
            <p:cNvSpPr/>
            <p:nvPr/>
          </p:nvSpPr>
          <p:spPr>
            <a:xfrm>
              <a:off x="5229570" y="1409117"/>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3" name="Arrow: Chevron 62">
              <a:extLst>
                <a:ext uri="{FF2B5EF4-FFF2-40B4-BE49-F238E27FC236}">
                  <a16:creationId xmlns:a16="http://schemas.microsoft.com/office/drawing/2014/main" id="{209F8394-9CD5-45B9-3C6C-4C6158B8D2B5}"/>
                </a:ext>
              </a:extLst>
            </p:cNvPr>
            <p:cNvSpPr/>
            <p:nvPr/>
          </p:nvSpPr>
          <p:spPr>
            <a:xfrm>
              <a:off x="5843786" y="1406618"/>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pic>
          <p:nvPicPr>
            <p:cNvPr id="19" name="Picture 18" descr="A picture containing text&#10;&#10;Description automatically generated">
              <a:extLst>
                <a:ext uri="{FF2B5EF4-FFF2-40B4-BE49-F238E27FC236}">
                  <a16:creationId xmlns:a16="http://schemas.microsoft.com/office/drawing/2014/main" id="{54952888-1B0F-DACE-54C1-B2B4E7C52AC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3786" y="1038215"/>
              <a:ext cx="337158" cy="175594"/>
            </a:xfrm>
            <a:prstGeom prst="rect">
              <a:avLst/>
            </a:prstGeom>
          </p:spPr>
        </p:pic>
      </p:grpSp>
      <p:sp>
        <p:nvSpPr>
          <p:cNvPr id="18" name="Rectangle 17">
            <a:extLst>
              <a:ext uri="{FF2B5EF4-FFF2-40B4-BE49-F238E27FC236}">
                <a16:creationId xmlns:a16="http://schemas.microsoft.com/office/drawing/2014/main" id="{BEF58940-162F-7BC0-945C-BF70C5A9CC8E}"/>
              </a:ext>
            </a:extLst>
          </p:cNvPr>
          <p:cNvSpPr/>
          <p:nvPr/>
        </p:nvSpPr>
        <p:spPr>
          <a:xfrm>
            <a:off x="469828" y="2685449"/>
            <a:ext cx="4267227" cy="2996100"/>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69" dirty="0">
                <a:solidFill>
                  <a:srgbClr val="0A6169"/>
                </a:solidFill>
                <a:latin typeface="Mangal Pro" panose="00000500000000000000" pitchFamily="2" charset="0"/>
                <a:cs typeface="Mangal Pro" panose="00000500000000000000" pitchFamily="2" charset="0"/>
              </a:rPr>
              <a:t>Kurzbeschreibung</a:t>
            </a:r>
            <a:endParaRPr kumimoji="0" lang="de-AT" sz="623" b="0" i="0" u="none" strike="noStrike" kern="1200" cap="none" spc="0" normalizeH="0" baseline="0" noProof="0" dirty="0">
              <a:ln>
                <a:noFill/>
              </a:ln>
              <a:solidFill>
                <a:prstClr val="black"/>
              </a:solidFill>
              <a:effectLst/>
              <a:uLnTx/>
              <a:uFillTx/>
              <a:latin typeface="Mangal Pro" panose="00000500000000000000" pitchFamily="2" charset="0"/>
              <a:ea typeface="+mn-ea"/>
              <a:cs typeface="Mangal Pro" panose="00000500000000000000" pitchFamily="2" charset="0"/>
            </a:endParaRPr>
          </a:p>
          <a:p>
            <a:endParaRPr lang="de-AT" sz="700" dirty="0">
              <a:solidFill>
                <a:schemeClr val="tx1"/>
              </a:solidFill>
              <a:latin typeface="Mangal Pro" panose="00000500000000000000" pitchFamily="2" charset="0"/>
              <a:cs typeface="Mangal Pro" panose="00000500000000000000" pitchFamily="2" charset="0"/>
            </a:endParaRP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Diese Präsentation bietet einen umfassenden Überblick über die verschiedenen Verkehrsträger und Verkehrsmittel im Personen- und Güterverkehr</a:t>
            </a: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Im Bereich des Landverkehrs werden Merkmale von Straße und Schiene anhand von typischen Verkehrsmitteln wie PKW, LKW, Bus, Straßenbahn und Zug vermittelt und deren Vor- und Nachteile erläutert.</a:t>
            </a: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Anschließend werden die Besonderheiten des Wasserverkehrs betrachtet, inklusive typischer Fahrzeuge wie Containerschiffe oder Fähren sowie ihrer Einsatzgebiete und typischer Transportgüter.</a:t>
            </a: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Der Themenbereich Luftfahrt beschäftigt sich mit den Grundlagen des Luftverkehrs und identifiziert Stärken und Schwächen der Luftfahrt, insbesondere in Bezug auf Geschwindigkeit, Kosten und Einsatzmöglichkeiten.</a:t>
            </a: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Abschließend werden die verschiedenen Verkehrsträger miteinander verglichen und anhand zentraler Kriterien wie Kosten, Umweltwirkung, Geschwindigkeit und Art des Transportguts bewertet.</a:t>
            </a: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Nach Abschluss dieses Moduls können </a:t>
            </a:r>
            <a:r>
              <a:rPr lang="de-AT" sz="700" dirty="0" err="1">
                <a:solidFill>
                  <a:schemeClr val="tx1"/>
                </a:solidFill>
                <a:latin typeface="Mangal Pro" panose="00000500000000000000" pitchFamily="2" charset="0"/>
                <a:cs typeface="Mangal Pro" panose="00000500000000000000" pitchFamily="2" charset="0"/>
              </a:rPr>
              <a:t>Schüler:innen</a:t>
            </a:r>
            <a:r>
              <a:rPr lang="de-AT" sz="700" dirty="0">
                <a:solidFill>
                  <a:schemeClr val="tx1"/>
                </a:solidFill>
                <a:latin typeface="Mangal Pro" panose="00000500000000000000" pitchFamily="2" charset="0"/>
                <a:cs typeface="Mangal Pro" panose="00000500000000000000" pitchFamily="2" charset="0"/>
              </a:rPr>
              <a:t> begründete Entscheidungen darüber treffen, welches Verkehrsmittel für eine konkrete Transportaufgabe geeignet oder weniger geeignet ist.</a:t>
            </a:r>
          </a:p>
        </p:txBody>
      </p:sp>
      <p:sp>
        <p:nvSpPr>
          <p:cNvPr id="40" name="Rectangle 39">
            <a:extLst>
              <a:ext uri="{FF2B5EF4-FFF2-40B4-BE49-F238E27FC236}">
                <a16:creationId xmlns:a16="http://schemas.microsoft.com/office/drawing/2014/main" id="{1F63FD68-6B99-A6E5-1E45-CB7A363EC4FB}"/>
              </a:ext>
            </a:extLst>
          </p:cNvPr>
          <p:cNvSpPr/>
          <p:nvPr/>
        </p:nvSpPr>
        <p:spPr>
          <a:xfrm>
            <a:off x="5064607" y="3595788"/>
            <a:ext cx="6440929" cy="2085760"/>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Lernziele</a:t>
            </a: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erklären, was unter einem Verkehrsträger und einem Verkehrsmittel zu verstehen ist und können unterscheiden, welche Verkehrsmittel welchem Verkehrsträger zugeordnet sind.</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die Hauptmerkmale der Verkehrsträger Straße und Schiene beschreiben und typische Verkehrsmittel (PKW, LKW, Bus, Straßenbahn, Zug) zuordnen.</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die Besonderheiten des Wasserverkehrs erklären und zentrale Verkehrsmittel (z. B. Containerschiff, Fähre) benennen, sowie Einsatzgebiete und typische Transportgüter beschreiben.</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die Grundlagen der Luftfahrt im Transportwesen erklären und typische Verkehrsmittel (z. B. Passagierflugzeug, Frachtflugzeug) zuordnen. Die Lernenden können Stärken und Schwächen der Luftfahrt (z. B. Geschwindigkeit vs. Kosten) darstellen.</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Verkehrsträger und Verkehrsmittel vergleichend gegenüberstellen und anhand von Kriterien wie Geschwindigkeit, Kosten, Umweltwirkung und Transportgut geeignete Verkehrsträger auswählen.</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Begründungen formulieren, warum ein bestimmtes Verkehrsmittel für eine konkrete Transportaufgabe geeignet oder ungeeignet ist.</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Vor- und Nachteile aller Verkehrsträger im Personen- und Güterverkehr erläutern.</a:t>
            </a: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a:buClr>
                <a:srgbClr val="0A6169"/>
              </a:buClr>
              <a:buSzPct val="123000"/>
            </a:pPr>
            <a:endParaRPr lang="de-AT" sz="700" dirty="0">
              <a:solidFill>
                <a:schemeClr val="tx1"/>
              </a:solidFill>
              <a:latin typeface="Mangal Pro" panose="00000500000000000000" pitchFamily="2" charset="0"/>
              <a:cs typeface="Mangal Pro" panose="00000500000000000000" pitchFamily="2" charset="0"/>
            </a:endParaRPr>
          </a:p>
        </p:txBody>
      </p:sp>
      <p:pic>
        <p:nvPicPr>
          <p:cNvPr id="46" name="Picture 45" descr="A picture containing text, weapon&#10;&#10;Description automatically generated">
            <a:extLst>
              <a:ext uri="{FF2B5EF4-FFF2-40B4-BE49-F238E27FC236}">
                <a16:creationId xmlns:a16="http://schemas.microsoft.com/office/drawing/2014/main" id="{D8452CDA-F1E5-9749-FFE3-6BB8E6EE0A42}"/>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61320" y="1395987"/>
            <a:ext cx="181989" cy="163002"/>
          </a:xfrm>
          <a:prstGeom prst="rect">
            <a:avLst/>
          </a:prstGeom>
        </p:spPr>
      </p:pic>
      <p:sp>
        <p:nvSpPr>
          <p:cNvPr id="47" name="Rectangle 46">
            <a:extLst>
              <a:ext uri="{FF2B5EF4-FFF2-40B4-BE49-F238E27FC236}">
                <a16:creationId xmlns:a16="http://schemas.microsoft.com/office/drawing/2014/main" id="{CAF371D1-C136-9814-FE89-E18E4067E175}"/>
              </a:ext>
            </a:extLst>
          </p:cNvPr>
          <p:cNvSpPr/>
          <p:nvPr/>
        </p:nvSpPr>
        <p:spPr>
          <a:xfrm>
            <a:off x="550050" y="1225554"/>
            <a:ext cx="1468502" cy="587528"/>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ea typeface="Calibri" panose="020F0502020204030204" pitchFamily="34" charset="0"/>
            </a:endParaRPr>
          </a:p>
          <a:p>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Dauer Vortrag</a:t>
            </a:r>
          </a:p>
          <a:p>
            <a:endParaRPr lang="de-AT" sz="762" b="1" dirty="0">
              <a:solidFill>
                <a:schemeClr val="tx1"/>
              </a:solidFill>
              <a:latin typeface="Bahnschrift SemiBold" panose="020B0502040204020203" pitchFamily="34" charset="0"/>
              <a:ea typeface="Calibri" panose="020F0502020204030204" pitchFamily="34" charset="0"/>
            </a:endParaRPr>
          </a:p>
          <a:p>
            <a:r>
              <a:rPr lang="de-AT" sz="762" b="1" dirty="0">
                <a:solidFill>
                  <a:schemeClr val="tx1"/>
                </a:solidFill>
                <a:latin typeface="Bahnschrift SemiBold" panose="020B0502040204020203" pitchFamily="34" charset="0"/>
                <a:ea typeface="Calibri" panose="020F0502020204030204" pitchFamily="34" charset="0"/>
              </a:rPr>
              <a:t>2-4 EH</a:t>
            </a:r>
          </a:p>
          <a:p>
            <a:endParaRPr lang="de-AT" sz="831" dirty="0">
              <a:solidFill>
                <a:schemeClr val="tx1"/>
              </a:solidFill>
            </a:endParaRPr>
          </a:p>
          <a:p>
            <a:endParaRPr lang="de-AT" sz="831" dirty="0">
              <a:solidFill>
                <a:schemeClr val="tx1"/>
              </a:solidFill>
            </a:endParaRPr>
          </a:p>
        </p:txBody>
      </p:sp>
      <p:pic>
        <p:nvPicPr>
          <p:cNvPr id="41" name="Picture 40" descr="Icon&#10;&#10;Description automatically generated">
            <a:extLst>
              <a:ext uri="{FF2B5EF4-FFF2-40B4-BE49-F238E27FC236}">
                <a16:creationId xmlns:a16="http://schemas.microsoft.com/office/drawing/2014/main" id="{E8AEF322-1BA5-825D-7AEF-1B9BB57BEB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6823" y="1288070"/>
            <a:ext cx="167825" cy="166697"/>
          </a:xfrm>
          <a:prstGeom prst="rect">
            <a:avLst/>
          </a:prstGeom>
        </p:spPr>
      </p:pic>
      <p:pic>
        <p:nvPicPr>
          <p:cNvPr id="6" name="Graphic 5" descr="Chevron arrows with solid fill">
            <a:extLst>
              <a:ext uri="{FF2B5EF4-FFF2-40B4-BE49-F238E27FC236}">
                <a16:creationId xmlns:a16="http://schemas.microsoft.com/office/drawing/2014/main" id="{588A1C82-C316-9BBB-1E9B-26C7F8DE77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0472" y="1246691"/>
            <a:ext cx="167135" cy="167135"/>
          </a:xfrm>
          <a:prstGeom prst="rect">
            <a:avLst/>
          </a:prstGeom>
        </p:spPr>
      </p:pic>
      <p:pic>
        <p:nvPicPr>
          <p:cNvPr id="25" name="Grafik 24" descr="Ein Bild, das Grafiken, Screenshot, Schrift, Symbol enthält.&#10;&#10;KI-generierte Inhalte können fehlerhaft sein.">
            <a:extLst>
              <a:ext uri="{FF2B5EF4-FFF2-40B4-BE49-F238E27FC236}">
                <a16:creationId xmlns:a16="http://schemas.microsoft.com/office/drawing/2014/main" id="{87939564-9415-D8BD-5600-100273F7D27F}"/>
              </a:ext>
            </a:extLst>
          </p:cNvPr>
          <p:cNvPicPr>
            <a:picLocks noChangeAspect="1"/>
          </p:cNvPicPr>
          <p:nvPr/>
        </p:nvPicPr>
        <p:blipFill>
          <a:blip r:embed="rId8">
            <a:extLst>
              <a:ext uri="{28A0092B-C50C-407E-A947-70E740481C1C}">
                <a14:useLocalDpi xmlns:a14="http://schemas.microsoft.com/office/drawing/2010/main" val="0"/>
              </a:ext>
            </a:extLst>
          </a:blip>
          <a:srcRect r="65533"/>
          <a:stretch/>
        </p:blipFill>
        <p:spPr>
          <a:xfrm>
            <a:off x="6284119" y="3604036"/>
            <a:ext cx="264364" cy="309204"/>
          </a:xfrm>
          <a:prstGeom prst="rect">
            <a:avLst/>
          </a:prstGeom>
        </p:spPr>
      </p:pic>
      <p:sp>
        <p:nvSpPr>
          <p:cNvPr id="2" name="Flowchart: Alternate Process 13">
            <a:extLst>
              <a:ext uri="{FF2B5EF4-FFF2-40B4-BE49-F238E27FC236}">
                <a16:creationId xmlns:a16="http://schemas.microsoft.com/office/drawing/2014/main" id="{EFFBEB5E-5192-1BE4-78DD-19C4B28C337D}"/>
              </a:ext>
            </a:extLst>
          </p:cNvPr>
          <p:cNvSpPr/>
          <p:nvPr/>
        </p:nvSpPr>
        <p:spPr>
          <a:xfrm>
            <a:off x="2378639" y="1204718"/>
            <a:ext cx="2358417" cy="1286973"/>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Interaktive Übungen</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Brainstorming zu Verkehrsmitteln</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Quiz zu Verkehrsträgern</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Übung „Logistik-Profis: Wer bewegt unsere Welt“</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Video „Intermodale Transportkette“</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Video „Was ist kombinierter Verkehr?“</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Paararbeit „4-Gewinnt der Verkehrsträger“</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Kleingruppenarbeiten „Herausforderungen und Zukunft der einzelnen Verkehrsträger…“</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Einzelübung „Transportplanung mit </a:t>
            </a:r>
            <a:r>
              <a:rPr lang="de-AT" sz="623" dirty="0" err="1">
                <a:solidFill>
                  <a:schemeClr val="tx1"/>
                </a:solidFill>
                <a:latin typeface="Mangal Pro" panose="00000500000000000000" pitchFamily="2" charset="0"/>
                <a:cs typeface="Mangal Pro" panose="00000500000000000000" pitchFamily="2" charset="0"/>
              </a:rPr>
              <a:t>Logistify</a:t>
            </a:r>
            <a:r>
              <a:rPr lang="de-AT" sz="623" dirty="0">
                <a:solidFill>
                  <a:schemeClr val="tx1"/>
                </a:solidFill>
                <a:latin typeface="Mangal Pro" panose="00000500000000000000" pitchFamily="2" charset="0"/>
                <a:cs typeface="Mangal Pro" panose="00000500000000000000" pitchFamily="2" charset="0"/>
              </a:rPr>
              <a:t>“</a:t>
            </a:r>
            <a:endParaRPr lang="de-AT" sz="623" dirty="0">
              <a:solidFill>
                <a:schemeClr val="tx1"/>
              </a:solidFill>
              <a:latin typeface="Bahnschrift Light" panose="020B0502040204020203" pitchFamily="34"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Fallstudien</a:t>
            </a:r>
          </a:p>
          <a:p>
            <a:pPr>
              <a:buClr>
                <a:srgbClr val="1B7E86"/>
              </a:buClr>
              <a:buSzPct val="123000"/>
            </a:pPr>
            <a:endParaRPr lang="de-AT" sz="623" dirty="0">
              <a:solidFill>
                <a:schemeClr val="tx1"/>
              </a:solidFill>
              <a:latin typeface="Mangal Pro" panose="00000500000000000000" pitchFamily="2" charset="0"/>
              <a:cs typeface="Mangal Pro" panose="00000500000000000000" pitchFamily="2" charset="0"/>
            </a:endParaRPr>
          </a:p>
        </p:txBody>
      </p:sp>
      <p:pic>
        <p:nvPicPr>
          <p:cNvPr id="8" name="Graphic 50" descr="Circles with arrows with solid fill">
            <a:extLst>
              <a:ext uri="{FF2B5EF4-FFF2-40B4-BE49-F238E27FC236}">
                <a16:creationId xmlns:a16="http://schemas.microsoft.com/office/drawing/2014/main" id="{80B6C445-A0EA-29E4-F295-E81AC8319D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08777" y="1325945"/>
            <a:ext cx="211015" cy="211015"/>
          </a:xfrm>
          <a:prstGeom prst="rect">
            <a:avLst/>
          </a:prstGeom>
        </p:spPr>
      </p:pic>
      <p:sp>
        <p:nvSpPr>
          <p:cNvPr id="9" name="Flowchart: Alternate Process 2">
            <a:extLst>
              <a:ext uri="{FF2B5EF4-FFF2-40B4-BE49-F238E27FC236}">
                <a16:creationId xmlns:a16="http://schemas.microsoft.com/office/drawing/2014/main" id="{95A667E2-071D-F111-1757-A8920A0B810B}"/>
              </a:ext>
            </a:extLst>
          </p:cNvPr>
          <p:cNvSpPr/>
          <p:nvPr/>
        </p:nvSpPr>
        <p:spPr>
          <a:xfrm>
            <a:off x="7998465" y="1197572"/>
            <a:ext cx="3465034" cy="2213528"/>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Anknüpfungspunkte Lehrplan</a:t>
            </a: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Betriebswirtschaft</a:t>
            </a: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Logistik, Transport</a:t>
            </a: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Bildung für nachhaltige Entwicklung (BNE)</a:t>
            </a: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Digitale Bildung (Digitalisierung und Automatisierung)</a:t>
            </a: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Globalisierung</a:t>
            </a: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11">
                  <a:extLst>
                    <a:ext uri="{96DAC541-7B7A-43D3-8B79-37D633B846F1}">
                      <asvg:svgBlip xmlns:asvg="http://schemas.microsoft.com/office/drawing/2016/SVG/main" r:embed="rId12"/>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11">
                  <a:extLst>
                    <a:ext uri="{96DAC541-7B7A-43D3-8B79-37D633B846F1}">
                      <asvg:svgBlip xmlns:asvg="http://schemas.microsoft.com/office/drawing/2016/SVG/main" r:embed="rId12"/>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11">
                  <a:extLst>
                    <a:ext uri="{96DAC541-7B7A-43D3-8B79-37D633B846F1}">
                      <asvg:svgBlip xmlns:asvg="http://schemas.microsoft.com/office/drawing/2016/SVG/main" r:embed="rId12"/>
                    </a:ext>
                  </a:extLst>
                </a:blip>
              </a:buBlip>
            </a:pPr>
            <a:endParaRPr lang="de-AT" sz="623" dirty="0">
              <a:solidFill>
                <a:schemeClr val="tx1"/>
              </a:solidFill>
              <a:latin typeface="Bahnschrift Light" panose="020B0502040204020203" pitchFamily="34" charset="0"/>
            </a:endParaRPr>
          </a:p>
        </p:txBody>
      </p:sp>
      <p:sp>
        <p:nvSpPr>
          <p:cNvPr id="3" name="Interaktive Schaltfläche: Hilfe 2">
            <a:hlinkClick r:id="" action="ppaction://noaction" highlightClick="1"/>
            <a:extLst>
              <a:ext uri="{FF2B5EF4-FFF2-40B4-BE49-F238E27FC236}">
                <a16:creationId xmlns:a16="http://schemas.microsoft.com/office/drawing/2014/main" id="{7CEE6F4F-C340-AE31-1465-B424D9BCAA87}"/>
              </a:ext>
            </a:extLst>
          </p:cNvPr>
          <p:cNvSpPr/>
          <p:nvPr/>
        </p:nvSpPr>
        <p:spPr>
          <a:xfrm>
            <a:off x="1734648" y="2838445"/>
            <a:ext cx="175162" cy="134380"/>
          </a:xfrm>
          <a:prstGeom prst="actionButtonHelp">
            <a:avLst/>
          </a:prstGeom>
          <a:noFill/>
          <a:ln>
            <a:solidFill>
              <a:srgbClr val="0A61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246"/>
          </a:p>
        </p:txBody>
      </p:sp>
    </p:spTree>
    <p:extLst>
      <p:ext uri="{BB962C8B-B14F-4D97-AF65-F5344CB8AC3E}">
        <p14:creationId xmlns:p14="http://schemas.microsoft.com/office/powerpoint/2010/main" val="1495532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6133-55A9-A869-22F4-A2728A110B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B3AD9C-2ECA-C0B8-26C1-33242339AEAC}"/>
              </a:ext>
            </a:extLst>
          </p:cNvPr>
          <p:cNvSpPr>
            <a:spLocks noGrp="1"/>
          </p:cNvSpPr>
          <p:nvPr>
            <p:ph type="title"/>
          </p:nvPr>
        </p:nvSpPr>
        <p:spPr/>
        <p:txBody>
          <a:bodyPr>
            <a:normAutofit/>
          </a:bodyPr>
          <a:lstStyle/>
          <a:p>
            <a:r>
              <a:rPr lang="de-AT" dirty="0"/>
              <a:t>Paararbeit</a:t>
            </a:r>
            <a:br>
              <a:rPr lang="de-AT" dirty="0"/>
            </a:br>
            <a:r>
              <a:rPr lang="de-AT" dirty="0"/>
              <a:t>„4-Gewinnt der Verkehrsträger“</a:t>
            </a:r>
          </a:p>
        </p:txBody>
      </p:sp>
      <p:sp>
        <p:nvSpPr>
          <p:cNvPr id="3" name="Inhaltsplatzhalter 2">
            <a:extLst>
              <a:ext uri="{FF2B5EF4-FFF2-40B4-BE49-F238E27FC236}">
                <a16:creationId xmlns:a16="http://schemas.microsoft.com/office/drawing/2014/main" id="{3CDC5F77-E354-8D6F-4336-2EEB2B30D305}"/>
              </a:ext>
            </a:extLst>
          </p:cNvPr>
          <p:cNvSpPr>
            <a:spLocks noGrp="1"/>
          </p:cNvSpPr>
          <p:nvPr>
            <p:ph idx="1"/>
          </p:nvPr>
        </p:nvSpPr>
        <p:spPr/>
        <p:txBody>
          <a:bodyPr>
            <a:normAutofit fontScale="77500" lnSpcReduction="20000"/>
          </a:bodyPr>
          <a:lstStyle/>
          <a:p>
            <a:pPr marL="0" indent="0">
              <a:buNone/>
            </a:pPr>
            <a:r>
              <a:rPr lang="de-AT" b="1" dirty="0"/>
              <a:t>Wie spiel man?</a:t>
            </a:r>
          </a:p>
          <a:p>
            <a:r>
              <a:rPr lang="de-AT" dirty="0"/>
              <a:t>Findet euch in Gruppen zu je zwei Personen zusammen.</a:t>
            </a:r>
          </a:p>
          <a:p>
            <a:r>
              <a:rPr lang="de-AT" dirty="0"/>
              <a:t>Ziel des Spiels ist es, zuerst vier Felder in einer Reihe (senkrecht, waagrecht oder diagonal) zu haben – also die klassischen 4-Gewinnt Regeln. Die zweite Person versucht, das zu verhindern bzw. selbst zuerst eine Reihe aus vier Begriffen zu bilden.</a:t>
            </a:r>
          </a:p>
          <a:p>
            <a:r>
              <a:rPr lang="de-AT" dirty="0"/>
              <a:t>Ihr bekommt zu zweit ein A4-Blatt mit dem Spielbrett (in tabellarischer Form). In der Tabelle findet ihr verschiedene Begriffe zu den vorgestellten Inhalten.</a:t>
            </a:r>
          </a:p>
          <a:p>
            <a:r>
              <a:rPr lang="de-AT" dirty="0"/>
              <a:t>Ihr wählt nun nacheinander Begriffe aus und versucht diese in eigenen Worten zu erklären. Wenn die andere Person eure Beschreibung als richtig erachtet, dürft ihr das Feld markieren (ankreuzen/einkreisen oder mit Farbe markieren). Wird der Begriff falsch erklärt, dürft ihr das Feld nicht markieren. </a:t>
            </a:r>
          </a:p>
          <a:p>
            <a:r>
              <a:rPr lang="de-AT" dirty="0"/>
              <a:t>Wenn ihr euch nicht einig seid, ob eine Erklärung richtig ist, könnt ihr eure Lehrperson im Zweifel fragen!</a:t>
            </a:r>
          </a:p>
          <a:p>
            <a:r>
              <a:rPr lang="de-AT" dirty="0"/>
              <a:t>Es wird so lange abwechselnd gespielt, bis jemand eine Reihe aus vier Begriffen bilden konnte. Diese Person gewinnt!</a:t>
            </a:r>
          </a:p>
        </p:txBody>
      </p:sp>
    </p:spTree>
    <p:extLst>
      <p:ext uri="{BB962C8B-B14F-4D97-AF65-F5344CB8AC3E}">
        <p14:creationId xmlns:p14="http://schemas.microsoft.com/office/powerpoint/2010/main" val="2460291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260FB-E67C-95E9-8AD8-A54857C4F23F}"/>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B6F2A19-3A57-BA28-6A52-824C20A108B8}"/>
              </a:ext>
            </a:extLst>
          </p:cNvPr>
          <p:cNvGraphicFramePr/>
          <p:nvPr>
            <p:extLst>
              <p:ext uri="{D42A27DB-BD31-4B8C-83A1-F6EECF244321}">
                <p14:modId xmlns:p14="http://schemas.microsoft.com/office/powerpoint/2010/main" val="680506083"/>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723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FA120-F8A1-AC8F-969A-4CC28CF6DD3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9154918-555C-2C93-614E-3F9B20DFFD61}"/>
              </a:ext>
            </a:extLst>
          </p:cNvPr>
          <p:cNvSpPr>
            <a:spLocks noGrp="1"/>
          </p:cNvSpPr>
          <p:nvPr>
            <p:ph type="title"/>
          </p:nvPr>
        </p:nvSpPr>
        <p:spPr/>
        <p:txBody>
          <a:bodyPr>
            <a:normAutofit/>
          </a:bodyPr>
          <a:lstStyle/>
          <a:p>
            <a:r>
              <a:rPr lang="de-AT" dirty="0"/>
              <a:t>Stärken und Schwächen</a:t>
            </a:r>
            <a:br>
              <a:rPr lang="de-AT" dirty="0"/>
            </a:br>
            <a:r>
              <a:rPr lang="de-AT" dirty="0"/>
              <a:t>der Luftfahrt</a:t>
            </a:r>
          </a:p>
        </p:txBody>
      </p:sp>
      <p:graphicFrame>
        <p:nvGraphicFramePr>
          <p:cNvPr id="9" name="Diagramm 8" descr="Tabelle Vor- und Nachteile Verkehrsträger Wasserstraße">
            <a:extLst>
              <a:ext uri="{FF2B5EF4-FFF2-40B4-BE49-F238E27FC236}">
                <a16:creationId xmlns:a16="http://schemas.microsoft.com/office/drawing/2014/main" id="{BEDED88D-A44C-37CF-F5E7-96FCAD160FBB}"/>
              </a:ext>
            </a:extLst>
          </p:cNvPr>
          <p:cNvGraphicFramePr/>
          <p:nvPr>
            <p:extLst>
              <p:ext uri="{D42A27DB-BD31-4B8C-83A1-F6EECF244321}">
                <p14:modId xmlns:p14="http://schemas.microsoft.com/office/powerpoint/2010/main" val="3351069828"/>
              </p:ext>
            </p:extLst>
          </p:nvPr>
        </p:nvGraphicFramePr>
        <p:xfrm>
          <a:off x="635069" y="1182756"/>
          <a:ext cx="10964393" cy="5173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rafik 1" descr="Ein Bild, das Schwarz, Dunkelheit enthält.&#10;&#10;KI-generierte Inhalte können fehlerhaft sein.">
            <a:extLst>
              <a:ext uri="{FF2B5EF4-FFF2-40B4-BE49-F238E27FC236}">
                <a16:creationId xmlns:a16="http://schemas.microsoft.com/office/drawing/2014/main" id="{6D5EB89E-12BC-CA07-88E5-5639EC6DDC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6000" y="1440165"/>
            <a:ext cx="720000" cy="720000"/>
          </a:xfrm>
          <a:prstGeom prst="rect">
            <a:avLst/>
          </a:prstGeom>
        </p:spPr>
      </p:pic>
    </p:spTree>
    <p:extLst>
      <p:ext uri="{BB962C8B-B14F-4D97-AF65-F5344CB8AC3E}">
        <p14:creationId xmlns:p14="http://schemas.microsoft.com/office/powerpoint/2010/main" val="1331628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CC51811-106B-C335-60F9-4C6EF246A733}"/>
              </a:ext>
            </a:extLst>
          </p:cNvPr>
          <p:cNvSpPr>
            <a:spLocks noGrp="1"/>
          </p:cNvSpPr>
          <p:nvPr>
            <p:ph idx="1"/>
          </p:nvPr>
        </p:nvSpPr>
        <p:spPr/>
        <p:txBody>
          <a:bodyPr>
            <a:normAutofit lnSpcReduction="10000"/>
          </a:bodyPr>
          <a:lstStyle/>
          <a:p>
            <a:r>
              <a:rPr lang="de-AT" dirty="0"/>
              <a:t>Belly-Fracht bezeichnet die Fracht, die im Unterdeck (Bauch = </a:t>
            </a:r>
            <a:r>
              <a:rPr lang="de-AT" dirty="0" err="1"/>
              <a:t>belly</a:t>
            </a:r>
            <a:r>
              <a:rPr lang="de-AT" dirty="0"/>
              <a:t>) von Passagierflugzeugen mittransportiert wird. Passagierflugzeuge haben unter der Kabine zusätzlichen Laderaum, der nicht immer vollständig für Gepäck benötigt wird.</a:t>
            </a:r>
          </a:p>
          <a:p>
            <a:r>
              <a:rPr lang="de-AT" dirty="0"/>
              <a:t>Dieser freie Raum wird genutzt, um Frachtcontainer oder loses Frachtgut mitzunehmen. Typische Belly-Fracht sind Pakete, Dokumente, Pharma-Produkte oder kleine Expresssendungen.</a:t>
            </a:r>
          </a:p>
          <a:p>
            <a:r>
              <a:rPr lang="de-AT" dirty="0"/>
              <a:t>Vorteile:</a:t>
            </a:r>
            <a:br>
              <a:rPr lang="de-AT" dirty="0"/>
            </a:br>
            <a:r>
              <a:rPr lang="de-AT" dirty="0"/>
              <a:t>Sehr häufige Flugverbindungen → schnelle Lieferzeiten</a:t>
            </a:r>
            <a:br>
              <a:rPr lang="de-AT" dirty="0"/>
            </a:br>
            <a:r>
              <a:rPr lang="de-AT" dirty="0"/>
              <a:t>Günstiger als reine Frachtflugzeuge, da der Flug ohnehin stattfindet</a:t>
            </a:r>
            <a:br>
              <a:rPr lang="de-AT" dirty="0"/>
            </a:br>
            <a:r>
              <a:rPr lang="de-AT" dirty="0"/>
              <a:t>Airlines verdienen zusätzliches Geld, weil sie Passagierflüge besser auslasten</a:t>
            </a:r>
          </a:p>
          <a:p>
            <a:pPr marL="0" indent="0">
              <a:buNone/>
            </a:pPr>
            <a:r>
              <a:rPr lang="de-AT" b="1" dirty="0">
                <a:sym typeface="Wingdings" panose="05000000000000000000" pitchFamily="2" charset="2"/>
              </a:rPr>
              <a:t> </a:t>
            </a:r>
            <a:r>
              <a:rPr lang="de-AT" b="1" dirty="0"/>
              <a:t>Die regelmäßige Kombination von Gütern und Personen in einem Transport ist eine Besonderheit in der Luftfahrt. Bei anderen Verkehrsträgern sind Passagier- und Güterverkehr eher (noch?) strenger getrennt.</a:t>
            </a:r>
          </a:p>
        </p:txBody>
      </p:sp>
      <p:sp>
        <p:nvSpPr>
          <p:cNvPr id="3" name="Titel 2">
            <a:extLst>
              <a:ext uri="{FF2B5EF4-FFF2-40B4-BE49-F238E27FC236}">
                <a16:creationId xmlns:a16="http://schemas.microsoft.com/office/drawing/2014/main" id="{113D437B-B0D2-CEA9-4683-FF96A716B02C}"/>
              </a:ext>
            </a:extLst>
          </p:cNvPr>
          <p:cNvSpPr>
            <a:spLocks noGrp="1"/>
          </p:cNvSpPr>
          <p:nvPr>
            <p:ph type="title"/>
          </p:nvPr>
        </p:nvSpPr>
        <p:spPr/>
        <p:txBody>
          <a:bodyPr>
            <a:normAutofit/>
          </a:bodyPr>
          <a:lstStyle/>
          <a:p>
            <a:r>
              <a:rPr lang="de-AT" dirty="0"/>
              <a:t>Kombination von Gütern und Personen in einem Transport</a:t>
            </a:r>
          </a:p>
        </p:txBody>
      </p:sp>
    </p:spTree>
    <p:extLst>
      <p:ext uri="{BB962C8B-B14F-4D97-AF65-F5344CB8AC3E}">
        <p14:creationId xmlns:p14="http://schemas.microsoft.com/office/powerpoint/2010/main" val="2188856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D0C5D-8E3D-C437-7AB0-3285DEEB11F2}"/>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D7FE5E16-1C76-E4C1-9C9B-8CB6166CAD35}"/>
              </a:ext>
            </a:extLst>
          </p:cNvPr>
          <p:cNvGraphicFramePr/>
          <p:nvPr>
            <p:extLst>
              <p:ext uri="{D42A27DB-BD31-4B8C-83A1-F6EECF244321}">
                <p14:modId xmlns:p14="http://schemas.microsoft.com/office/powerpoint/2010/main" val="1280414948"/>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1997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3486C6E-E678-9ABC-D003-1BBEF0481045}"/>
              </a:ext>
            </a:extLst>
          </p:cNvPr>
          <p:cNvSpPr>
            <a:spLocks noGrp="1"/>
          </p:cNvSpPr>
          <p:nvPr>
            <p:ph idx="1"/>
          </p:nvPr>
        </p:nvSpPr>
        <p:spPr/>
        <p:txBody>
          <a:bodyPr>
            <a:normAutofit fontScale="92500" lnSpcReduction="20000"/>
          </a:bodyPr>
          <a:lstStyle/>
          <a:p>
            <a:r>
              <a:rPr lang="de-AT" dirty="0"/>
              <a:t>Transportketten, bei denen Güter nacheinander auf verschiedenen Verkehrsträgern transportiert werden.</a:t>
            </a:r>
          </a:p>
          <a:p>
            <a:r>
              <a:rPr lang="de-AT" dirty="0"/>
              <a:t>Werden beim Wechsel der Verkehrsträger in Terminals nur Ladeeinheiten umgeschlagen und die Güter bleiben während des gesamten Transports im gleichen Transportbehälter nennt man das Intermodalen Verkehr (eine Sonderform des Multimodalen Verkehrs).</a:t>
            </a:r>
          </a:p>
          <a:p>
            <a:r>
              <a:rPr lang="de-AT" dirty="0"/>
              <a:t>Multimodaler Verkehr besteht aus Vorlauf, Hauptlauf und Nachlauf.</a:t>
            </a:r>
          </a:p>
          <a:p>
            <a:r>
              <a:rPr lang="de-AT" dirty="0"/>
              <a:t>Charakteristisch ist, dass der Hauptlauf mit einem umweltfreundlichen Verkehrsmittel, also z.B. Eisenbahn bzw. Binnen- oder Seeschiff bewältigt wird, während der Vor- und Nachlauf auf der Straße so kurz wie möglich gehalten wird.</a:t>
            </a:r>
          </a:p>
          <a:p>
            <a:pPr>
              <a:lnSpc>
                <a:spcPct val="110000"/>
              </a:lnSpc>
            </a:pPr>
            <a:r>
              <a:rPr lang="de-AT" dirty="0"/>
              <a:t>Voraussetzungen: Transportierte Güter müssen sich dafür eignen (hinsichtlich ihrer Eigenschaften &amp; ausreichend großer Transportvolumen)</a:t>
            </a:r>
          </a:p>
          <a:p>
            <a:pPr>
              <a:lnSpc>
                <a:spcPct val="110000"/>
              </a:lnSpc>
            </a:pPr>
            <a:r>
              <a:rPr lang="de-AT" dirty="0"/>
              <a:t>Vorhandener Zugang zu passender Infrastruktur wie z.B. Verkehrsmittel und –träger und Terminals ist notwendig.</a:t>
            </a:r>
          </a:p>
        </p:txBody>
      </p:sp>
      <p:sp>
        <p:nvSpPr>
          <p:cNvPr id="3" name="Titel 2">
            <a:extLst>
              <a:ext uri="{FF2B5EF4-FFF2-40B4-BE49-F238E27FC236}">
                <a16:creationId xmlns:a16="http://schemas.microsoft.com/office/drawing/2014/main" id="{38889ABF-E941-A446-3593-EB2A251DB023}"/>
              </a:ext>
            </a:extLst>
          </p:cNvPr>
          <p:cNvSpPr>
            <a:spLocks noGrp="1"/>
          </p:cNvSpPr>
          <p:nvPr>
            <p:ph type="title"/>
          </p:nvPr>
        </p:nvSpPr>
        <p:spPr/>
        <p:txBody>
          <a:bodyPr/>
          <a:lstStyle/>
          <a:p>
            <a:r>
              <a:rPr lang="de-AT" dirty="0"/>
              <a:t>Multimodaler Verkehr</a:t>
            </a:r>
            <a:br>
              <a:rPr lang="de-AT" dirty="0"/>
            </a:br>
            <a:r>
              <a:rPr lang="de-AT" dirty="0"/>
              <a:t>Was ist das eigentlich?</a:t>
            </a:r>
          </a:p>
        </p:txBody>
      </p:sp>
    </p:spTree>
    <p:extLst>
      <p:ext uri="{BB962C8B-B14F-4D97-AF65-F5344CB8AC3E}">
        <p14:creationId xmlns:p14="http://schemas.microsoft.com/office/powerpoint/2010/main" val="2560761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sz="3200" dirty="0"/>
              <a:t>Multimodaler Verkehr</a:t>
            </a:r>
            <a:endParaRPr lang="en-GB" sz="3200" dirty="0"/>
          </a:p>
        </p:txBody>
      </p:sp>
      <p:sp>
        <p:nvSpPr>
          <p:cNvPr id="4" name="Date Placeholder 3"/>
          <p:cNvSpPr>
            <a:spLocks noGrp="1"/>
          </p:cNvSpPr>
          <p:nvPr>
            <p:ph type="dt" sz="half" idx="10"/>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71AD8-BD5F-4503-8C65-79BF784426C3}" type="datetime7">
              <a:rPr lang="de-DE" smtClean="0">
                <a:solidFill>
                  <a:prstClr val="white"/>
                </a:solidFill>
              </a:rPr>
              <a:pPr/>
              <a:t>Feb-26</a:t>
            </a:fld>
            <a:endParaRPr lang="de-AT" dirty="0">
              <a:solidFill>
                <a:prstClr val="white"/>
              </a:solidFill>
            </a:endParaRPr>
          </a:p>
        </p:txBody>
      </p:sp>
      <p:sp>
        <p:nvSpPr>
          <p:cNvPr id="5" name="Slide Number Placehold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36</a:t>
            </a:fld>
            <a:endParaRPr lang="de-AT" dirty="0">
              <a:solidFill>
                <a:prstClr val="white"/>
              </a:solidFill>
            </a:endParaRPr>
          </a:p>
        </p:txBody>
      </p:sp>
      <p:pic>
        <p:nvPicPr>
          <p:cNvPr id="7" name="Content Placeholder 6"/>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1772816"/>
            <a:ext cx="8640960" cy="4464496"/>
          </a:xfrm>
          <a:prstGeom prst="rect">
            <a:avLst/>
          </a:prstGeom>
          <a:noFill/>
        </p:spPr>
      </p:pic>
      <p:sp>
        <p:nvSpPr>
          <p:cNvPr id="6" name="Rectangle 5"/>
          <p:cNvSpPr/>
          <p:nvPr/>
        </p:nvSpPr>
        <p:spPr>
          <a:xfrm>
            <a:off x="1884951" y="6186790"/>
            <a:ext cx="7735337" cy="338554"/>
          </a:xfrm>
          <a:prstGeom prst="rect">
            <a:avLst/>
          </a:prstGeom>
        </p:spPr>
        <p:txBody>
          <a:bodyPr wrap="square">
            <a:spAutoFit/>
          </a:bodyPr>
          <a:lstStyle/>
          <a:p>
            <a:pPr>
              <a:spcAft>
                <a:spcPts val="600"/>
              </a:spcAft>
            </a:pPr>
            <a:r>
              <a:rPr lang="de-AT" sz="1600" b="1" dirty="0">
                <a:solidFill>
                  <a:schemeClr val="tx1">
                    <a:lumMod val="75000"/>
                    <a:lumOff val="25000"/>
                  </a:schemeClr>
                </a:solidFill>
              </a:rPr>
              <a:t>*Unimodal = </a:t>
            </a:r>
            <a:r>
              <a:rPr lang="de-AT" sz="1600" dirty="0">
                <a:solidFill>
                  <a:schemeClr val="tx1">
                    <a:lumMod val="75000"/>
                    <a:lumOff val="25000"/>
                  </a:schemeClr>
                </a:solidFill>
              </a:rPr>
              <a:t>Ware wird mit einem Verkehrsmittel von der Quelle zum Ziel gebracht</a:t>
            </a:r>
          </a:p>
        </p:txBody>
      </p:sp>
    </p:spTree>
    <p:extLst>
      <p:ext uri="{BB962C8B-B14F-4D97-AF65-F5344CB8AC3E}">
        <p14:creationId xmlns:p14="http://schemas.microsoft.com/office/powerpoint/2010/main" val="2132330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Elemente des multimodalen Transportes</a:t>
            </a:r>
            <a:endParaRPr lang="en-GB" b="1" dirty="0"/>
          </a:p>
        </p:txBody>
      </p:sp>
      <p:sp>
        <p:nvSpPr>
          <p:cNvPr id="3" name="Content Placeholder 2"/>
          <p:cNvSpPr>
            <a:spLocks noGrp="1"/>
          </p:cNvSpPr>
          <p:nvPr>
            <p:ph idx="1"/>
          </p:nvPr>
        </p:nvSpPr>
        <p:spPr>
          <a:xfrm>
            <a:off x="838199" y="1440165"/>
            <a:ext cx="7435173" cy="4318523"/>
          </a:xfrm>
        </p:spPr>
        <p:txBody>
          <a:bodyPr>
            <a:normAutofit fontScale="92500" lnSpcReduction="20000"/>
          </a:bodyPr>
          <a:lstStyle/>
          <a:p>
            <a:pPr>
              <a:lnSpc>
                <a:spcPct val="120000"/>
              </a:lnSpc>
            </a:pPr>
            <a:r>
              <a:rPr lang="de-DE" dirty="0"/>
              <a:t>Beladen der Ladeeinheit</a:t>
            </a:r>
            <a:br>
              <a:rPr lang="de-DE" dirty="0"/>
            </a:br>
            <a:endParaRPr lang="de-DE" dirty="0"/>
          </a:p>
          <a:p>
            <a:pPr>
              <a:lnSpc>
                <a:spcPct val="120000"/>
              </a:lnSpc>
            </a:pPr>
            <a:r>
              <a:rPr lang="de-DE" dirty="0"/>
              <a:t>Vorlauf (1.Teilstück des Transportes von Versender</a:t>
            </a:r>
            <a:br>
              <a:rPr lang="de-DE" dirty="0"/>
            </a:br>
            <a:r>
              <a:rPr lang="de-DE" dirty="0">
                <a:sym typeface="Wingdings" panose="05000000000000000000" pitchFamily="2" charset="2"/>
              </a:rPr>
              <a:t> versendender Umschlagspunkt (Hub); meist mit Lkw)</a:t>
            </a:r>
          </a:p>
          <a:p>
            <a:pPr>
              <a:lnSpc>
                <a:spcPct val="120000"/>
              </a:lnSpc>
            </a:pPr>
            <a:r>
              <a:rPr lang="de-DE" dirty="0"/>
              <a:t>Umschlag (</a:t>
            </a:r>
            <a:r>
              <a:rPr lang="de-DE" dirty="0" err="1"/>
              <a:t>Moduswechsel</a:t>
            </a:r>
            <a:r>
              <a:rPr lang="de-DE" dirty="0"/>
              <a:t>: Wechsel der Ladeeinheit/Ladung zwischen Verkehrsträger; dafür sind </a:t>
            </a:r>
            <a:r>
              <a:rPr lang="de-DE" dirty="0">
                <a:sym typeface="Wingdings" panose="05000000000000000000" pitchFamily="2" charset="2"/>
              </a:rPr>
              <a:t>Terminals bzw. Umschlagseinrichtungen notwendig</a:t>
            </a:r>
            <a:r>
              <a:rPr lang="de-DE" dirty="0"/>
              <a:t>)</a:t>
            </a:r>
          </a:p>
          <a:p>
            <a:pPr>
              <a:lnSpc>
                <a:spcPct val="120000"/>
              </a:lnSpc>
            </a:pPr>
            <a:r>
              <a:rPr lang="de-DE" dirty="0"/>
              <a:t>Hauptlauf (</a:t>
            </a:r>
            <a:r>
              <a:rPr lang="de-DE" dirty="0">
                <a:sym typeface="Wingdings" panose="05000000000000000000" pitchFamily="2" charset="2"/>
              </a:rPr>
              <a:t>versendender Umschlagspunkt (Hub)  empfangender Umschlagspunkt (Hub)</a:t>
            </a:r>
            <a:r>
              <a:rPr lang="de-DE" dirty="0"/>
              <a:t>) </a:t>
            </a:r>
          </a:p>
          <a:p>
            <a:pPr>
              <a:lnSpc>
                <a:spcPct val="120000"/>
              </a:lnSpc>
            </a:pPr>
            <a:r>
              <a:rPr lang="de-DE" dirty="0"/>
              <a:t>Nachlauf (</a:t>
            </a:r>
            <a:r>
              <a:rPr lang="de-DE" dirty="0">
                <a:sym typeface="Wingdings" panose="05000000000000000000" pitchFamily="2" charset="2"/>
              </a:rPr>
              <a:t>empfangender Umschlagspunkt (Hub)  Empfänger; sogenannte „Last-Mile“ ; meist mit Lkw)</a:t>
            </a:r>
          </a:p>
          <a:p>
            <a:pPr>
              <a:lnSpc>
                <a:spcPct val="120000"/>
              </a:lnSpc>
            </a:pPr>
            <a:r>
              <a:rPr lang="de-DE" dirty="0"/>
              <a:t>Entladung der Ladeeinheit</a:t>
            </a:r>
            <a:endParaRPr lang="de-DE" b="1" dirty="0"/>
          </a:p>
        </p:txBody>
      </p:sp>
      <p:sp>
        <p:nvSpPr>
          <p:cNvPr id="4" name="Date Placeholder 3"/>
          <p:cNvSpPr>
            <a:spLocks noGrp="1"/>
          </p:cNvSpPr>
          <p:nvPr>
            <p:ph type="dt" sz="half" idx="10"/>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71AD8-BD5F-4503-8C65-79BF784426C3}" type="datetime7">
              <a:rPr lang="de-DE" smtClean="0">
                <a:solidFill>
                  <a:prstClr val="white"/>
                </a:solidFill>
              </a:rPr>
              <a:pPr/>
              <a:t>Feb-26</a:t>
            </a:fld>
            <a:endParaRPr lang="de-AT" dirty="0">
              <a:solidFill>
                <a:prstClr val="white"/>
              </a:solidFill>
            </a:endParaRPr>
          </a:p>
        </p:txBody>
      </p:sp>
      <p:sp>
        <p:nvSpPr>
          <p:cNvPr id="5" name="Slide Number Placehold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37</a:t>
            </a:fld>
            <a:endParaRPr lang="de-AT" dirty="0">
              <a:solidFill>
                <a:prstClr val="white"/>
              </a:solidFill>
            </a:endParaRPr>
          </a:p>
        </p:txBody>
      </p:sp>
      <p:grpSp>
        <p:nvGrpSpPr>
          <p:cNvPr id="6" name="Group 5"/>
          <p:cNvGrpSpPr/>
          <p:nvPr/>
        </p:nvGrpSpPr>
        <p:grpSpPr>
          <a:xfrm>
            <a:off x="9192501" y="1427178"/>
            <a:ext cx="744262" cy="492447"/>
            <a:chOff x="5236413" y="3645024"/>
            <a:chExt cx="744262" cy="492447"/>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413" y="3699321"/>
              <a:ext cx="6286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5236413"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64088" y="3645024"/>
              <a:ext cx="6080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72170" y="3645024"/>
              <a:ext cx="8505" cy="403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844494"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853000" y="4048521"/>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48747" y="3857807"/>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9374505" y="5494237"/>
            <a:ext cx="744262" cy="492447"/>
            <a:chOff x="5236413" y="3645024"/>
            <a:chExt cx="744262" cy="492447"/>
          </a:xfrm>
        </p:grpSpPr>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413" y="3699321"/>
              <a:ext cx="6286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flipV="1">
              <a:off x="5236413"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64088" y="3645024"/>
              <a:ext cx="6080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72170" y="3645024"/>
              <a:ext cx="8505" cy="403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844494"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853000" y="4048521"/>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848747" y="3857807"/>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408526" y="2386283"/>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417173" y="4906563"/>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19031" y="4075099"/>
            <a:ext cx="1061502" cy="27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963742" y="3978401"/>
            <a:ext cx="1022201" cy="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p:nvPr/>
        </p:nvPicPr>
        <p:blipFill rotWithShape="1">
          <a:blip r:embed="rId7" cstate="screen">
            <a:extLst>
              <a:ext uri="{28A0092B-C50C-407E-A947-70E740481C1C}">
                <a14:useLocalDpi xmlns:a14="http://schemas.microsoft.com/office/drawing/2010/main"/>
              </a:ext>
            </a:extLst>
          </a:blip>
          <a:srcRect l="67363" t="34393" r="21872" b="18904"/>
          <a:stretch/>
        </p:blipFill>
        <p:spPr bwMode="auto">
          <a:xfrm>
            <a:off x="9451217" y="2962347"/>
            <a:ext cx="605380" cy="739910"/>
          </a:xfrm>
          <a:prstGeom prst="rect">
            <a:avLst/>
          </a:prstGeom>
          <a:ln>
            <a:noFill/>
          </a:ln>
          <a:extLst>
            <a:ext uri="{53640926-AAD7-44D8-BBD7-CCE9431645EC}">
              <a14:shadowObscured xmlns:a14="http://schemas.microsoft.com/office/drawing/2010/main"/>
            </a:ext>
          </a:extLst>
        </p:spPr>
      </p:pic>
      <p:cxnSp>
        <p:nvCxnSpPr>
          <p:cNvPr id="27" name="Straight Arrow Connector 26"/>
          <p:cNvCxnSpPr/>
          <p:nvPr/>
        </p:nvCxnSpPr>
        <p:spPr>
          <a:xfrm>
            <a:off x="8581328" y="1769259"/>
            <a:ext cx="576064" cy="0"/>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0258941" y="5634436"/>
            <a:ext cx="576064" cy="0"/>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9762451" y="1984751"/>
            <a:ext cx="6115" cy="401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9768566" y="2655895"/>
            <a:ext cx="6115" cy="401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6" idx="2"/>
          </p:cNvCxnSpPr>
          <p:nvPr/>
        </p:nvCxnSpPr>
        <p:spPr>
          <a:xfrm flipH="1">
            <a:off x="9403719" y="3702257"/>
            <a:ext cx="350189" cy="256924"/>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2"/>
          </p:cNvCxnSpPr>
          <p:nvPr/>
        </p:nvCxnSpPr>
        <p:spPr>
          <a:xfrm>
            <a:off x="9753907" y="3702257"/>
            <a:ext cx="395044" cy="276144"/>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9742888" y="4366125"/>
            <a:ext cx="6115" cy="401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9736468" y="5074418"/>
            <a:ext cx="6115" cy="401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38200" y="2159790"/>
            <a:ext cx="10515600" cy="6687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lumMod val="75000"/>
                  <a:lumOff val="25000"/>
                </a:schemeClr>
              </a:solidFill>
            </a:endParaRPr>
          </a:p>
          <a:p>
            <a:pPr algn="ctr"/>
            <a:endParaRPr lang="de-DE" sz="1050" dirty="0">
              <a:solidFill>
                <a:schemeClr val="tx1">
                  <a:lumMod val="75000"/>
                  <a:lumOff val="25000"/>
                </a:schemeClr>
              </a:solidFill>
            </a:endParaRPr>
          </a:p>
          <a:p>
            <a:pPr algn="ctr"/>
            <a:r>
              <a:rPr lang="de-DE" dirty="0">
                <a:solidFill>
                  <a:schemeClr val="tx1">
                    <a:lumMod val="75000"/>
                    <a:lumOff val="25000"/>
                  </a:schemeClr>
                </a:solidFill>
              </a:rPr>
              <a:t>						Transport</a:t>
            </a:r>
            <a:endParaRPr lang="en-GB" dirty="0">
              <a:solidFill>
                <a:schemeClr val="tx1">
                  <a:lumMod val="75000"/>
                  <a:lumOff val="25000"/>
                </a:schemeClr>
              </a:solidFill>
            </a:endParaRPr>
          </a:p>
        </p:txBody>
      </p:sp>
      <p:sp>
        <p:nvSpPr>
          <p:cNvPr id="37" name="Rectangle 36"/>
          <p:cNvSpPr/>
          <p:nvPr/>
        </p:nvSpPr>
        <p:spPr>
          <a:xfrm>
            <a:off x="838199" y="3786533"/>
            <a:ext cx="10509483" cy="142634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lumMod val="75000"/>
                  <a:lumOff val="25000"/>
                </a:schemeClr>
              </a:solidFill>
            </a:endParaRPr>
          </a:p>
          <a:p>
            <a:endParaRPr lang="de-DE" dirty="0">
              <a:solidFill>
                <a:schemeClr val="tx1">
                  <a:lumMod val="75000"/>
                  <a:lumOff val="25000"/>
                </a:schemeClr>
              </a:solidFill>
            </a:endParaRPr>
          </a:p>
          <a:p>
            <a:endParaRPr lang="de-DE" sz="1200" dirty="0">
              <a:solidFill>
                <a:schemeClr val="tx1">
                  <a:lumMod val="75000"/>
                  <a:lumOff val="25000"/>
                </a:schemeClr>
              </a:solidFill>
            </a:endParaRPr>
          </a:p>
          <a:p>
            <a:endParaRPr lang="de-DE" sz="1050" dirty="0">
              <a:solidFill>
                <a:schemeClr val="tx1">
                  <a:lumMod val="75000"/>
                  <a:lumOff val="25000"/>
                </a:schemeClr>
              </a:solidFill>
            </a:endParaRPr>
          </a:p>
          <a:p>
            <a:endParaRPr lang="de-DE" dirty="0">
              <a:solidFill>
                <a:schemeClr val="tx1">
                  <a:lumMod val="75000"/>
                  <a:lumOff val="25000"/>
                </a:schemeClr>
              </a:solidFill>
            </a:endParaRPr>
          </a:p>
          <a:p>
            <a:pPr algn="ctr"/>
            <a:r>
              <a:rPr lang="de-DE" dirty="0">
                <a:solidFill>
                  <a:schemeClr val="tx1">
                    <a:lumMod val="75000"/>
                    <a:lumOff val="25000"/>
                  </a:schemeClr>
                </a:solidFill>
              </a:rPr>
              <a:t>						Transport</a:t>
            </a:r>
            <a:endParaRPr lang="en-GB" dirty="0"/>
          </a:p>
        </p:txBody>
      </p:sp>
    </p:spTree>
    <p:extLst>
      <p:ext uri="{BB962C8B-B14F-4D97-AF65-F5344CB8AC3E}">
        <p14:creationId xmlns:p14="http://schemas.microsoft.com/office/powerpoint/2010/main" val="1845472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25713-DE94-4119-CAD6-E463524E8DD8}"/>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FDA7974B-CAFF-06B3-1A46-35B394091D32}"/>
              </a:ext>
            </a:extLst>
          </p:cNvPr>
          <p:cNvSpPr>
            <a:spLocks noGrp="1"/>
          </p:cNvSpPr>
          <p:nvPr>
            <p:ph type="title"/>
          </p:nvPr>
        </p:nvSpPr>
        <p:spPr/>
        <p:txBody>
          <a:bodyPr/>
          <a:lstStyle/>
          <a:p>
            <a:r>
              <a:rPr lang="de-AT" dirty="0"/>
              <a:t>Terminals in Österreich</a:t>
            </a:r>
          </a:p>
        </p:txBody>
      </p:sp>
      <p:sp>
        <p:nvSpPr>
          <p:cNvPr id="8" name="Datumsplatzhalter 22">
            <a:extLst>
              <a:ext uri="{FF2B5EF4-FFF2-40B4-BE49-F238E27FC236}">
                <a16:creationId xmlns:a16="http://schemas.microsoft.com/office/drawing/2014/main" id="{229E8F4B-49EB-39BB-2C91-78013E8D54E8}"/>
              </a:ext>
            </a:extLst>
          </p:cNvPr>
          <p:cNvSpPr txBox="1">
            <a:spLocks/>
          </p:cNvSpPr>
          <p:nvPr/>
        </p:nvSpPr>
        <p:spPr>
          <a:xfrm>
            <a:off x="2207862" y="6268894"/>
            <a:ext cx="1300536" cy="365125"/>
          </a:xfrm>
          <a:prstGeom prst="rect">
            <a:avLst/>
          </a:prstGeom>
        </p:spPr>
        <p:txBody>
          <a:bodyPr vert="horz" lIns="91440" tIns="45720" rIns="91440" bIns="4572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a:t>Bild: BMIMI (2025)</a:t>
            </a:r>
          </a:p>
        </p:txBody>
      </p:sp>
      <p:pic>
        <p:nvPicPr>
          <p:cNvPr id="9" name="Picture 11" descr="Karte von Österreich mit eingezeichneten Terminals">
            <a:extLst>
              <a:ext uri="{FF2B5EF4-FFF2-40B4-BE49-F238E27FC236}">
                <a16:creationId xmlns:a16="http://schemas.microsoft.com/office/drawing/2014/main" id="{43866F2A-4113-047F-A646-5C9F0079FA2E}"/>
              </a:ext>
            </a:extLst>
          </p:cNvPr>
          <p:cNvPicPr>
            <a:picLocks noChangeAspect="1"/>
          </p:cNvPicPr>
          <p:nvPr/>
        </p:nvPicPr>
        <p:blipFill>
          <a:blip r:embed="rId3"/>
          <a:srcRect l="2930" t="4693"/>
          <a:stretch/>
        </p:blipFill>
        <p:spPr>
          <a:xfrm>
            <a:off x="2207862" y="1281119"/>
            <a:ext cx="7776276" cy="4987775"/>
          </a:xfrm>
          <a:prstGeom prst="rect">
            <a:avLst/>
          </a:prstGeom>
        </p:spPr>
      </p:pic>
    </p:spTree>
    <p:extLst>
      <p:ext uri="{BB962C8B-B14F-4D97-AF65-F5344CB8AC3E}">
        <p14:creationId xmlns:p14="http://schemas.microsoft.com/office/powerpoint/2010/main" val="2617740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DC18-122B-8506-0922-45A6F3085C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E3B1AA-7BDC-DA70-99C3-619FA02B4C03}"/>
              </a:ext>
            </a:extLst>
          </p:cNvPr>
          <p:cNvSpPr>
            <a:spLocks noGrp="1"/>
          </p:cNvSpPr>
          <p:nvPr>
            <p:ph type="title"/>
          </p:nvPr>
        </p:nvSpPr>
        <p:spPr/>
        <p:txBody>
          <a:bodyPr/>
          <a:lstStyle/>
          <a:p>
            <a:r>
              <a:rPr lang="de-AT" dirty="0"/>
              <a:t>Transportplanung mit der </a:t>
            </a:r>
            <a:r>
              <a:rPr lang="de-AT" dirty="0" err="1"/>
              <a:t>Logistify</a:t>
            </a:r>
            <a:r>
              <a:rPr lang="de-AT" dirty="0"/>
              <a:t>-App</a:t>
            </a:r>
          </a:p>
        </p:txBody>
      </p:sp>
      <p:sp>
        <p:nvSpPr>
          <p:cNvPr id="3" name="Inhaltsplatzhalter 2">
            <a:extLst>
              <a:ext uri="{FF2B5EF4-FFF2-40B4-BE49-F238E27FC236}">
                <a16:creationId xmlns:a16="http://schemas.microsoft.com/office/drawing/2014/main" id="{6DA76E83-93CC-2AA6-0FCD-EDD16962924D}"/>
              </a:ext>
            </a:extLst>
          </p:cNvPr>
          <p:cNvSpPr>
            <a:spLocks noGrp="1"/>
          </p:cNvSpPr>
          <p:nvPr>
            <p:ph idx="1"/>
          </p:nvPr>
        </p:nvSpPr>
        <p:spPr/>
        <p:txBody>
          <a:bodyPr>
            <a:normAutofit/>
          </a:bodyPr>
          <a:lstStyle/>
          <a:p>
            <a:pPr marL="0" indent="0">
              <a:buNone/>
            </a:pPr>
            <a:r>
              <a:rPr lang="de-AT" b="1" dirty="0"/>
              <a:t>Spiel 2 - Transportketten</a:t>
            </a:r>
          </a:p>
          <a:p>
            <a:r>
              <a:rPr lang="de-AT" dirty="0"/>
              <a:t>Plane anhand der Transportmittel, Produktionsstätten und Werke auf den Kärtchen den entsprechenden Transport. Damit der Transport bestmöglich ablaufen kann, musst du die geeigneten Transportmittel, welche ihre Vorteile speziell auch bei Langstrecken haben, auswählen.</a:t>
            </a:r>
          </a:p>
          <a:p>
            <a:endParaRPr lang="de-AT" dirty="0"/>
          </a:p>
          <a:p>
            <a:r>
              <a:rPr lang="de-AT" dirty="0"/>
              <a:t>App Download hier: </a:t>
            </a:r>
            <a:r>
              <a:rPr lang="en-US" dirty="0" err="1">
                <a:hlinkClick r:id="rId3"/>
              </a:rPr>
              <a:t>Logistify</a:t>
            </a:r>
            <a:r>
              <a:rPr lang="en-US" dirty="0">
                <a:hlinkClick r:id="rId3"/>
              </a:rPr>
              <a:t>: Understanding the World of Logistics</a:t>
            </a:r>
            <a:endParaRPr lang="en-US" dirty="0"/>
          </a:p>
          <a:p>
            <a:r>
              <a:rPr lang="de-AT" dirty="0"/>
              <a:t>Erklärvideo: </a:t>
            </a:r>
            <a:r>
              <a:rPr lang="de-AT" dirty="0">
                <a:hlinkClick r:id="rId4"/>
              </a:rPr>
              <a:t>https://www.youtube.com/watch?v=kZhL5SPtn6A</a:t>
            </a:r>
            <a:endParaRPr lang="de-AT" dirty="0"/>
          </a:p>
        </p:txBody>
      </p:sp>
    </p:spTree>
    <p:extLst>
      <p:ext uri="{BB962C8B-B14F-4D97-AF65-F5344CB8AC3E}">
        <p14:creationId xmlns:p14="http://schemas.microsoft.com/office/powerpoint/2010/main" val="539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1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de-AT" dirty="0"/>
              <a:t>Transportorganisation – Abholung, Umschlag, Auslieferung</a:t>
            </a:r>
          </a:p>
          <a:p>
            <a:r>
              <a:rPr lang="de-AT" dirty="0"/>
              <a:t>Unterschiedliche Akteure/Verkehrsträger - Koordinationsaufwand</a:t>
            </a:r>
          </a:p>
          <a:p>
            <a:pPr>
              <a:lnSpc>
                <a:spcPct val="150000"/>
              </a:lnSpc>
            </a:pPr>
            <a:r>
              <a:rPr lang="de-AT" dirty="0"/>
              <a:t>Umschlagsprozesse – Infrastruktur </a:t>
            </a:r>
          </a:p>
          <a:p>
            <a:pPr>
              <a:lnSpc>
                <a:spcPct val="150000"/>
              </a:lnSpc>
            </a:pPr>
            <a:r>
              <a:rPr lang="de-AT" dirty="0"/>
              <a:t>Transportdauer </a:t>
            </a:r>
          </a:p>
          <a:p>
            <a:pPr>
              <a:lnSpc>
                <a:spcPct val="150000"/>
              </a:lnSpc>
            </a:pPr>
            <a:r>
              <a:rPr lang="de-AT" dirty="0"/>
              <a:t>Kosten/Preise</a:t>
            </a:r>
          </a:p>
          <a:p>
            <a:pPr>
              <a:lnSpc>
                <a:spcPct val="150000"/>
              </a:lnSpc>
            </a:pPr>
            <a:r>
              <a:rPr lang="de-AT" dirty="0"/>
              <a:t>Sicherheit</a:t>
            </a:r>
          </a:p>
          <a:p>
            <a:endParaRPr lang="de-AT" dirty="0"/>
          </a:p>
          <a:p>
            <a:endParaRPr lang="de-AT" dirty="0"/>
          </a:p>
        </p:txBody>
      </p:sp>
      <p:sp>
        <p:nvSpPr>
          <p:cNvPr id="13" name="Title 30"/>
          <p:cNvSpPr>
            <a:spLocks noGrp="1"/>
          </p:cNvSpPr>
          <p:nvPr>
            <p:ph type="title"/>
          </p:nvPr>
        </p:nvSpPr>
        <p:spPr/>
        <p:txBody>
          <a:bodyPr>
            <a:normAutofit/>
          </a:bodyPr>
          <a:lstStyle/>
          <a:p>
            <a:r>
              <a:rPr lang="de-AT" b="1" dirty="0"/>
              <a:t>Herausforderungen für den multimodalen Transport</a:t>
            </a:r>
          </a:p>
        </p:txBody>
      </p:sp>
      <p:sp>
        <p:nvSpPr>
          <p:cNvPr id="8" name="Foliennummernplatzhalter 4"/>
          <p:cNvSpPr>
            <a:spLocks noGrp="1"/>
          </p:cNvSpPr>
          <p:nvPr>
            <p:ph type="sldNum" sz="quarter" idx="4294967295"/>
          </p:nvPr>
        </p:nvSpPr>
        <p:spPr>
          <a:xfrm>
            <a:off x="11125200" y="6597650"/>
            <a:ext cx="1066800" cy="328613"/>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40</a:t>
            </a:fld>
            <a:endParaRPr lang="de-AT" dirty="0">
              <a:solidFill>
                <a:prstClr val="white"/>
              </a:solidFill>
            </a:endParaRPr>
          </a:p>
        </p:txBody>
      </p:sp>
      <p:sp>
        <p:nvSpPr>
          <p:cNvPr id="5" name="Date Placeholder 3"/>
          <p:cNvSpPr>
            <a:spLocks noGrp="1"/>
          </p:cNvSpPr>
          <p:nvPr>
            <p:ph type="dt" sz="half" idx="4294967295"/>
          </p:nvPr>
        </p:nvSpPr>
        <p:spPr>
          <a:xfrm>
            <a:off x="0" y="6597650"/>
            <a:ext cx="2895600" cy="328613"/>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71AD8-BD5F-4503-8C65-79BF784426C3}" type="datetime7">
              <a:rPr lang="de-DE" smtClean="0">
                <a:solidFill>
                  <a:prstClr val="white"/>
                </a:solidFill>
              </a:rPr>
              <a:pPr/>
              <a:t>Feb-26</a:t>
            </a:fld>
            <a:endParaRPr lang="de-AT" dirty="0">
              <a:solidFill>
                <a:prstClr val="white"/>
              </a:solidFill>
            </a:endParaRPr>
          </a:p>
        </p:txBody>
      </p:sp>
    </p:spTree>
    <p:extLst>
      <p:ext uri="{BB962C8B-B14F-4D97-AF65-F5344CB8AC3E}">
        <p14:creationId xmlns:p14="http://schemas.microsoft.com/office/powerpoint/2010/main" val="1503521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79DD-CCCC-A380-A453-F44B222DF7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7F2D3B-ABA7-77DC-E5E4-D290751DF0F2}"/>
              </a:ext>
            </a:extLst>
          </p:cNvPr>
          <p:cNvSpPr>
            <a:spLocks noGrp="1"/>
          </p:cNvSpPr>
          <p:nvPr>
            <p:ph type="title"/>
          </p:nvPr>
        </p:nvSpPr>
        <p:spPr/>
        <p:txBody>
          <a:bodyPr>
            <a:normAutofit/>
          </a:bodyPr>
          <a:lstStyle/>
          <a:p>
            <a:r>
              <a:rPr lang="de-AT" dirty="0"/>
              <a:t>Video</a:t>
            </a:r>
            <a:br>
              <a:rPr lang="de-AT" dirty="0"/>
            </a:br>
            <a:r>
              <a:rPr lang="de-AT" dirty="0"/>
              <a:t>„Intermodale Transportkette“</a:t>
            </a:r>
          </a:p>
        </p:txBody>
      </p:sp>
      <p:sp>
        <p:nvSpPr>
          <p:cNvPr id="3" name="Inhaltsplatzhalter 2">
            <a:extLst>
              <a:ext uri="{FF2B5EF4-FFF2-40B4-BE49-F238E27FC236}">
                <a16:creationId xmlns:a16="http://schemas.microsoft.com/office/drawing/2014/main" id="{707ED1B6-CE83-C13B-4A8F-1C6C252389D2}"/>
              </a:ext>
            </a:extLst>
          </p:cNvPr>
          <p:cNvSpPr>
            <a:spLocks noGrp="1"/>
          </p:cNvSpPr>
          <p:nvPr>
            <p:ph idx="1"/>
          </p:nvPr>
        </p:nvSpPr>
        <p:spPr/>
        <p:txBody>
          <a:bodyPr>
            <a:normAutofit/>
          </a:bodyPr>
          <a:lstStyle/>
          <a:p>
            <a:pPr marL="0" indent="0">
              <a:buNone/>
            </a:pPr>
            <a:r>
              <a:rPr lang="de-AT" b="1" dirty="0"/>
              <a:t>Videolink: </a:t>
            </a:r>
            <a:r>
              <a:rPr lang="de-AT" b="1" dirty="0">
                <a:hlinkClick r:id="rId3"/>
              </a:rPr>
              <a:t>https://youtu.be/aUJGdZbdn3k?si=iSCS81U93fgemFx4</a:t>
            </a:r>
            <a:r>
              <a:rPr lang="de-AT" b="1" dirty="0"/>
              <a:t> </a:t>
            </a:r>
          </a:p>
          <a:p>
            <a:pPr marL="0" indent="0">
              <a:buNone/>
            </a:pPr>
            <a:endParaRPr lang="de-AT" b="1" dirty="0"/>
          </a:p>
          <a:p>
            <a:pPr marL="0" indent="0">
              <a:buNone/>
            </a:pPr>
            <a:r>
              <a:rPr lang="de-AT" b="1" dirty="0"/>
              <a:t>Diskussionsfragen zum Video:</a:t>
            </a:r>
          </a:p>
          <a:p>
            <a:r>
              <a:rPr lang="de-AT" dirty="0"/>
              <a:t>Was versteht man unter „intermodalem Verkehr“?</a:t>
            </a:r>
          </a:p>
          <a:p>
            <a:r>
              <a:rPr lang="de-AT" dirty="0"/>
              <a:t>Das Video untergliedert eine beispielhafte intermodale Transportkette in 7 Schritte. Wie heißen diese Schritte und welche Aufgaben beinhalten diese?</a:t>
            </a:r>
          </a:p>
          <a:p>
            <a:r>
              <a:rPr lang="de-AT" dirty="0"/>
              <a:t>Worin liegen die Wirtschaftlichkeit und die Umweltfreundlichkeit einer intermodalen Transportkette vorrangig begründet?</a:t>
            </a:r>
          </a:p>
        </p:txBody>
      </p:sp>
    </p:spTree>
    <p:extLst>
      <p:ext uri="{BB962C8B-B14F-4D97-AF65-F5344CB8AC3E}">
        <p14:creationId xmlns:p14="http://schemas.microsoft.com/office/powerpoint/2010/main" val="413383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47282"/>
            <a:ext cx="4355967" cy="4176445"/>
          </a:xfrm>
        </p:spPr>
        <p:txBody>
          <a:bodyPr>
            <a:normAutofit fontScale="85000" lnSpcReduction="20000"/>
          </a:bodyPr>
          <a:lstStyle/>
          <a:p>
            <a:pPr>
              <a:lnSpc>
                <a:spcPct val="120000"/>
              </a:lnSpc>
            </a:pPr>
            <a:r>
              <a:rPr lang="de-DE" dirty="0"/>
              <a:t>Spezifische Vorteile der Verkehrsträger nutzen</a:t>
            </a:r>
          </a:p>
          <a:p>
            <a:pPr>
              <a:lnSpc>
                <a:spcPct val="120000"/>
              </a:lnSpc>
            </a:pPr>
            <a:r>
              <a:rPr lang="de-DE" dirty="0"/>
              <a:t>Nachteile der Verkehrsträger minimieren</a:t>
            </a:r>
          </a:p>
          <a:p>
            <a:pPr>
              <a:lnSpc>
                <a:spcPct val="120000"/>
              </a:lnSpc>
            </a:pPr>
            <a:r>
              <a:rPr lang="de-DE" dirty="0"/>
              <a:t>Umweltaspekte &amp; Energieeffizienz </a:t>
            </a:r>
          </a:p>
          <a:p>
            <a:pPr>
              <a:lnSpc>
                <a:spcPct val="120000"/>
              </a:lnSpc>
            </a:pPr>
            <a:r>
              <a:rPr lang="de-DE" dirty="0"/>
              <a:t>Geografische Gegebenheiten</a:t>
            </a:r>
          </a:p>
          <a:p>
            <a:pPr>
              <a:lnSpc>
                <a:spcPct val="120000"/>
              </a:lnSpc>
            </a:pPr>
            <a:r>
              <a:rPr lang="de-DE" dirty="0"/>
              <a:t>Lkw-Kapazitäten </a:t>
            </a:r>
          </a:p>
          <a:p>
            <a:pPr>
              <a:lnSpc>
                <a:spcPct val="120000"/>
              </a:lnSpc>
            </a:pPr>
            <a:r>
              <a:rPr lang="de-DE" dirty="0"/>
              <a:t>Wirtschaftlicher, wenn…</a:t>
            </a:r>
          </a:p>
          <a:p>
            <a:pPr lvl="1">
              <a:lnSpc>
                <a:spcPct val="120000"/>
              </a:lnSpc>
            </a:pPr>
            <a:r>
              <a:rPr lang="de-DE" dirty="0"/>
              <a:t>Umschlag effizient gestaltet ist</a:t>
            </a:r>
          </a:p>
          <a:p>
            <a:pPr lvl="1">
              <a:lnSpc>
                <a:spcPct val="120000"/>
              </a:lnSpc>
            </a:pPr>
            <a:r>
              <a:rPr lang="de-DE" dirty="0"/>
              <a:t>Vor- und Nachlauf kostengünstig sind</a:t>
            </a:r>
          </a:p>
          <a:p>
            <a:pPr lvl="1">
              <a:lnSpc>
                <a:spcPct val="120000"/>
              </a:lnSpc>
            </a:pPr>
            <a:r>
              <a:rPr lang="de-DE" dirty="0"/>
              <a:t>Bündelung im Hauptlauf möglich</a:t>
            </a:r>
          </a:p>
          <a:p>
            <a:pPr lvl="1">
              <a:lnSpc>
                <a:spcPct val="120000"/>
              </a:lnSpc>
            </a:pPr>
            <a:r>
              <a:rPr lang="de-DE" dirty="0"/>
              <a:t>Zusätzliche Dienstleistung </a:t>
            </a:r>
          </a:p>
        </p:txBody>
      </p:sp>
      <p:sp>
        <p:nvSpPr>
          <p:cNvPr id="2" name="Title 1"/>
          <p:cNvSpPr>
            <a:spLocks noGrp="1"/>
          </p:cNvSpPr>
          <p:nvPr>
            <p:ph type="title"/>
          </p:nvPr>
        </p:nvSpPr>
        <p:spPr/>
        <p:txBody>
          <a:bodyPr>
            <a:noAutofit/>
          </a:bodyPr>
          <a:lstStyle/>
          <a:p>
            <a:r>
              <a:rPr lang="de-DE" sz="3200" dirty="0"/>
              <a:t>Vorteile durch Kombination der Verkehrsträger</a:t>
            </a:r>
            <a:endParaRPr lang="en-GB" sz="3200" dirty="0"/>
          </a:p>
        </p:txBody>
      </p:sp>
      <p:sp>
        <p:nvSpPr>
          <p:cNvPr id="4" name="Date Placeholder 3"/>
          <p:cNvSpPr>
            <a:spLocks noGrp="1"/>
          </p:cNvSpPr>
          <p:nvPr>
            <p:ph type="dt" sz="half" idx="4294967295"/>
          </p:nvPr>
        </p:nvSpPr>
        <p:spPr>
          <a:xfrm>
            <a:off x="0" y="6597650"/>
            <a:ext cx="2895600" cy="328613"/>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71AD8-BD5F-4503-8C65-79BF784426C3}" type="datetime7">
              <a:rPr lang="de-DE" smtClean="0">
                <a:solidFill>
                  <a:prstClr val="white"/>
                </a:solidFill>
              </a:rPr>
              <a:pPr/>
              <a:t>Feb-26</a:t>
            </a:fld>
            <a:endParaRPr lang="de-AT" dirty="0">
              <a:solidFill>
                <a:prstClr val="white"/>
              </a:solidFill>
            </a:endParaRPr>
          </a:p>
        </p:txBody>
      </p:sp>
      <p:sp>
        <p:nvSpPr>
          <p:cNvPr id="5" name="Slide Number Placeholder 4"/>
          <p:cNvSpPr>
            <a:spLocks noGrp="1"/>
          </p:cNvSpPr>
          <p:nvPr>
            <p:ph type="sldNum" sz="quarter" idx="4294967295"/>
          </p:nvPr>
        </p:nvSpPr>
        <p:spPr>
          <a:xfrm>
            <a:off x="11125200" y="6597650"/>
            <a:ext cx="1066800" cy="328613"/>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42</a:t>
            </a:fld>
            <a:endParaRPr lang="de-AT"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56821708"/>
              </p:ext>
            </p:extLst>
          </p:nvPr>
        </p:nvGraphicFramePr>
        <p:xfrm>
          <a:off x="5194168" y="1847283"/>
          <a:ext cx="6997831" cy="4280820"/>
        </p:xfrm>
        <a:graphic>
          <a:graphicData uri="http://schemas.openxmlformats.org/drawingml/2006/table">
            <a:tbl>
              <a:tblPr firstRow="1" bandRow="1">
                <a:tableStyleId>{1E171933-4619-4E11-9A3F-F7608DF75F80}</a:tableStyleId>
              </a:tblPr>
              <a:tblGrid>
                <a:gridCol w="1753387">
                  <a:extLst>
                    <a:ext uri="{9D8B030D-6E8A-4147-A177-3AD203B41FA5}">
                      <a16:colId xmlns:a16="http://schemas.microsoft.com/office/drawing/2014/main" val="20000"/>
                    </a:ext>
                  </a:extLst>
                </a:gridCol>
                <a:gridCol w="2828041">
                  <a:extLst>
                    <a:ext uri="{9D8B030D-6E8A-4147-A177-3AD203B41FA5}">
                      <a16:colId xmlns:a16="http://schemas.microsoft.com/office/drawing/2014/main" val="20001"/>
                    </a:ext>
                  </a:extLst>
                </a:gridCol>
                <a:gridCol w="2416403">
                  <a:extLst>
                    <a:ext uri="{9D8B030D-6E8A-4147-A177-3AD203B41FA5}">
                      <a16:colId xmlns:a16="http://schemas.microsoft.com/office/drawing/2014/main" val="20002"/>
                    </a:ext>
                  </a:extLst>
                </a:gridCol>
              </a:tblGrid>
              <a:tr h="433685">
                <a:tc>
                  <a:txBody>
                    <a:bodyPr/>
                    <a:lstStyle/>
                    <a:p>
                      <a:r>
                        <a:rPr lang="de-DE" dirty="0"/>
                        <a:t>Verkehrsträger</a:t>
                      </a:r>
                      <a:endParaRPr lang="en-GB" dirty="0"/>
                    </a:p>
                  </a:txBody>
                  <a:tcPr/>
                </a:tc>
                <a:tc>
                  <a:txBody>
                    <a:bodyPr/>
                    <a:lstStyle/>
                    <a:p>
                      <a:r>
                        <a:rPr lang="de-DE" dirty="0"/>
                        <a:t>Stärken</a:t>
                      </a:r>
                      <a:endParaRPr lang="en-GB" dirty="0"/>
                    </a:p>
                  </a:txBody>
                  <a:tcPr/>
                </a:tc>
                <a:tc>
                  <a:txBody>
                    <a:bodyPr/>
                    <a:lstStyle/>
                    <a:p>
                      <a:r>
                        <a:rPr lang="de-DE" dirty="0"/>
                        <a:t>Schwächen</a:t>
                      </a:r>
                      <a:endParaRPr lang="en-GB" dirty="0"/>
                    </a:p>
                  </a:txBody>
                  <a:tcPr/>
                </a:tc>
                <a:extLst>
                  <a:ext uri="{0D108BD9-81ED-4DB2-BD59-A6C34878D82A}">
                    <a16:rowId xmlns:a16="http://schemas.microsoft.com/office/drawing/2014/main" val="10000"/>
                  </a:ext>
                </a:extLst>
              </a:tr>
              <a:tr h="962424">
                <a:tc>
                  <a:txBody>
                    <a:bodyPr/>
                    <a:lstStyle/>
                    <a:p>
                      <a:r>
                        <a:rPr lang="de-DE" dirty="0">
                          <a:solidFill>
                            <a:schemeClr val="tx1">
                              <a:lumMod val="75000"/>
                              <a:lumOff val="25000"/>
                            </a:schemeClr>
                          </a:solidFill>
                        </a:rPr>
                        <a:t>Straße</a:t>
                      </a:r>
                      <a:endParaRPr lang="en-GB" b="1"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Hohe</a:t>
                      </a:r>
                      <a:r>
                        <a:rPr lang="de-DE" sz="1600" baseline="0" dirty="0">
                          <a:solidFill>
                            <a:schemeClr val="tx1">
                              <a:lumMod val="75000"/>
                              <a:lumOff val="25000"/>
                            </a:schemeClr>
                          </a:solidFill>
                        </a:rPr>
                        <a:t> Netzdichte</a:t>
                      </a:r>
                    </a:p>
                    <a:p>
                      <a:pPr marL="285750" indent="-285750">
                        <a:buFont typeface="Arial" panose="020B0604020202020204" pitchFamily="34" charset="0"/>
                        <a:buChar char="•"/>
                      </a:pPr>
                      <a:r>
                        <a:rPr lang="de-DE" sz="1600" baseline="0" dirty="0">
                          <a:solidFill>
                            <a:schemeClr val="tx1">
                              <a:lumMod val="75000"/>
                              <a:lumOff val="25000"/>
                            </a:schemeClr>
                          </a:solidFill>
                        </a:rPr>
                        <a:t>Schnelligkeit bei kurzen Transportstrecken</a:t>
                      </a:r>
                      <a:endParaRPr lang="en-GB" sz="1600"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Niedrige</a:t>
                      </a:r>
                      <a:r>
                        <a:rPr lang="de-DE" sz="1600" baseline="0" dirty="0">
                          <a:solidFill>
                            <a:schemeClr val="tx1">
                              <a:lumMod val="75000"/>
                              <a:lumOff val="25000"/>
                            </a:schemeClr>
                          </a:solidFill>
                        </a:rPr>
                        <a:t> Transportvolumina</a:t>
                      </a:r>
                    </a:p>
                    <a:p>
                      <a:pPr marL="285750" indent="-285750">
                        <a:buFont typeface="Arial" panose="020B0604020202020204" pitchFamily="34" charset="0"/>
                        <a:buChar char="•"/>
                      </a:pPr>
                      <a:r>
                        <a:rPr lang="de-DE" sz="1600" baseline="0" dirty="0">
                          <a:solidFill>
                            <a:schemeClr val="tx1">
                              <a:lumMod val="75000"/>
                              <a:lumOff val="25000"/>
                            </a:schemeClr>
                          </a:solidFill>
                        </a:rPr>
                        <a:t>Hohe externe Kosten</a:t>
                      </a:r>
                    </a:p>
                  </a:txBody>
                  <a:tcPr/>
                </a:tc>
                <a:extLst>
                  <a:ext uri="{0D108BD9-81ED-4DB2-BD59-A6C34878D82A}">
                    <a16:rowId xmlns:a16="http://schemas.microsoft.com/office/drawing/2014/main" val="10001"/>
                  </a:ext>
                </a:extLst>
              </a:tr>
              <a:tr h="1817911">
                <a:tc>
                  <a:txBody>
                    <a:bodyPr/>
                    <a:lstStyle/>
                    <a:p>
                      <a:r>
                        <a:rPr lang="de-DE" dirty="0">
                          <a:solidFill>
                            <a:schemeClr val="tx1">
                              <a:lumMod val="75000"/>
                              <a:lumOff val="25000"/>
                            </a:schemeClr>
                          </a:solidFill>
                        </a:rPr>
                        <a:t>Schiene</a:t>
                      </a:r>
                      <a:endParaRPr lang="en-GB" b="1"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Geringe Umweltbelastung (CO2, Schadstoffe,</a:t>
                      </a:r>
                      <a:r>
                        <a:rPr lang="de-DE" sz="1600" baseline="0" dirty="0">
                          <a:solidFill>
                            <a:schemeClr val="tx1">
                              <a:lumMod val="75000"/>
                              <a:lumOff val="25000"/>
                            </a:schemeClr>
                          </a:solidFill>
                        </a:rPr>
                        <a:t> Lärm)</a:t>
                      </a:r>
                    </a:p>
                    <a:p>
                      <a:pPr marL="285750" indent="-285750">
                        <a:buFont typeface="Arial" panose="020B0604020202020204" pitchFamily="34" charset="0"/>
                        <a:buChar char="•"/>
                      </a:pPr>
                      <a:r>
                        <a:rPr lang="de-DE" sz="1600" baseline="0" dirty="0">
                          <a:solidFill>
                            <a:schemeClr val="tx1">
                              <a:lumMod val="75000"/>
                              <a:lumOff val="25000"/>
                            </a:schemeClr>
                          </a:solidFill>
                        </a:rPr>
                        <a:t>Dichteres Netz (Vergleich Wasserstraße)</a:t>
                      </a:r>
                    </a:p>
                    <a:p>
                      <a:pPr marL="285750" indent="-285750">
                        <a:buFont typeface="Arial" panose="020B0604020202020204" pitchFamily="34" charset="0"/>
                        <a:buChar char="•"/>
                      </a:pPr>
                      <a:r>
                        <a:rPr lang="de-DE" sz="1600" baseline="0" dirty="0">
                          <a:solidFill>
                            <a:schemeClr val="tx1">
                              <a:lumMod val="75000"/>
                              <a:lumOff val="25000"/>
                            </a:schemeClr>
                          </a:solidFill>
                        </a:rPr>
                        <a:t>Günstig &amp; schnell auf mittlerer Transportstrecke</a:t>
                      </a:r>
                      <a:endParaRPr lang="en-GB" sz="1600"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Geringere Netzdichte</a:t>
                      </a:r>
                      <a:r>
                        <a:rPr lang="de-DE" sz="1600" baseline="0" dirty="0">
                          <a:solidFill>
                            <a:schemeClr val="tx1">
                              <a:lumMod val="75000"/>
                              <a:lumOff val="25000"/>
                            </a:schemeClr>
                          </a:solidFill>
                        </a:rPr>
                        <a:t> als Straße </a:t>
                      </a:r>
                      <a:endParaRPr lang="en-GB" sz="1600" dirty="0">
                        <a:solidFill>
                          <a:schemeClr val="tx1">
                            <a:lumMod val="75000"/>
                            <a:lumOff val="25000"/>
                          </a:schemeClr>
                        </a:solidFill>
                      </a:endParaRPr>
                    </a:p>
                  </a:txBody>
                  <a:tcPr/>
                </a:tc>
                <a:extLst>
                  <a:ext uri="{0D108BD9-81ED-4DB2-BD59-A6C34878D82A}">
                    <a16:rowId xmlns:a16="http://schemas.microsoft.com/office/drawing/2014/main" val="10002"/>
                  </a:ext>
                </a:extLst>
              </a:tr>
              <a:tr h="962424">
                <a:tc>
                  <a:txBody>
                    <a:bodyPr/>
                    <a:lstStyle/>
                    <a:p>
                      <a:r>
                        <a:rPr lang="de-DE" dirty="0">
                          <a:solidFill>
                            <a:schemeClr val="tx1">
                              <a:lumMod val="75000"/>
                              <a:lumOff val="25000"/>
                            </a:schemeClr>
                          </a:solidFill>
                        </a:rPr>
                        <a:t>Wasserstraße</a:t>
                      </a:r>
                      <a:endParaRPr lang="en-GB" b="1"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Niedrige Transportkosten</a:t>
                      </a:r>
                      <a:r>
                        <a:rPr lang="de-DE" sz="1600" baseline="0" dirty="0">
                          <a:solidFill>
                            <a:schemeClr val="tx1">
                              <a:lumMod val="75000"/>
                              <a:lumOff val="25000"/>
                            </a:schemeClr>
                          </a:solidFill>
                        </a:rPr>
                        <a:t> und geringe negative Effekte bei hohen Volumina</a:t>
                      </a:r>
                      <a:endParaRPr lang="en-GB" sz="1600"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Transportdauer</a:t>
                      </a:r>
                    </a:p>
                    <a:p>
                      <a:pPr marL="285750" indent="-285750">
                        <a:buFont typeface="Arial" panose="020B0604020202020204" pitchFamily="34" charset="0"/>
                        <a:buChar char="•"/>
                      </a:pPr>
                      <a:r>
                        <a:rPr lang="de-DE" sz="1600" dirty="0">
                          <a:solidFill>
                            <a:schemeClr val="tx1">
                              <a:lumMod val="75000"/>
                              <a:lumOff val="25000"/>
                            </a:schemeClr>
                          </a:solidFill>
                        </a:rPr>
                        <a:t>Netzdichte</a:t>
                      </a:r>
                      <a:endParaRPr lang="en-GB" sz="1600" dirty="0">
                        <a:solidFill>
                          <a:schemeClr val="tx1">
                            <a:lumMod val="75000"/>
                            <a:lumOff val="25000"/>
                          </a:schemeClr>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5805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9F5EC28-1A72-F131-687B-F985B64B1F8A}"/>
              </a:ext>
            </a:extLst>
          </p:cNvPr>
          <p:cNvSpPr>
            <a:spLocks noGrp="1"/>
          </p:cNvSpPr>
          <p:nvPr>
            <p:ph idx="1"/>
          </p:nvPr>
        </p:nvSpPr>
        <p:spPr/>
        <p:txBody>
          <a:bodyPr>
            <a:normAutofit fontScale="85000" lnSpcReduction="10000"/>
          </a:bodyPr>
          <a:lstStyle/>
          <a:p>
            <a:pPr>
              <a:lnSpc>
                <a:spcPct val="120000"/>
              </a:lnSpc>
            </a:pPr>
            <a:r>
              <a:rPr lang="de-AT" dirty="0"/>
              <a:t>Weiterentwicklung Verkehrsnetz Europa</a:t>
            </a:r>
          </a:p>
          <a:p>
            <a:pPr>
              <a:lnSpc>
                <a:spcPct val="120000"/>
              </a:lnSpc>
            </a:pPr>
            <a:r>
              <a:rPr lang="de-AT" dirty="0"/>
              <a:t>Liberalisierung des Schienengüterverkehrs</a:t>
            </a:r>
          </a:p>
          <a:p>
            <a:pPr>
              <a:lnSpc>
                <a:spcPct val="120000"/>
              </a:lnSpc>
            </a:pPr>
            <a:r>
              <a:rPr lang="de-AT" dirty="0"/>
              <a:t>Kapazitäten erhöhen und Verkehrsengpässe vermeiden (Schiene und Wasserstraße)</a:t>
            </a:r>
          </a:p>
          <a:p>
            <a:pPr>
              <a:lnSpc>
                <a:spcPct val="120000"/>
              </a:lnSpc>
            </a:pPr>
            <a:r>
              <a:rPr lang="de-AT" dirty="0"/>
              <a:t>Technische Verbesserungen und Standards für Ladeeinheiten</a:t>
            </a:r>
          </a:p>
          <a:p>
            <a:pPr>
              <a:lnSpc>
                <a:spcPct val="120000"/>
              </a:lnSpc>
            </a:pPr>
            <a:r>
              <a:rPr lang="de-AT" dirty="0"/>
              <a:t>EU-Richtlinie zur Liberalisierung von Vor- und Nachlauf bei kombiniertem Verkehr</a:t>
            </a:r>
          </a:p>
          <a:p>
            <a:pPr>
              <a:lnSpc>
                <a:spcPct val="120000"/>
              </a:lnSpc>
            </a:pPr>
            <a:r>
              <a:rPr lang="de-AT" dirty="0"/>
              <a:t>Gesteigerte Attraktivität des kombinierten Verkehrs durch:</a:t>
            </a:r>
          </a:p>
          <a:p>
            <a:pPr lvl="1">
              <a:lnSpc>
                <a:spcPct val="120000"/>
              </a:lnSpc>
              <a:buFont typeface="Symbol" panose="05050102010706020507" pitchFamily="18" charset="2"/>
              <a:buChar char="-"/>
            </a:pPr>
            <a:r>
              <a:rPr lang="de-AT" dirty="0"/>
              <a:t>Erleichterung d. grenzüberschreitenden Verkehrs</a:t>
            </a:r>
          </a:p>
          <a:p>
            <a:pPr lvl="1">
              <a:lnSpc>
                <a:spcPct val="120000"/>
              </a:lnSpc>
              <a:buFont typeface="Symbol" panose="05050102010706020507" pitchFamily="18" charset="2"/>
              <a:buChar char="-"/>
            </a:pPr>
            <a:r>
              <a:rPr lang="de-AT" dirty="0"/>
              <a:t>steuerliche Vorteile (z.B. Begünstigung KFZ-Steuer) </a:t>
            </a:r>
          </a:p>
          <a:p>
            <a:pPr lvl="1">
              <a:lnSpc>
                <a:spcPct val="120000"/>
              </a:lnSpc>
              <a:buFont typeface="Symbol" panose="05050102010706020507" pitchFamily="18" charset="2"/>
              <a:buChar char="-"/>
            </a:pPr>
            <a:r>
              <a:rPr lang="de-AT" dirty="0"/>
              <a:t>finanzielle Förderungen</a:t>
            </a:r>
          </a:p>
          <a:p>
            <a:pPr lvl="1">
              <a:lnSpc>
                <a:spcPct val="120000"/>
              </a:lnSpc>
              <a:buFont typeface="Symbol" panose="05050102010706020507" pitchFamily="18" charset="2"/>
              <a:buChar char="-"/>
            </a:pPr>
            <a:r>
              <a:rPr lang="de-AT" dirty="0"/>
              <a:t>sonstige Vorteile: Befreiung vom Nachtfahrverbot, von Wochenend- und Feiertagsfahrverbot, etc…</a:t>
            </a:r>
          </a:p>
        </p:txBody>
      </p:sp>
      <p:sp>
        <p:nvSpPr>
          <p:cNvPr id="3" name="Titel 2">
            <a:extLst>
              <a:ext uri="{FF2B5EF4-FFF2-40B4-BE49-F238E27FC236}">
                <a16:creationId xmlns:a16="http://schemas.microsoft.com/office/drawing/2014/main" id="{9C67CA3A-34E6-FE3C-806E-136C17D8F594}"/>
              </a:ext>
            </a:extLst>
          </p:cNvPr>
          <p:cNvSpPr>
            <a:spLocks noGrp="1"/>
          </p:cNvSpPr>
          <p:nvPr>
            <p:ph type="title"/>
          </p:nvPr>
        </p:nvSpPr>
        <p:spPr/>
        <p:txBody>
          <a:bodyPr/>
          <a:lstStyle/>
          <a:p>
            <a:r>
              <a:rPr lang="de-AT" dirty="0"/>
              <a:t>Förderung des Multimodalen Transports</a:t>
            </a:r>
          </a:p>
        </p:txBody>
      </p:sp>
    </p:spTree>
    <p:extLst>
      <p:ext uri="{BB962C8B-B14F-4D97-AF65-F5344CB8AC3E}">
        <p14:creationId xmlns:p14="http://schemas.microsoft.com/office/powerpoint/2010/main" val="748043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Intermodaler Verkehr</a:t>
            </a:r>
          </a:p>
        </p:txBody>
      </p:sp>
      <p:graphicFrame>
        <p:nvGraphicFramePr>
          <p:cNvPr id="8" name="Diagramm 7"/>
          <p:cNvGraphicFramePr/>
          <p:nvPr/>
        </p:nvGraphicFramePr>
        <p:xfrm>
          <a:off x="1919536" y="1340768"/>
          <a:ext cx="828092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142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8E1B5-9D87-825F-67CE-35F3929AC1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22EC56-F76F-467A-432C-96BF16C31C52}"/>
              </a:ext>
            </a:extLst>
          </p:cNvPr>
          <p:cNvSpPr>
            <a:spLocks noGrp="1"/>
          </p:cNvSpPr>
          <p:nvPr>
            <p:ph type="title"/>
          </p:nvPr>
        </p:nvSpPr>
        <p:spPr/>
        <p:txBody>
          <a:bodyPr>
            <a:normAutofit/>
          </a:bodyPr>
          <a:lstStyle/>
          <a:p>
            <a:r>
              <a:rPr lang="de-AT" dirty="0"/>
              <a:t>Video</a:t>
            </a:r>
            <a:br>
              <a:rPr lang="de-AT" dirty="0"/>
            </a:br>
            <a:r>
              <a:rPr lang="de-AT" dirty="0"/>
              <a:t>„Was ist kombinierter Verkehr?“</a:t>
            </a:r>
          </a:p>
        </p:txBody>
      </p:sp>
      <p:sp>
        <p:nvSpPr>
          <p:cNvPr id="3" name="Inhaltsplatzhalter 2">
            <a:extLst>
              <a:ext uri="{FF2B5EF4-FFF2-40B4-BE49-F238E27FC236}">
                <a16:creationId xmlns:a16="http://schemas.microsoft.com/office/drawing/2014/main" id="{4BC444AB-0931-BDBA-8ED8-4D188BA45150}"/>
              </a:ext>
            </a:extLst>
          </p:cNvPr>
          <p:cNvSpPr>
            <a:spLocks noGrp="1"/>
          </p:cNvSpPr>
          <p:nvPr>
            <p:ph idx="1"/>
          </p:nvPr>
        </p:nvSpPr>
        <p:spPr/>
        <p:txBody>
          <a:bodyPr>
            <a:normAutofit/>
          </a:bodyPr>
          <a:lstStyle/>
          <a:p>
            <a:pPr marL="0" indent="0">
              <a:buNone/>
            </a:pPr>
            <a:r>
              <a:rPr lang="de-AT" b="1" dirty="0"/>
              <a:t>Videolink: </a:t>
            </a:r>
            <a:r>
              <a:rPr lang="de-AT" b="1" dirty="0">
                <a:hlinkClick r:id="rId3"/>
              </a:rPr>
              <a:t>https://youtu.be/VIIKq65d_bA?si=arnr4JwpFdb8i0p7</a:t>
            </a:r>
            <a:endParaRPr lang="de-AT" b="1" dirty="0"/>
          </a:p>
          <a:p>
            <a:pPr marL="0" indent="0">
              <a:buNone/>
            </a:pPr>
            <a:endParaRPr lang="de-AT" b="1" dirty="0"/>
          </a:p>
          <a:p>
            <a:pPr marL="0" indent="0">
              <a:buNone/>
            </a:pPr>
            <a:r>
              <a:rPr lang="de-AT" b="1" dirty="0"/>
              <a:t>Diskussionsfragen zum Video: </a:t>
            </a:r>
          </a:p>
          <a:p>
            <a:r>
              <a:rPr lang="de-AT" dirty="0"/>
              <a:t>Was versteht man unter „kombiniertem Verkehr“?</a:t>
            </a:r>
          </a:p>
          <a:p>
            <a:r>
              <a:rPr lang="de-AT" dirty="0"/>
              <a:t>Welche Formen von kombiniertem Verkehr gibt es bzw. kennt ihr?</a:t>
            </a:r>
          </a:p>
          <a:p>
            <a:r>
              <a:rPr lang="de-AT" dirty="0"/>
              <a:t>Welche Vorteile bietet der kombinierte Verkehr im Vergleich zum Transport mit einem einzigen Verkehrsträger?</a:t>
            </a:r>
          </a:p>
          <a:p>
            <a:r>
              <a:rPr lang="de-AT" dirty="0"/>
              <a:t>Welche möglichen Nachteile entstehen durch einen Transport im kombinierten Verkehr?</a:t>
            </a:r>
          </a:p>
        </p:txBody>
      </p:sp>
    </p:spTree>
    <p:extLst>
      <p:ext uri="{BB962C8B-B14F-4D97-AF65-F5344CB8AC3E}">
        <p14:creationId xmlns:p14="http://schemas.microsoft.com/office/powerpoint/2010/main" val="2077362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870EB-7246-47EA-FBED-58A9D2F0C7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F812D8-0937-5D27-E5B3-EF5899114B24}"/>
              </a:ext>
            </a:extLst>
          </p:cNvPr>
          <p:cNvSpPr>
            <a:spLocks noGrp="1"/>
          </p:cNvSpPr>
          <p:nvPr>
            <p:ph type="title"/>
          </p:nvPr>
        </p:nvSpPr>
        <p:spPr/>
        <p:txBody>
          <a:bodyPr>
            <a:normAutofit fontScale="90000"/>
          </a:bodyPr>
          <a:lstStyle/>
          <a:p>
            <a:r>
              <a:rPr lang="de-AT" dirty="0"/>
              <a:t>Gruppenarbeit „Herausforderungen und Zukunft der Verkehrsträger“</a:t>
            </a:r>
          </a:p>
        </p:txBody>
      </p:sp>
      <p:sp>
        <p:nvSpPr>
          <p:cNvPr id="3" name="Inhaltsplatzhalter 2">
            <a:extLst>
              <a:ext uri="{FF2B5EF4-FFF2-40B4-BE49-F238E27FC236}">
                <a16:creationId xmlns:a16="http://schemas.microsoft.com/office/drawing/2014/main" id="{32A00C3C-5748-5BA2-5A10-A2C43A70197B}"/>
              </a:ext>
            </a:extLst>
          </p:cNvPr>
          <p:cNvSpPr>
            <a:spLocks noGrp="1"/>
          </p:cNvSpPr>
          <p:nvPr>
            <p:ph idx="1"/>
          </p:nvPr>
        </p:nvSpPr>
        <p:spPr/>
        <p:txBody>
          <a:bodyPr>
            <a:normAutofit fontScale="92500" lnSpcReduction="20000"/>
          </a:bodyPr>
          <a:lstStyle/>
          <a:p>
            <a:pPr marL="0" indent="0">
              <a:buNone/>
            </a:pPr>
            <a:r>
              <a:rPr lang="de-AT" b="1" dirty="0"/>
              <a:t>Arbeitsauftrag</a:t>
            </a:r>
          </a:p>
          <a:p>
            <a:pPr marL="0" indent="0">
              <a:buNone/>
            </a:pPr>
            <a:r>
              <a:rPr lang="de-AT" dirty="0"/>
              <a:t>Analysiert einen Verkehrsträger aus den folgenden </a:t>
            </a:r>
            <a:r>
              <a:rPr lang="de-AT" b="1" dirty="0"/>
              <a:t>Blickwinkeln:</a:t>
            </a:r>
            <a:endParaRPr lang="de-AT" dirty="0"/>
          </a:p>
          <a:p>
            <a:r>
              <a:rPr lang="de-AT" dirty="0"/>
              <a:t>Aktuelle Herausforderungen</a:t>
            </a:r>
          </a:p>
          <a:p>
            <a:r>
              <a:rPr lang="de-AT" dirty="0"/>
              <a:t>Zukunftstrends &amp; Innovationen</a:t>
            </a:r>
          </a:p>
          <a:p>
            <a:r>
              <a:rPr lang="de-AT" dirty="0"/>
              <a:t>Chancen für die Zukunft</a:t>
            </a:r>
          </a:p>
          <a:p>
            <a:r>
              <a:rPr lang="de-AT" dirty="0"/>
              <a:t>Grenzen &amp; Risiken</a:t>
            </a:r>
          </a:p>
          <a:p>
            <a:r>
              <a:rPr lang="de-AT" dirty="0"/>
              <a:t>Praxisbeispiele</a:t>
            </a:r>
          </a:p>
          <a:p>
            <a:pPr marL="0" indent="0">
              <a:buNone/>
            </a:pPr>
            <a:r>
              <a:rPr lang="de-AT" b="1" dirty="0"/>
              <a:t>Vorstellung eurer Ergebnisse (max. 3 Minuten)</a:t>
            </a:r>
            <a:endParaRPr lang="de-AT" dirty="0"/>
          </a:p>
          <a:p>
            <a:r>
              <a:rPr lang="de-AT" dirty="0"/>
              <a:t>Drei wichtigste Herausforderungen</a:t>
            </a:r>
          </a:p>
          <a:p>
            <a:r>
              <a:rPr lang="de-AT" dirty="0"/>
              <a:t>Drei wichtigste Zukunftschancen</a:t>
            </a:r>
          </a:p>
          <a:p>
            <a:r>
              <a:rPr lang="de-AT" dirty="0"/>
              <a:t>Ein konkretes Praxisbeispiel</a:t>
            </a:r>
          </a:p>
          <a:p>
            <a:r>
              <a:rPr lang="de-AT" dirty="0"/>
              <a:t>Eine Botschaft bzw. ein „Fazit in einem Satz“</a:t>
            </a:r>
          </a:p>
        </p:txBody>
      </p:sp>
    </p:spTree>
    <p:extLst>
      <p:ext uri="{BB962C8B-B14F-4D97-AF65-F5344CB8AC3E}">
        <p14:creationId xmlns:p14="http://schemas.microsoft.com/office/powerpoint/2010/main" val="700988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50981-492C-4AF2-348B-56389EA7C5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15C710-3AD7-2A9C-D812-585F50F9A7BD}"/>
              </a:ext>
            </a:extLst>
          </p:cNvPr>
          <p:cNvSpPr>
            <a:spLocks noGrp="1"/>
          </p:cNvSpPr>
          <p:nvPr>
            <p:ph type="title"/>
          </p:nvPr>
        </p:nvSpPr>
        <p:spPr/>
        <p:txBody>
          <a:bodyPr/>
          <a:lstStyle/>
          <a:p>
            <a:r>
              <a:rPr lang="de-AT" dirty="0"/>
              <a:t>Fallstudien</a:t>
            </a:r>
          </a:p>
        </p:txBody>
      </p:sp>
      <p:sp>
        <p:nvSpPr>
          <p:cNvPr id="3" name="Inhaltsplatzhalter 2">
            <a:extLst>
              <a:ext uri="{FF2B5EF4-FFF2-40B4-BE49-F238E27FC236}">
                <a16:creationId xmlns:a16="http://schemas.microsoft.com/office/drawing/2014/main" id="{DCCF35A8-D0BE-1840-7F13-EB678325E8E6}"/>
              </a:ext>
            </a:extLst>
          </p:cNvPr>
          <p:cNvSpPr>
            <a:spLocks noGrp="1"/>
          </p:cNvSpPr>
          <p:nvPr>
            <p:ph idx="1"/>
          </p:nvPr>
        </p:nvSpPr>
        <p:spPr/>
        <p:txBody>
          <a:bodyPr vert="horz" lIns="91440" tIns="45720" rIns="91440" bIns="45720" rtlCol="0" anchor="t">
            <a:normAutofit/>
          </a:bodyPr>
          <a:lstStyle/>
          <a:p>
            <a:pPr marL="0" indent="0">
              <a:buNone/>
            </a:pPr>
            <a:r>
              <a:rPr lang="de-AT" sz="2800" b="1" dirty="0"/>
              <a:t>Aufbauend auf den hier vorgestellten Inhalten gibt es auf der Website </a:t>
            </a:r>
            <a:r>
              <a:rPr lang="de-AT" sz="2800" b="1" dirty="0">
                <a:hlinkClick r:id="rId3"/>
              </a:rPr>
              <a:t>retrans.at </a:t>
            </a:r>
            <a:r>
              <a:rPr lang="de-AT" sz="2800" b="1" dirty="0"/>
              <a:t>eine Reihe von spannenden Fallstudien zur Bearbeitung, wie zum Beispiel:</a:t>
            </a:r>
          </a:p>
          <a:p>
            <a:r>
              <a:rPr lang="de-AT" sz="2800">
                <a:latin typeface="Mangal Pro"/>
                <a:cs typeface="Mangal Pro"/>
              </a:rPr>
              <a:t>Fallstudie „Schnitten AG“</a:t>
            </a:r>
          </a:p>
          <a:p>
            <a:r>
              <a:rPr lang="de-AT" sz="2800" dirty="0"/>
              <a:t>Fallstudie „A quick </a:t>
            </a:r>
            <a:r>
              <a:rPr lang="de-AT" sz="2800" dirty="0" err="1"/>
              <a:t>choice</a:t>
            </a:r>
            <a:r>
              <a:rPr lang="de-AT" sz="2800" dirty="0"/>
              <a:t> </a:t>
            </a:r>
            <a:r>
              <a:rPr lang="de-AT" sz="2800" dirty="0" err="1"/>
              <a:t>of</a:t>
            </a:r>
            <a:r>
              <a:rPr lang="de-AT" sz="2800" dirty="0"/>
              <a:t> </a:t>
            </a:r>
            <a:r>
              <a:rPr lang="de-AT" sz="2800" dirty="0" err="1"/>
              <a:t>tranport</a:t>
            </a:r>
            <a:r>
              <a:rPr lang="de-AT" sz="2800" dirty="0"/>
              <a:t> </a:t>
            </a:r>
            <a:r>
              <a:rPr lang="de-AT" sz="2800" dirty="0" err="1"/>
              <a:t>modes</a:t>
            </a:r>
            <a:r>
              <a:rPr lang="de-AT" sz="2800" dirty="0"/>
              <a:t>“</a:t>
            </a:r>
          </a:p>
          <a:p>
            <a:r>
              <a:rPr lang="de-AT" sz="2800" dirty="0"/>
              <a:t>Und viele mehr!</a:t>
            </a:r>
          </a:p>
        </p:txBody>
      </p:sp>
    </p:spTree>
    <p:extLst>
      <p:ext uri="{BB962C8B-B14F-4D97-AF65-F5344CB8AC3E}">
        <p14:creationId xmlns:p14="http://schemas.microsoft.com/office/powerpoint/2010/main" val="470502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E3B6C-E981-9F41-6A6A-483A37853CE4}"/>
              </a:ext>
            </a:extLst>
          </p:cNvPr>
          <p:cNvSpPr>
            <a:spLocks noGrp="1"/>
          </p:cNvSpPr>
          <p:nvPr>
            <p:ph type="title"/>
          </p:nvPr>
        </p:nvSpPr>
        <p:spPr/>
        <p:txBody>
          <a:bodyPr/>
          <a:lstStyle/>
          <a:p>
            <a:r>
              <a:rPr lang="de-AT" dirty="0" err="1"/>
              <a:t>Kahoot</a:t>
            </a:r>
            <a:r>
              <a:rPr lang="de-AT" dirty="0"/>
              <a:t>! Transportquiz</a:t>
            </a:r>
          </a:p>
        </p:txBody>
      </p:sp>
      <p:sp>
        <p:nvSpPr>
          <p:cNvPr id="3" name="Inhaltsplatzhalter 2">
            <a:extLst>
              <a:ext uri="{FF2B5EF4-FFF2-40B4-BE49-F238E27FC236}">
                <a16:creationId xmlns:a16="http://schemas.microsoft.com/office/drawing/2014/main" id="{492A8117-4D54-412D-3C98-FF781B0F67A7}"/>
              </a:ext>
            </a:extLst>
          </p:cNvPr>
          <p:cNvSpPr>
            <a:spLocks noGrp="1"/>
          </p:cNvSpPr>
          <p:nvPr>
            <p:ph idx="1"/>
          </p:nvPr>
        </p:nvSpPr>
        <p:spPr>
          <a:xfrm>
            <a:off x="6469552" y="1962082"/>
            <a:ext cx="4936385" cy="3760030"/>
          </a:xfrm>
        </p:spPr>
        <p:txBody>
          <a:bodyPr/>
          <a:lstStyle/>
          <a:p>
            <a:pPr marL="0" indent="0">
              <a:buNone/>
            </a:pPr>
            <a:r>
              <a:rPr lang="de-AT" dirty="0"/>
              <a:t>In diesem Quiz testest du spielerisch dein Wissen über Verkehr und Verkehrsträger.</a:t>
            </a:r>
          </a:p>
          <a:p>
            <a:pPr marL="0" indent="0">
              <a:buNone/>
            </a:pPr>
            <a:r>
              <a:rPr lang="de-AT" dirty="0"/>
              <a:t> </a:t>
            </a:r>
          </a:p>
          <a:p>
            <a:pPr marL="0" indent="0">
              <a:buNone/>
            </a:pPr>
            <a:r>
              <a:rPr lang="de-AT" dirty="0">
                <a:hlinkClick r:id="rId3"/>
              </a:rPr>
              <a:t>Hier geht's zum </a:t>
            </a:r>
            <a:r>
              <a:rPr lang="de-AT" dirty="0" err="1">
                <a:hlinkClick r:id="rId3"/>
              </a:rPr>
              <a:t>Kahoot</a:t>
            </a:r>
            <a:r>
              <a:rPr lang="de-AT" dirty="0">
                <a:hlinkClick r:id="rId3"/>
              </a:rPr>
              <a:t>!</a:t>
            </a:r>
            <a:endParaRPr lang="de-AT" dirty="0"/>
          </a:p>
        </p:txBody>
      </p:sp>
      <p:pic>
        <p:nvPicPr>
          <p:cNvPr id="5" name="Grafik 4" descr="Ein Bild, das Text, Fahrzeug, Flugzeug, Screenshot enthält.&#10;&#10;KI-generierte Inhalte können fehlerhaft sein.">
            <a:extLst>
              <a:ext uri="{FF2B5EF4-FFF2-40B4-BE49-F238E27FC236}">
                <a16:creationId xmlns:a16="http://schemas.microsoft.com/office/drawing/2014/main" id="{1311230E-2EC5-7BE3-3E65-89383759A12A}"/>
              </a:ext>
            </a:extLst>
          </p:cNvPr>
          <p:cNvPicPr>
            <a:picLocks noChangeAspect="1"/>
          </p:cNvPicPr>
          <p:nvPr/>
        </p:nvPicPr>
        <p:blipFill>
          <a:blip r:embed="rId4"/>
          <a:stretch>
            <a:fillRect/>
          </a:stretch>
        </p:blipFill>
        <p:spPr>
          <a:xfrm>
            <a:off x="667711" y="1962082"/>
            <a:ext cx="5705458" cy="3483332"/>
          </a:xfrm>
          <a:prstGeom prst="rect">
            <a:avLst/>
          </a:prstGeom>
        </p:spPr>
      </p:pic>
    </p:spTree>
    <p:extLst>
      <p:ext uri="{BB962C8B-B14F-4D97-AF65-F5344CB8AC3E}">
        <p14:creationId xmlns:p14="http://schemas.microsoft.com/office/powerpoint/2010/main" val="2911824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63B1-B28A-CA8C-EF75-ED05A661A784}"/>
              </a:ext>
            </a:extLst>
          </p:cNvPr>
          <p:cNvSpPr>
            <a:spLocks noGrp="1"/>
          </p:cNvSpPr>
          <p:nvPr>
            <p:ph type="ctrTitle"/>
          </p:nvPr>
        </p:nvSpPr>
        <p:spPr/>
        <p:txBody>
          <a:bodyPr/>
          <a:lstStyle/>
          <a:p>
            <a:r>
              <a:rPr lang="de-AT" dirty="0"/>
              <a:t>Danke für eure Aufmerksamkeit!</a:t>
            </a:r>
          </a:p>
        </p:txBody>
      </p:sp>
      <p:sp>
        <p:nvSpPr>
          <p:cNvPr id="3" name="Subtitle 2">
            <a:extLst>
              <a:ext uri="{FF2B5EF4-FFF2-40B4-BE49-F238E27FC236}">
                <a16:creationId xmlns:a16="http://schemas.microsoft.com/office/drawing/2014/main" id="{ADF02A5B-AA6B-C79B-E4A2-2B43B2B49A5B}"/>
              </a:ext>
            </a:extLst>
          </p:cNvPr>
          <p:cNvSpPr>
            <a:spLocks noGrp="1"/>
          </p:cNvSpPr>
          <p:nvPr>
            <p:ph type="subTitle" idx="1"/>
          </p:nvPr>
        </p:nvSpPr>
        <p:spPr>
          <a:xfrm>
            <a:off x="1524000" y="3832698"/>
            <a:ext cx="9144000" cy="1425102"/>
          </a:xfrm>
        </p:spPr>
        <p:txBody>
          <a:bodyPr/>
          <a:lstStyle/>
          <a:p>
            <a:pPr>
              <a:lnSpc>
                <a:spcPct val="100000"/>
              </a:lnSpc>
            </a:pPr>
            <a:r>
              <a:rPr lang="de-AT" dirty="0"/>
              <a:t>Weitere Informationen, Lehrmittel und Übungen</a:t>
            </a:r>
            <a:br>
              <a:rPr lang="de-AT" dirty="0"/>
            </a:br>
            <a:r>
              <a:rPr lang="de-AT" dirty="0"/>
              <a:t>unter </a:t>
            </a:r>
            <a:r>
              <a:rPr lang="de-AT" dirty="0">
                <a:hlinkClick r:id="rId2"/>
              </a:rPr>
              <a:t>www.retrans.at</a:t>
            </a:r>
            <a:endParaRPr lang="de-AT" dirty="0"/>
          </a:p>
          <a:p>
            <a:r>
              <a:rPr lang="de-AT" dirty="0"/>
              <a:t>Kontakt: </a:t>
            </a:r>
            <a:r>
              <a:rPr lang="de-AT" dirty="0">
                <a:hlinkClick r:id="rId3"/>
              </a:rPr>
              <a:t>retrans@fh-steyr.at</a:t>
            </a:r>
            <a:r>
              <a:rPr lang="de-AT" dirty="0"/>
              <a:t>, </a:t>
            </a:r>
            <a:r>
              <a:rPr lang="de-AT" u="sng" dirty="0">
                <a:hlinkClick r:id="rId4" tooltip="mailto:retrans@fh-vie.ac.at"/>
              </a:rPr>
              <a:t>retrans@fh-vie.ac.at</a:t>
            </a:r>
            <a:endParaRPr lang="de-AT" dirty="0"/>
          </a:p>
        </p:txBody>
      </p:sp>
    </p:spTree>
    <p:extLst>
      <p:ext uri="{BB962C8B-B14F-4D97-AF65-F5344CB8AC3E}">
        <p14:creationId xmlns:p14="http://schemas.microsoft.com/office/powerpoint/2010/main" val="3747806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2D15790-55E8-1643-F2D6-FD4473D2074B}"/>
              </a:ext>
            </a:extLst>
          </p:cNvPr>
          <p:cNvGraphicFramePr/>
          <p:nvPr>
            <p:extLst>
              <p:ext uri="{D42A27DB-BD31-4B8C-83A1-F6EECF244321}">
                <p14:modId xmlns:p14="http://schemas.microsoft.com/office/powerpoint/2010/main" val="2579460256"/>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166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4096-D93F-0D8D-5B18-355CE119B163}"/>
              </a:ext>
            </a:extLst>
          </p:cNvPr>
          <p:cNvSpPr>
            <a:spLocks noGrp="1"/>
          </p:cNvSpPr>
          <p:nvPr>
            <p:ph type="title"/>
          </p:nvPr>
        </p:nvSpPr>
        <p:spPr/>
        <p:txBody>
          <a:bodyPr/>
          <a:lstStyle/>
          <a:p>
            <a:r>
              <a:rPr lang="de-AT" dirty="0"/>
              <a:t>Hinweis zu Copyright und KI</a:t>
            </a:r>
          </a:p>
        </p:txBody>
      </p:sp>
      <p:sp>
        <p:nvSpPr>
          <p:cNvPr id="3" name="Inhaltsplatzhalter 2">
            <a:extLst>
              <a:ext uri="{FF2B5EF4-FFF2-40B4-BE49-F238E27FC236}">
                <a16:creationId xmlns:a16="http://schemas.microsoft.com/office/drawing/2014/main" id="{E50F7ADC-0791-1AC1-6F79-D5E5289B549D}"/>
              </a:ext>
            </a:extLst>
          </p:cNvPr>
          <p:cNvSpPr>
            <a:spLocks noGrp="1"/>
          </p:cNvSpPr>
          <p:nvPr>
            <p:ph idx="1"/>
          </p:nvPr>
        </p:nvSpPr>
        <p:spPr>
          <a:xfrm>
            <a:off x="838200" y="1549400"/>
            <a:ext cx="10515600" cy="4209288"/>
          </a:xfrm>
        </p:spPr>
        <p:txBody>
          <a:bodyPr>
            <a:normAutofit fontScale="77500" lnSpcReduction="20000"/>
          </a:bodyPr>
          <a:lstStyle/>
          <a:p>
            <a:pPr>
              <a:lnSpc>
                <a:spcPct val="120000"/>
              </a:lnSpc>
            </a:pPr>
            <a:r>
              <a:rPr lang="de-AT"/>
              <a:t>Dieses Lehrmittelpaket ist unter einer sogenannten </a:t>
            </a:r>
            <a:r>
              <a:rPr lang="de-AT">
                <a:hlinkClick r:id="rId3"/>
              </a:rPr>
              <a:t>Creative Common Namensnennung 4.0 International Lizenz </a:t>
            </a:r>
            <a:r>
              <a:rPr lang="de-AT"/>
              <a:t>verfügbar.</a:t>
            </a:r>
          </a:p>
          <a:p>
            <a:pPr>
              <a:lnSpc>
                <a:spcPct val="120000"/>
              </a:lnSpc>
            </a:pPr>
            <a:r>
              <a:rPr lang="de-AT"/>
              <a:t>Sie können diese Lehrmittel demnach frei in Ihren Unterricht integrieren, Ihren Anforderungen entsprechend anpassen und an Ihre </a:t>
            </a:r>
            <a:r>
              <a:rPr lang="de-AT" err="1"/>
              <a:t>Schüler:innen</a:t>
            </a:r>
            <a:r>
              <a:rPr lang="de-AT"/>
              <a:t>/Studierenden oder sonstige Personen weitergeben.</a:t>
            </a:r>
          </a:p>
          <a:p>
            <a:pPr>
              <a:lnSpc>
                <a:spcPct val="120000"/>
              </a:lnSpc>
            </a:pPr>
            <a:r>
              <a:rPr lang="de-AT"/>
              <a:t>Wir bitten Sie lediglich die Logos auf den Folien zu belassen.</a:t>
            </a:r>
          </a:p>
          <a:p>
            <a:pPr>
              <a:lnSpc>
                <a:spcPct val="120000"/>
              </a:lnSpc>
            </a:pPr>
            <a:r>
              <a:rPr lang="de-AT"/>
              <a:t>Die Bildrechte sind in den Notizfeldern angegeben, eine Verwendung in anderen Settings ist nicht gestattet.</a:t>
            </a:r>
          </a:p>
          <a:p>
            <a:pPr marL="0" indent="0">
              <a:lnSpc>
                <a:spcPct val="120000"/>
              </a:lnSpc>
              <a:buNone/>
            </a:pPr>
            <a:r>
              <a:rPr lang="de-AT" b="1"/>
              <a:t>Erklärung zur Nutzung generativer KI und KI-gestützter Technologien:</a:t>
            </a:r>
          </a:p>
          <a:p>
            <a:pPr marL="0" indent="0">
              <a:lnSpc>
                <a:spcPct val="120000"/>
              </a:lnSpc>
              <a:buNone/>
            </a:pPr>
            <a:r>
              <a:rPr lang="de-AT"/>
              <a:t>Während der Ausarbeitung dieses Projekts nutzten die Autorinnen und Autoren ChatGPT, Microsoft </a:t>
            </a:r>
            <a:r>
              <a:rPr lang="de-AT" err="1"/>
              <a:t>CoPilot</a:t>
            </a:r>
            <a:r>
              <a:rPr lang="de-AT"/>
              <a:t> und Google Gemini zur Unterstützung bei der Konzeptgestaltung und Ideenfindung – insbesondere hinsichtlich interaktiver Übungen. Der Einsatz dieses KI-Tools erfolgte mit sorgfältiger Abwägung. Anschließend wurde der Inhalt von den Autorinnen und Autoren gründlich überprüft und überarbeitet, um die Einhaltung wissenschaftlicher Standards sicherzustellen. Die Autorinnen und Autoren übernehmen die volle Verantwortung für den endgültigen Inhalt der Veröffentlichung.</a:t>
            </a:r>
          </a:p>
        </p:txBody>
      </p:sp>
    </p:spTree>
    <p:extLst>
      <p:ext uri="{BB962C8B-B14F-4D97-AF65-F5344CB8AC3E}">
        <p14:creationId xmlns:p14="http://schemas.microsoft.com/office/powerpoint/2010/main" val="3225950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67EE779F-3CF6-EFC6-C726-234F5101B475}"/>
              </a:ext>
            </a:extLst>
          </p:cNvPr>
          <p:cNvSpPr>
            <a:spLocks noGrp="1"/>
          </p:cNvSpPr>
          <p:nvPr>
            <p:ph idx="1"/>
          </p:nvPr>
        </p:nvSpPr>
        <p:spPr>
          <a:xfrm>
            <a:off x="651256" y="1614120"/>
            <a:ext cx="10515600" cy="4634280"/>
          </a:xfrm>
        </p:spPr>
        <p:txBody>
          <a:bodyPr>
            <a:normAutofit lnSpcReduction="10000"/>
          </a:bodyPr>
          <a:lstStyle/>
          <a:p>
            <a:r>
              <a:rPr lang="en-US" sz="1200" dirty="0"/>
              <a:t>Becker, K. G. (</a:t>
            </a:r>
            <a:r>
              <a:rPr lang="en-US" sz="1200" dirty="0" err="1"/>
              <a:t>Hrsg</a:t>
            </a:r>
            <a:r>
              <a:rPr lang="en-US" sz="1200" dirty="0"/>
              <a:t>., 2014). </a:t>
            </a:r>
            <a:r>
              <a:rPr lang="en-US" sz="1200" dirty="0" err="1"/>
              <a:t>Handbuch</a:t>
            </a:r>
            <a:r>
              <a:rPr lang="en-US" sz="1200" dirty="0"/>
              <a:t> </a:t>
            </a:r>
            <a:r>
              <a:rPr lang="en-US" sz="1200" dirty="0" err="1"/>
              <a:t>Schienengüterverkehr</a:t>
            </a:r>
            <a:r>
              <a:rPr lang="en-US" sz="1200" dirty="0"/>
              <a:t>, Hamburg: DVV Media Group </a:t>
            </a:r>
            <a:r>
              <a:rPr lang="en-US" sz="1200" dirty="0" err="1"/>
              <a:t>Eurorailpress</a:t>
            </a:r>
            <a:endParaRPr lang="en-US" sz="1200" dirty="0"/>
          </a:p>
          <a:p>
            <a:r>
              <a:rPr lang="de-AT" sz="1200" dirty="0"/>
              <a:t>Bundesministerium für Innovation, Mobilität und Infrastruktur (2025). </a:t>
            </a:r>
            <a:r>
              <a:rPr lang="de-AT" sz="1200" dirty="0">
                <a:hlinkClick r:id="rId2"/>
              </a:rPr>
              <a:t>https://www.bmimi.gv.at/themen/mobilitaet/transport/gueterverkehr/kombiverkehr/terminals-rola/oesterreich.html</a:t>
            </a:r>
            <a:r>
              <a:rPr lang="de-AT" sz="1200" dirty="0"/>
              <a:t>  (Abruf 14.07.2025)</a:t>
            </a:r>
          </a:p>
          <a:p>
            <a:r>
              <a:rPr lang="de-AT" sz="1200" dirty="0"/>
              <a:t>Clausen, U, / Geiger, </a:t>
            </a:r>
            <a:r>
              <a:rPr lang="de-AT" sz="1200" dirty="0" err="1"/>
              <a:t>Ch</a:t>
            </a:r>
            <a:r>
              <a:rPr lang="de-AT" sz="1200" dirty="0"/>
              <a:t>. (2013, Hrsg.). Verkehrs- und Transportlogistik, 2. Auflage, Berlin-Heidelberg: Springer Verlag</a:t>
            </a:r>
          </a:p>
          <a:p>
            <a:r>
              <a:rPr lang="de-DE" sz="1200" dirty="0" err="1"/>
              <a:t>Dalziel</a:t>
            </a:r>
            <a:r>
              <a:rPr lang="de-DE" sz="1200" dirty="0"/>
              <a:t>, A. (2013). </a:t>
            </a:r>
            <a:r>
              <a:rPr lang="de-DE" sz="1200" i="1" dirty="0"/>
              <a:t>Whitepaper Logistik im Jahr 2020.</a:t>
            </a:r>
            <a:r>
              <a:rPr lang="de-DE" sz="1200" dirty="0"/>
              <a:t> Bod Homburg: </a:t>
            </a:r>
            <a:r>
              <a:rPr lang="de-DE" sz="1200" dirty="0" err="1"/>
              <a:t>Kewill</a:t>
            </a:r>
            <a:r>
              <a:rPr lang="de-DE" sz="1200" dirty="0"/>
              <a:t>.</a:t>
            </a:r>
          </a:p>
          <a:p>
            <a:r>
              <a:rPr lang="de-DE" sz="1200" dirty="0" err="1"/>
              <a:t>Dolinsek</a:t>
            </a:r>
            <a:r>
              <a:rPr lang="de-DE" sz="1200" dirty="0"/>
              <a:t>, M., Hartl, S., Hartl, T., </a:t>
            </a:r>
            <a:r>
              <a:rPr lang="de-DE" sz="1200" dirty="0" err="1"/>
              <a:t>Hintergräber</a:t>
            </a:r>
            <a:r>
              <a:rPr lang="de-DE" sz="1200" dirty="0"/>
              <a:t>, B., Hofbauer, V., </a:t>
            </a:r>
            <a:r>
              <a:rPr lang="de-DE" sz="1200" dirty="0" err="1"/>
              <a:t>Hrusovsky</a:t>
            </a:r>
            <a:r>
              <a:rPr lang="de-DE" sz="1200" dirty="0"/>
              <a:t>, M., et al. </a:t>
            </a:r>
            <a:r>
              <a:rPr lang="en-US" sz="1200" dirty="0"/>
              <a:t>(2013). </a:t>
            </a:r>
            <a:r>
              <a:rPr lang="en-US" sz="1200" i="1" dirty="0" err="1"/>
              <a:t>Handbuch</a:t>
            </a:r>
            <a:r>
              <a:rPr lang="en-US" sz="1200" i="1" dirty="0"/>
              <a:t> der </a:t>
            </a:r>
            <a:r>
              <a:rPr lang="en-US" sz="1200" i="1" dirty="0" err="1"/>
              <a:t>Donauschifffahrt</a:t>
            </a:r>
            <a:r>
              <a:rPr lang="en-US" sz="1200" i="1" dirty="0"/>
              <a:t>.</a:t>
            </a:r>
            <a:r>
              <a:rPr lang="en-US" sz="1200" dirty="0"/>
              <a:t> Vienna: </a:t>
            </a:r>
            <a:r>
              <a:rPr lang="en-US" sz="1200" dirty="0" err="1"/>
              <a:t>viadonau</a:t>
            </a:r>
            <a:r>
              <a:rPr lang="en-US" sz="1200" dirty="0"/>
              <a:t>.</a:t>
            </a:r>
            <a:endParaRPr lang="de-AT" sz="1200" dirty="0"/>
          </a:p>
          <a:p>
            <a:r>
              <a:rPr lang="de-AT" sz="1200" dirty="0" err="1"/>
              <a:t>Economica</a:t>
            </a:r>
            <a:r>
              <a:rPr lang="de-AT" sz="1200" dirty="0"/>
              <a:t> Institut für Wirtschaftsforschung (Hrsg., 2013). Schienengüterverkehr: Markt- und Wettbewerbssituation, Wien, in: </a:t>
            </a:r>
            <a:r>
              <a:rPr lang="de-AT" sz="1200" dirty="0">
                <a:hlinkClick r:id="rId3"/>
              </a:rPr>
              <a:t>https://www.economica.eu/wp-content/uploads/2021/02/2013-Schienengueterverkehr-Markt-und-Wettbewerbssituation-Folder.pdf</a:t>
            </a:r>
            <a:r>
              <a:rPr lang="de-AT" sz="1200" dirty="0"/>
              <a:t> (Abgerufen am 10.02.2026)</a:t>
            </a:r>
          </a:p>
          <a:p>
            <a:r>
              <a:rPr lang="en-US" sz="1200" dirty="0"/>
              <a:t>European Commission: Directorate-General for Mobility and Transport. (2025). EU transport in figures : statistical pocketbook 2025. Publications Office of the European Union. https://data.europa.eu/doi/10.2832/2584130 (</a:t>
            </a:r>
            <a:r>
              <a:rPr lang="en-US" sz="1200" dirty="0" err="1"/>
              <a:t>Abruf</a:t>
            </a:r>
            <a:r>
              <a:rPr lang="en-US" sz="1200" dirty="0"/>
              <a:t> 10.02.2026)</a:t>
            </a:r>
            <a:endParaRPr lang="de-AT" sz="1200" dirty="0"/>
          </a:p>
          <a:p>
            <a:r>
              <a:rPr lang="de-AT" sz="1200" dirty="0"/>
              <a:t>Eurostat (2020). </a:t>
            </a:r>
            <a:r>
              <a:rPr lang="de-AT" sz="1200" dirty="0">
                <a:hlinkClick r:id="rId4"/>
              </a:rPr>
              <a:t>https://ec.europa.eu/eurostat/web/products-eurostat-news/-/ddn-20200528-1</a:t>
            </a:r>
            <a:r>
              <a:rPr lang="de-AT" sz="1200" dirty="0"/>
              <a:t> (Abruf 10.02.2026)</a:t>
            </a:r>
          </a:p>
          <a:p>
            <a:r>
              <a:rPr lang="de-AT" sz="1200" dirty="0"/>
              <a:t>Eurostat (2025). </a:t>
            </a:r>
            <a:r>
              <a:rPr lang="de-AT" sz="1200" dirty="0">
                <a:hlinkClick r:id="rId5"/>
              </a:rPr>
              <a:t>https://ec.europa.eu/eurostat/statistics-explained/index.php?title=Glossary:Transport_mode/de</a:t>
            </a:r>
            <a:r>
              <a:rPr lang="de-AT" sz="1200" dirty="0"/>
              <a:t> (Abruf 27.02.2025)</a:t>
            </a:r>
          </a:p>
          <a:p>
            <a:r>
              <a:rPr lang="de-AT" sz="1200" dirty="0"/>
              <a:t>Flughafen Zürich (2024) </a:t>
            </a:r>
            <a:r>
              <a:rPr lang="de-AT" sz="1200" dirty="0">
                <a:hlinkClick r:id="rId6"/>
              </a:rPr>
              <a:t>https://www.flughafen-zuerich.ch/de/unternehmen/magazin/2024/politik_flughafen_abc_herbst2024</a:t>
            </a:r>
            <a:r>
              <a:rPr lang="de-AT" sz="1200" dirty="0"/>
              <a:t> (Abruf 10.02.2026)</a:t>
            </a:r>
          </a:p>
          <a:p>
            <a:r>
              <a:rPr lang="de-AT" sz="1200" dirty="0" err="1"/>
              <a:t>Gronalt</a:t>
            </a:r>
            <a:r>
              <a:rPr lang="de-AT" sz="1200" dirty="0"/>
              <a:t>, M. / Höfler, L. / </a:t>
            </a:r>
            <a:r>
              <a:rPr lang="de-AT" sz="1200" dirty="0" err="1"/>
              <a:t>Humpl</a:t>
            </a:r>
            <a:r>
              <a:rPr lang="de-AT" sz="1200" dirty="0"/>
              <a:t>, D. / Käfer, A. / </a:t>
            </a:r>
            <a:r>
              <a:rPr lang="de-AT" sz="1200" dirty="0" err="1"/>
              <a:t>Peherstorfer</a:t>
            </a:r>
            <a:r>
              <a:rPr lang="de-AT" sz="1200" dirty="0"/>
              <a:t>, H. / </a:t>
            </a:r>
            <a:r>
              <a:rPr lang="de-AT" sz="1200" dirty="0" err="1"/>
              <a:t>Posset</a:t>
            </a:r>
            <a:r>
              <a:rPr lang="de-AT" sz="1200" dirty="0"/>
              <a:t>, M. / </a:t>
            </a:r>
            <a:r>
              <a:rPr lang="de-AT" sz="1200" dirty="0" err="1"/>
              <a:t>Pripfl</a:t>
            </a:r>
            <a:r>
              <a:rPr lang="de-AT" sz="1200" dirty="0"/>
              <a:t>, H. / Starkl, F. (2010). Handbuch Intermodaler Verkehr, Wien: Bohmann</a:t>
            </a:r>
          </a:p>
          <a:p>
            <a:pPr defTabSz="913028"/>
            <a:r>
              <a:rPr lang="de-DE" sz="1200" dirty="0"/>
              <a:t>Institute for Transport Studies, Universität Leeds, Vereinigtes Königreich;</a:t>
            </a:r>
            <a:r>
              <a:rPr lang="de-AT" sz="1200" dirty="0"/>
              <a:t> „Die Zukunft der Nachhaltigkeit in Güterverkehr und Logistik“ (2010), S. 22/23. Online verfügbar unter: </a:t>
            </a:r>
            <a:r>
              <a:rPr lang="de-AT" sz="1200" dirty="0">
                <a:hlinkClick r:id="rId7"/>
              </a:rPr>
              <a:t>https://www.europarl.europa.eu/RegData/etudes/IDAN/2010/431578/IPOL-TRAN_NT(2010)431578_DE.pdf</a:t>
            </a:r>
            <a:r>
              <a:rPr lang="de-AT" sz="1200" dirty="0"/>
              <a:t> (Abruf 10.02.2026)</a:t>
            </a:r>
          </a:p>
        </p:txBody>
      </p:sp>
    </p:spTree>
    <p:extLst>
      <p:ext uri="{BB962C8B-B14F-4D97-AF65-F5344CB8AC3E}">
        <p14:creationId xmlns:p14="http://schemas.microsoft.com/office/powerpoint/2010/main" val="1389402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5FED-4BC9-B52C-FAA4-23ED33D0B8CC}"/>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45ECF0F5-8A01-B31E-A08B-329423E01247}"/>
              </a:ext>
            </a:extLst>
          </p:cNvPr>
          <p:cNvSpPr>
            <a:spLocks noGrp="1"/>
          </p:cNvSpPr>
          <p:nvPr>
            <p:ph idx="1"/>
          </p:nvPr>
        </p:nvSpPr>
        <p:spPr>
          <a:xfrm>
            <a:off x="651256" y="1614120"/>
            <a:ext cx="10515600" cy="4634280"/>
          </a:xfrm>
        </p:spPr>
        <p:txBody>
          <a:bodyPr>
            <a:normAutofit/>
          </a:bodyPr>
          <a:lstStyle/>
          <a:p>
            <a:r>
              <a:rPr lang="de-AT" sz="1200" dirty="0"/>
              <a:t>Kille, Christian/ Schmidt , Norbert (2008). Wirtschaftliche Rahmenbedingungen des Güterverkehrs. Studie zum Vergleich der Verkehrsträger im Rahmen des Logistikprozesses in Deutschland; online verfügbar unter: </a:t>
            </a:r>
            <a:r>
              <a:rPr lang="de-AT" sz="1200" dirty="0">
                <a:hlinkClick r:id="rId2"/>
              </a:rPr>
              <a:t>http://www.scs.fraunhofer.de/content/dam/scs/de/dokumente/studien/Wirtschaftliche_Rahmenbedingungen_des_Gueterverkehrs.pdf</a:t>
            </a:r>
            <a:r>
              <a:rPr lang="de-AT" sz="1200" dirty="0"/>
              <a:t>  (Abruf 10.02.2026)</a:t>
            </a:r>
          </a:p>
          <a:p>
            <a:r>
              <a:rPr lang="de-AT" sz="1200" dirty="0"/>
              <a:t>Kummer, S. (2010). Einführung in die Verkehrswirtschaft. 2. Auflage., 2010.</a:t>
            </a:r>
          </a:p>
          <a:p>
            <a:r>
              <a:rPr lang="de-AT" sz="1200" dirty="0"/>
              <a:t>ÖBB (2025). </a:t>
            </a:r>
            <a:r>
              <a:rPr lang="de-AT" sz="1200" dirty="0">
                <a:hlinkClick r:id="rId3"/>
              </a:rPr>
              <a:t>https://infrastruktur.oebb.at/de/unternehmen/kundinnen-im-mittelpunkt/schwerpunkt-puenktlichkeit</a:t>
            </a:r>
            <a:r>
              <a:rPr lang="de-AT" sz="1200" dirty="0"/>
              <a:t> (Abruf 06.03.2025)</a:t>
            </a:r>
          </a:p>
          <a:p>
            <a:r>
              <a:rPr lang="de-DE" sz="1200" dirty="0" err="1"/>
              <a:t>Posset</a:t>
            </a:r>
            <a:r>
              <a:rPr lang="de-DE" sz="1200" dirty="0"/>
              <a:t> et al. (2014), „Intermodaler Verkehr Europa“</a:t>
            </a:r>
          </a:p>
          <a:p>
            <a:r>
              <a:rPr lang="de-AT" sz="1200" dirty="0"/>
              <a:t>Statista (2026). Schifffahrt, </a:t>
            </a:r>
            <a:r>
              <a:rPr lang="de-AT" sz="1200" dirty="0">
                <a:hlinkClick r:id="rId4"/>
              </a:rPr>
              <a:t>https://de.statista.com/statistik/kategorien/kategorie/16/themen/131/branche/schifffahrt/#overview</a:t>
            </a:r>
            <a:r>
              <a:rPr lang="de-AT" sz="1200" dirty="0"/>
              <a:t> (Abruf 10.02.2026)</a:t>
            </a:r>
          </a:p>
          <a:p>
            <a:r>
              <a:rPr lang="de-AT" sz="1200" dirty="0"/>
              <a:t>Statista (2026). Verteilung des Transportaufkommens im Güterverkehr in Österreich nach Verkehrsträgern in den Jahren 2015 bis 2023, </a:t>
            </a:r>
            <a:r>
              <a:rPr lang="de-AT" sz="1200" dirty="0">
                <a:hlinkClick r:id="rId5"/>
              </a:rPr>
              <a:t>https://de.statista.com/statistik/daten/studie/791008/umfrage/verteilung-des-transportaufkommens-gueteraufkommen-nach-verkehrstraegern-in-oesterreich/</a:t>
            </a:r>
            <a:r>
              <a:rPr lang="de-AT" sz="1200" dirty="0"/>
              <a:t> (Abruf 10.02.2026)</a:t>
            </a:r>
          </a:p>
          <a:p>
            <a:r>
              <a:rPr lang="de-AT" sz="1200" dirty="0"/>
              <a:t>Umweltbundesamt (2024). Klimaschutzbericht 2024. In: </a:t>
            </a:r>
            <a:r>
              <a:rPr lang="de-AT" sz="1200" dirty="0">
                <a:hlinkClick r:id="rId6"/>
              </a:rPr>
              <a:t>https://www.umweltbundesamt.at/fileadmin/site/publikationen/rep0913.pdf</a:t>
            </a:r>
            <a:r>
              <a:rPr lang="de-AT" sz="1200" dirty="0"/>
              <a:t>  S. 156 (Abruf 14.01.2025)</a:t>
            </a:r>
          </a:p>
          <a:p>
            <a:r>
              <a:rPr lang="de-AT" sz="1200" dirty="0"/>
              <a:t>UN/ECE (2001). Terminologie des kombinierten Verkehrs, in: </a:t>
            </a:r>
            <a:r>
              <a:rPr lang="de-AT" sz="1200" dirty="0">
                <a:hlinkClick r:id="rId7"/>
              </a:rPr>
              <a:t>http://www.unece.org/fileadmin/DAM/trans/wp24/documents/term</a:t>
            </a:r>
            <a:r>
              <a:rPr lang="de-AT" sz="1200">
                <a:hlinkClick r:id="rId7"/>
              </a:rPr>
              <a:t>.pdf</a:t>
            </a:r>
            <a:r>
              <a:rPr lang="de-AT" sz="1200"/>
              <a:t> </a:t>
            </a:r>
            <a:endParaRPr lang="de-AT" sz="1200" dirty="0"/>
          </a:p>
          <a:p>
            <a:r>
              <a:rPr lang="de-AT" sz="1200" dirty="0" err="1"/>
              <a:t>Viadonau</a:t>
            </a:r>
            <a:r>
              <a:rPr lang="de-AT" sz="1200" dirty="0"/>
              <a:t> (2019). Handbuch der Donauschifffahrt, S. 185-187</a:t>
            </a:r>
          </a:p>
        </p:txBody>
      </p:sp>
    </p:spTree>
    <p:extLst>
      <p:ext uri="{BB962C8B-B14F-4D97-AF65-F5344CB8AC3E}">
        <p14:creationId xmlns:p14="http://schemas.microsoft.com/office/powerpoint/2010/main" val="3076783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6FE1A50-892E-F753-6B20-18322D02BF4D}"/>
              </a:ext>
            </a:extLst>
          </p:cNvPr>
          <p:cNvSpPr>
            <a:spLocks noGrp="1"/>
          </p:cNvSpPr>
          <p:nvPr>
            <p:ph idx="1"/>
          </p:nvPr>
        </p:nvSpPr>
        <p:spPr/>
        <p:txBody>
          <a:bodyPr>
            <a:normAutofit/>
          </a:bodyPr>
          <a:lstStyle/>
          <a:p>
            <a:pPr marL="0" indent="0">
              <a:buNone/>
            </a:pPr>
            <a:r>
              <a:rPr lang="de-AT" dirty="0"/>
              <a:t>Bildquellen: (alle abgerufen am 10.02.2026)</a:t>
            </a:r>
          </a:p>
          <a:p>
            <a:r>
              <a:rPr lang="de-AT" dirty="0">
                <a:hlinkClick r:id="rId2"/>
              </a:rPr>
              <a:t>https://de.freepik.com/icon/lkw_15950558#fromView=search&amp;page=1&amp;position=0&amp;uuid=2f3b7698-9195-4d66-b402-cf00c453ed1b</a:t>
            </a:r>
            <a:endParaRPr lang="de-AT" dirty="0"/>
          </a:p>
          <a:p>
            <a:r>
              <a:rPr lang="de-AT" dirty="0">
                <a:hlinkClick r:id="rId3"/>
              </a:rPr>
              <a:t>https://de.freepik.com/icon/zug_11202492#fromView=search&amp;page=1&amp;position=2&amp;uuid=79cbd133-fe25-4ae1-8fc1-82488bc5d199</a:t>
            </a:r>
            <a:endParaRPr lang="de-AT" dirty="0"/>
          </a:p>
          <a:p>
            <a:r>
              <a:rPr lang="de-AT" dirty="0">
                <a:hlinkClick r:id="rId4"/>
              </a:rPr>
              <a:t>https://de.freepik.com/icon/frachtschiff_6414745#fromView=search&amp;page=1&amp;position=3&amp;uuid=335e29dc-68e0-4fb7-9f2d-e49b07286ce2</a:t>
            </a:r>
            <a:endParaRPr lang="de-AT" dirty="0"/>
          </a:p>
          <a:p>
            <a:r>
              <a:rPr lang="de-AT" dirty="0">
                <a:hlinkClick r:id="rId5"/>
              </a:rPr>
              <a:t>https://de.freepik.com/icon/fluggesellschaft_11715761#fromView=search&amp;page=1&amp;position=8&amp;uuid=701fd813-049a-4451-b91d-dcbd0b70d034</a:t>
            </a:r>
            <a:endParaRPr lang="de-AT" dirty="0"/>
          </a:p>
          <a:p>
            <a:r>
              <a:rPr lang="de-DE" dirty="0">
                <a:hlinkClick r:id="rId6"/>
              </a:rPr>
              <a:t>https://de.freepik.com/icon/deutschland_14574745#fromView=search&amp;page=1&amp;position=3&amp;uuid=f9c6b348-0a2d-424f-955d-2e3760abe1e2</a:t>
            </a:r>
            <a:endParaRPr lang="de-DE" dirty="0"/>
          </a:p>
          <a:p>
            <a:r>
              <a:rPr lang="de-DE" dirty="0">
                <a:hlinkClick r:id="rId7"/>
              </a:rPr>
              <a:t>https://de.freepik.com/icon/eisenbahn_1743127#fromView=search&amp;page=1&amp;position=7&amp;uuid=b8718303-2435-4f12-8d64-d8d597760821</a:t>
            </a:r>
            <a:endParaRPr lang="de-DE" dirty="0"/>
          </a:p>
          <a:p>
            <a:r>
              <a:rPr lang="de-DE" dirty="0">
                <a:hlinkClick r:id="rId8"/>
              </a:rPr>
              <a:t>https://de.freepik.com/icon/schienen_15384017#fromView=search&amp;page=1&amp;position=6&amp;uuid=f0b36fd8-5a1e-4317-aca5-f46b1f0fe555</a:t>
            </a:r>
            <a:endParaRPr lang="de-DE" dirty="0"/>
          </a:p>
        </p:txBody>
      </p:sp>
    </p:spTree>
    <p:extLst>
      <p:ext uri="{BB962C8B-B14F-4D97-AF65-F5344CB8AC3E}">
        <p14:creationId xmlns:p14="http://schemas.microsoft.com/office/powerpoint/2010/main" val="271909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71FD7-106C-2E42-A6B1-57C7190365F5}"/>
              </a:ext>
            </a:extLst>
          </p:cNvPr>
          <p:cNvSpPr>
            <a:spLocks noGrp="1"/>
          </p:cNvSpPr>
          <p:nvPr>
            <p:ph type="title"/>
          </p:nvPr>
        </p:nvSpPr>
        <p:spPr/>
        <p:txBody>
          <a:bodyPr/>
          <a:lstStyle/>
          <a:p>
            <a:r>
              <a:rPr lang="de-AT" dirty="0"/>
              <a:t>Brainstorming zu Verkehrsmitteln</a:t>
            </a:r>
          </a:p>
        </p:txBody>
      </p:sp>
      <p:sp>
        <p:nvSpPr>
          <p:cNvPr id="3" name="Inhaltsplatzhalter 2">
            <a:extLst>
              <a:ext uri="{FF2B5EF4-FFF2-40B4-BE49-F238E27FC236}">
                <a16:creationId xmlns:a16="http://schemas.microsoft.com/office/drawing/2014/main" id="{58376090-DEA7-14D4-94AC-67899BD12D14}"/>
              </a:ext>
            </a:extLst>
          </p:cNvPr>
          <p:cNvSpPr>
            <a:spLocks noGrp="1"/>
          </p:cNvSpPr>
          <p:nvPr>
            <p:ph idx="1"/>
          </p:nvPr>
        </p:nvSpPr>
        <p:spPr/>
        <p:txBody>
          <a:bodyPr>
            <a:normAutofit fontScale="70000" lnSpcReduction="20000"/>
          </a:bodyPr>
          <a:lstStyle/>
          <a:p>
            <a:pPr marL="0" indent="0">
              <a:buNone/>
            </a:pPr>
            <a:r>
              <a:rPr lang="de-AT" b="1" dirty="0"/>
              <a:t>Warm-up-Frage</a:t>
            </a:r>
          </a:p>
          <a:p>
            <a:r>
              <a:rPr lang="de-AT" dirty="0"/>
              <a:t>„Woran denkst du als erstes, wenn du ‚Verkehrsmittel‘ hörst?“</a:t>
            </a:r>
          </a:p>
          <a:p>
            <a:pPr marL="0" indent="0">
              <a:buNone/>
            </a:pPr>
            <a:endParaRPr lang="de-AT" b="1" dirty="0"/>
          </a:p>
          <a:p>
            <a:pPr marL="0" indent="0">
              <a:buNone/>
            </a:pPr>
            <a:r>
              <a:rPr lang="de-AT" b="1" dirty="0"/>
              <a:t>Offenes Brainstorming: </a:t>
            </a:r>
          </a:p>
          <a:p>
            <a:r>
              <a:rPr lang="de-AT" dirty="0"/>
              <a:t>„Welche Verkehrsmittel fallen euch ein – egal ob für Personen oder Güter?“</a:t>
            </a:r>
          </a:p>
          <a:p>
            <a:pPr marL="0" indent="0">
              <a:buNone/>
            </a:pPr>
            <a:endParaRPr lang="de-AT" b="1" dirty="0"/>
          </a:p>
          <a:p>
            <a:pPr marL="0" indent="0">
              <a:buNone/>
            </a:pPr>
            <a:r>
              <a:rPr lang="de-AT" b="1" dirty="0"/>
              <a:t>Sortieren &amp; Strukturieren</a:t>
            </a:r>
          </a:p>
          <a:p>
            <a:r>
              <a:rPr lang="de-AT" dirty="0"/>
              <a:t>„Zu welchem Verkehrsträger gehört welches Verkehrsmittel? Und warum? </a:t>
            </a:r>
          </a:p>
          <a:p>
            <a:pPr marL="0" indent="0">
              <a:buNone/>
            </a:pPr>
            <a:endParaRPr lang="de-AT" b="1" dirty="0"/>
          </a:p>
          <a:p>
            <a:pPr marL="0" indent="0">
              <a:buNone/>
            </a:pPr>
            <a:r>
              <a:rPr lang="de-AT" b="1" dirty="0"/>
              <a:t>Reflexionsfrage(n)</a:t>
            </a:r>
          </a:p>
          <a:p>
            <a:r>
              <a:rPr lang="de-AT" dirty="0"/>
              <a:t>„Welche Verkehrsmittel nutzt ihr selbst am häufigsten?“</a:t>
            </a:r>
          </a:p>
          <a:p>
            <a:r>
              <a:rPr lang="de-AT" dirty="0"/>
              <a:t>„Welche Verkehrsmittel spielen in der Logistik besonders große Rollen?“</a:t>
            </a:r>
          </a:p>
          <a:p>
            <a:r>
              <a:rPr lang="de-AT" dirty="0"/>
              <a:t>„Welche Verkehrsmittel sind besonders nachhaltig – und warum?“ </a:t>
            </a:r>
          </a:p>
          <a:p>
            <a:r>
              <a:rPr lang="de-AT" dirty="0"/>
              <a:t>„Fallen euch Verkehrsmittel ein, die in Zukunft wichtiger werden könnten?“</a:t>
            </a:r>
          </a:p>
        </p:txBody>
      </p:sp>
    </p:spTree>
    <p:extLst>
      <p:ext uri="{BB962C8B-B14F-4D97-AF65-F5344CB8AC3E}">
        <p14:creationId xmlns:p14="http://schemas.microsoft.com/office/powerpoint/2010/main" val="377678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FA82E-150C-4488-2372-FB4F95D75A17}"/>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EC6820D-0C0E-85AD-2A11-D65EDFCD17E2}"/>
              </a:ext>
            </a:extLst>
          </p:cNvPr>
          <p:cNvSpPr>
            <a:spLocks noGrp="1"/>
          </p:cNvSpPr>
          <p:nvPr>
            <p:ph idx="1"/>
          </p:nvPr>
        </p:nvSpPr>
        <p:spPr>
          <a:xfrm>
            <a:off x="838200" y="1847284"/>
            <a:ext cx="3957320" cy="3911404"/>
          </a:xfrm>
        </p:spPr>
        <p:txBody>
          <a:bodyPr>
            <a:normAutofit/>
          </a:bodyPr>
          <a:lstStyle/>
          <a:p>
            <a:r>
              <a:rPr lang="de-AT" b="1" dirty="0"/>
              <a:t>Verkehrsträger:</a:t>
            </a:r>
            <a:r>
              <a:rPr lang="de-AT" dirty="0"/>
              <a:t> Infrastruktur für den Einsatz von Verkehrsmitteln</a:t>
            </a:r>
          </a:p>
          <a:p>
            <a:r>
              <a:rPr lang="de-AT" b="1" dirty="0"/>
              <a:t>Verkehrsmittel:</a:t>
            </a:r>
            <a:r>
              <a:rPr lang="de-AT" dirty="0"/>
              <a:t> Fahrzeug zur Beförderung von Personen</a:t>
            </a:r>
            <a:br>
              <a:rPr lang="de-AT" dirty="0"/>
            </a:br>
            <a:r>
              <a:rPr lang="de-AT" dirty="0"/>
              <a:t>und Gütern</a:t>
            </a:r>
          </a:p>
          <a:p>
            <a:r>
              <a:rPr lang="de-AT" b="1" dirty="0"/>
              <a:t>Transportkette:</a:t>
            </a:r>
            <a:r>
              <a:rPr lang="de-AT" dirty="0"/>
              <a:t> besteht aus Vorlauf, Hauptlauf, Nachlauf</a:t>
            </a:r>
          </a:p>
          <a:p>
            <a:r>
              <a:rPr lang="de-AT" b="1" dirty="0"/>
              <a:t>Multimodaler Verkehr: </a:t>
            </a:r>
            <a:r>
              <a:rPr lang="de-AT" dirty="0"/>
              <a:t>Gütertransport mit mindestens zwei Verkehrsträgern</a:t>
            </a:r>
          </a:p>
          <a:p>
            <a:endParaRPr lang="de-AT" dirty="0"/>
          </a:p>
          <a:p>
            <a:endParaRPr lang="de-AT" dirty="0"/>
          </a:p>
        </p:txBody>
      </p:sp>
      <p:sp>
        <p:nvSpPr>
          <p:cNvPr id="3" name="Titel 2">
            <a:extLst>
              <a:ext uri="{FF2B5EF4-FFF2-40B4-BE49-F238E27FC236}">
                <a16:creationId xmlns:a16="http://schemas.microsoft.com/office/drawing/2014/main" id="{66B7257B-AD2D-59E6-1514-EE54C8EBDF74}"/>
              </a:ext>
            </a:extLst>
          </p:cNvPr>
          <p:cNvSpPr>
            <a:spLocks noGrp="1"/>
          </p:cNvSpPr>
          <p:nvPr>
            <p:ph type="title"/>
          </p:nvPr>
        </p:nvSpPr>
        <p:spPr/>
        <p:txBody>
          <a:bodyPr>
            <a:normAutofit fontScale="90000"/>
          </a:bodyPr>
          <a:lstStyle/>
          <a:p>
            <a:r>
              <a:rPr lang="de-AT" dirty="0"/>
              <a:t>Verkehrsträger und Verkehrsmittel Begriffe und Überblick</a:t>
            </a:r>
          </a:p>
        </p:txBody>
      </p:sp>
      <p:sp>
        <p:nvSpPr>
          <p:cNvPr id="4" name="Inhaltsplatzhalter 1">
            <a:extLst>
              <a:ext uri="{FF2B5EF4-FFF2-40B4-BE49-F238E27FC236}">
                <a16:creationId xmlns:a16="http://schemas.microsoft.com/office/drawing/2014/main" id="{8A33E03D-7559-0EFC-D090-29B11F1CDADD}"/>
              </a:ext>
            </a:extLst>
          </p:cNvPr>
          <p:cNvSpPr txBox="1">
            <a:spLocks/>
          </p:cNvSpPr>
          <p:nvPr/>
        </p:nvSpPr>
        <p:spPr>
          <a:xfrm>
            <a:off x="4795520" y="1847284"/>
            <a:ext cx="6558280"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AT" dirty="0"/>
          </a:p>
        </p:txBody>
      </p:sp>
      <p:graphicFrame>
        <p:nvGraphicFramePr>
          <p:cNvPr id="9" name="Diagramm 8">
            <a:extLst>
              <a:ext uri="{FF2B5EF4-FFF2-40B4-BE49-F238E27FC236}">
                <a16:creationId xmlns:a16="http://schemas.microsoft.com/office/drawing/2014/main" id="{25553624-1DF8-5315-D52B-25EA45F11B65}"/>
              </a:ext>
            </a:extLst>
          </p:cNvPr>
          <p:cNvGraphicFramePr/>
          <p:nvPr>
            <p:extLst>
              <p:ext uri="{D42A27DB-BD31-4B8C-83A1-F6EECF244321}">
                <p14:modId xmlns:p14="http://schemas.microsoft.com/office/powerpoint/2010/main" val="4082683635"/>
              </p:ext>
            </p:extLst>
          </p:nvPr>
        </p:nvGraphicFramePr>
        <p:xfrm>
          <a:off x="4795520" y="1440165"/>
          <a:ext cx="6558280" cy="4698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12">
            <a:extLst>
              <a:ext uri="{FF2B5EF4-FFF2-40B4-BE49-F238E27FC236}">
                <a16:creationId xmlns:a16="http://schemas.microsoft.com/office/drawing/2014/main" id="{A603D632-C983-B545-45C4-19A66DB50D77}"/>
              </a:ext>
            </a:extLst>
          </p:cNvPr>
          <p:cNvSpPr txBox="1"/>
          <p:nvPr/>
        </p:nvSpPr>
        <p:spPr>
          <a:xfrm>
            <a:off x="4795520" y="6138333"/>
            <a:ext cx="3175449" cy="246221"/>
          </a:xfrm>
          <a:prstGeom prst="rect">
            <a:avLst/>
          </a:prstGeom>
          <a:noFill/>
        </p:spPr>
        <p:txBody>
          <a:bodyPr wrap="square">
            <a:spAutoFit/>
          </a:bodyPr>
          <a:lstStyle/>
          <a:p>
            <a:pPr algn="r"/>
            <a:r>
              <a:rPr lang="de-AT" sz="1000" dirty="0">
                <a:solidFill>
                  <a:schemeClr val="tx2"/>
                </a:solidFill>
                <a:latin typeface="+mj-lt"/>
                <a:cs typeface="Mangal Pro" panose="00000500000000000000" pitchFamily="2" charset="0"/>
              </a:rPr>
              <a:t>Grafik: eigene Darstellung in Anlehnung an Kummer (2010)</a:t>
            </a:r>
          </a:p>
        </p:txBody>
      </p:sp>
      <p:sp>
        <p:nvSpPr>
          <p:cNvPr id="6" name="Textfeld 12">
            <a:extLst>
              <a:ext uri="{FF2B5EF4-FFF2-40B4-BE49-F238E27FC236}">
                <a16:creationId xmlns:a16="http://schemas.microsoft.com/office/drawing/2014/main" id="{625CBFA6-24FD-FDCC-B3E4-C2BC36671EE7}"/>
              </a:ext>
            </a:extLst>
          </p:cNvPr>
          <p:cNvSpPr txBox="1"/>
          <p:nvPr/>
        </p:nvSpPr>
        <p:spPr>
          <a:xfrm>
            <a:off x="8356059" y="1189770"/>
            <a:ext cx="1080543" cy="246221"/>
          </a:xfrm>
          <a:prstGeom prst="rect">
            <a:avLst/>
          </a:prstGeom>
          <a:noFill/>
        </p:spPr>
        <p:txBody>
          <a:bodyPr wrap="square">
            <a:spAutoFit/>
          </a:bodyPr>
          <a:lstStyle/>
          <a:p>
            <a:pPr algn="ctr"/>
            <a:r>
              <a:rPr lang="de-AT" sz="1000" dirty="0">
                <a:solidFill>
                  <a:schemeClr val="tx2"/>
                </a:solidFill>
                <a:latin typeface="+mj-lt"/>
                <a:cs typeface="Mangal Pro" panose="00000500000000000000" pitchFamily="2" charset="0"/>
              </a:rPr>
              <a:t>Verkehrsträger</a:t>
            </a:r>
          </a:p>
        </p:txBody>
      </p:sp>
      <p:sp>
        <p:nvSpPr>
          <p:cNvPr id="7" name="Textfeld 12">
            <a:extLst>
              <a:ext uri="{FF2B5EF4-FFF2-40B4-BE49-F238E27FC236}">
                <a16:creationId xmlns:a16="http://schemas.microsoft.com/office/drawing/2014/main" id="{C48B8132-79D6-2295-D671-4B57C655EE25}"/>
              </a:ext>
            </a:extLst>
          </p:cNvPr>
          <p:cNvSpPr txBox="1"/>
          <p:nvPr/>
        </p:nvSpPr>
        <p:spPr>
          <a:xfrm>
            <a:off x="10005284" y="1189770"/>
            <a:ext cx="1080543" cy="246221"/>
          </a:xfrm>
          <a:prstGeom prst="rect">
            <a:avLst/>
          </a:prstGeom>
          <a:noFill/>
        </p:spPr>
        <p:txBody>
          <a:bodyPr wrap="square">
            <a:spAutoFit/>
          </a:bodyPr>
          <a:lstStyle/>
          <a:p>
            <a:pPr algn="ctr"/>
            <a:r>
              <a:rPr lang="de-AT" sz="1000" dirty="0">
                <a:solidFill>
                  <a:schemeClr val="tx2"/>
                </a:solidFill>
                <a:latin typeface="+mj-lt"/>
                <a:cs typeface="Mangal Pro" panose="00000500000000000000" pitchFamily="2" charset="0"/>
              </a:rPr>
              <a:t>Verkehrsmittel</a:t>
            </a:r>
          </a:p>
        </p:txBody>
      </p:sp>
      <p:sp>
        <p:nvSpPr>
          <p:cNvPr id="8" name="Textfeld 12">
            <a:extLst>
              <a:ext uri="{FF2B5EF4-FFF2-40B4-BE49-F238E27FC236}">
                <a16:creationId xmlns:a16="http://schemas.microsoft.com/office/drawing/2014/main" id="{7F307EEE-2447-EBC8-E1FC-A31A5CCD06CD}"/>
              </a:ext>
            </a:extLst>
          </p:cNvPr>
          <p:cNvSpPr txBox="1"/>
          <p:nvPr/>
        </p:nvSpPr>
        <p:spPr>
          <a:xfrm>
            <a:off x="6706834" y="1198118"/>
            <a:ext cx="1080543" cy="246221"/>
          </a:xfrm>
          <a:prstGeom prst="rect">
            <a:avLst/>
          </a:prstGeom>
          <a:noFill/>
        </p:spPr>
        <p:txBody>
          <a:bodyPr wrap="square">
            <a:spAutoFit/>
          </a:bodyPr>
          <a:lstStyle/>
          <a:p>
            <a:pPr algn="ctr"/>
            <a:r>
              <a:rPr lang="de-AT" sz="1000" dirty="0">
                <a:solidFill>
                  <a:schemeClr val="tx2"/>
                </a:solidFill>
                <a:latin typeface="+mj-lt"/>
                <a:cs typeface="Mangal Pro" panose="00000500000000000000" pitchFamily="2" charset="0"/>
              </a:rPr>
              <a:t>Verkehrsmedien</a:t>
            </a:r>
          </a:p>
        </p:txBody>
      </p:sp>
    </p:spTree>
    <p:extLst>
      <p:ext uri="{BB962C8B-B14F-4D97-AF65-F5344CB8AC3E}">
        <p14:creationId xmlns:p14="http://schemas.microsoft.com/office/powerpoint/2010/main" val="39280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EB1968F-A6A7-7FA5-B148-E4C3C9D50424}"/>
              </a:ext>
            </a:extLst>
          </p:cNvPr>
          <p:cNvSpPr>
            <a:spLocks noGrp="1"/>
          </p:cNvSpPr>
          <p:nvPr>
            <p:ph type="title"/>
          </p:nvPr>
        </p:nvSpPr>
        <p:spPr/>
        <p:txBody>
          <a:bodyPr>
            <a:normAutofit/>
          </a:bodyPr>
          <a:lstStyle/>
          <a:p>
            <a:r>
              <a:rPr lang="de-AT" dirty="0"/>
              <a:t>Verkehrsträger im Überblick</a:t>
            </a:r>
          </a:p>
        </p:txBody>
      </p:sp>
      <p:sp>
        <p:nvSpPr>
          <p:cNvPr id="4" name="Abgerundetes Rechteck 7">
            <a:extLst>
              <a:ext uri="{FF2B5EF4-FFF2-40B4-BE49-F238E27FC236}">
                <a16:creationId xmlns:a16="http://schemas.microsoft.com/office/drawing/2014/main" id="{480E65D3-F690-8EA9-92A7-C944306A83D7}"/>
              </a:ext>
            </a:extLst>
          </p:cNvPr>
          <p:cNvSpPr/>
          <p:nvPr/>
        </p:nvSpPr>
        <p:spPr>
          <a:xfrm>
            <a:off x="4379018" y="1567365"/>
            <a:ext cx="3230752" cy="1992959"/>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marR="0" lvl="0" indent="0" algn="l" defTabSz="914400" rtl="0" eaLnBrk="1" fontAlgn="auto" latinLnBrk="0" hangingPunct="1">
              <a:lnSpc>
                <a:spcPct val="100000"/>
              </a:lnSpc>
              <a:spcBef>
                <a:spcPts val="0"/>
              </a:spcBef>
              <a:spcAft>
                <a:spcPts val="0"/>
              </a:spcAft>
              <a:buClrTx/>
              <a:buSzTx/>
              <a:buFontTx/>
              <a:buNone/>
              <a:tabLst/>
              <a:defRPr/>
            </a:pPr>
            <a:r>
              <a:rPr kumimoji="0" lang="de-AT" sz="3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Schiene</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Massenleistung</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Sicherheit</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Terminal-zu-Terminal-Verkehre</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geringere Flexibilität</a:t>
            </a:r>
          </a:p>
        </p:txBody>
      </p:sp>
      <p:sp>
        <p:nvSpPr>
          <p:cNvPr id="6" name="Abgerundetes Rechteck 8">
            <a:extLst>
              <a:ext uri="{FF2B5EF4-FFF2-40B4-BE49-F238E27FC236}">
                <a16:creationId xmlns:a16="http://schemas.microsoft.com/office/drawing/2014/main" id="{D774C206-677F-F7EC-FDCF-585886CF15D6}"/>
              </a:ext>
            </a:extLst>
          </p:cNvPr>
          <p:cNvSpPr/>
          <p:nvPr/>
        </p:nvSpPr>
        <p:spPr>
          <a:xfrm>
            <a:off x="7919836" y="1567365"/>
            <a:ext cx="3230752" cy="2450090"/>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marR="0" lvl="0" indent="0" algn="l" defTabSz="914400" rtl="0" eaLnBrk="1" fontAlgn="auto" latinLnBrk="0" hangingPunct="1">
              <a:lnSpc>
                <a:spcPct val="100000"/>
              </a:lnSpc>
              <a:spcBef>
                <a:spcPts val="0"/>
              </a:spcBef>
              <a:spcAft>
                <a:spcPts val="0"/>
              </a:spcAft>
              <a:buClrTx/>
              <a:buSzTx/>
              <a:buFontTx/>
              <a:buNone/>
              <a:tabLst/>
              <a:defRPr/>
            </a:pPr>
            <a:r>
              <a:rPr kumimoji="0" lang="de-AT" sz="3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Wasser</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hohe Massenleistung</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Terminal-zu-Terminal-Verkehr</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längere Transportdauer</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Verpackungs-anforderungen</a:t>
            </a:r>
          </a:p>
        </p:txBody>
      </p:sp>
      <p:sp>
        <p:nvSpPr>
          <p:cNvPr id="8" name="Abgerundetes Rechteck 7">
            <a:extLst>
              <a:ext uri="{FF2B5EF4-FFF2-40B4-BE49-F238E27FC236}">
                <a16:creationId xmlns:a16="http://schemas.microsoft.com/office/drawing/2014/main" id="{B368E75D-5438-D6A9-8711-B6A0B64CB100}"/>
              </a:ext>
            </a:extLst>
          </p:cNvPr>
          <p:cNvSpPr/>
          <p:nvPr/>
        </p:nvSpPr>
        <p:spPr>
          <a:xfrm>
            <a:off x="838200" y="1567365"/>
            <a:ext cx="3230752" cy="2731975"/>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r>
              <a:rPr lang="de-AT" sz="3000" b="1" dirty="0">
                <a:solidFill>
                  <a:schemeClr val="tx1">
                    <a:lumMod val="75000"/>
                    <a:lumOff val="25000"/>
                  </a:schemeClr>
                </a:solidFill>
                <a:latin typeface="Arial" panose="020B0604020202020204" pitchFamily="34" charset="0"/>
                <a:cs typeface="Arial" panose="020B0604020202020204" pitchFamily="34" charset="0"/>
              </a:rPr>
              <a:t>Straße</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Höherer Grad der Flächenabdeckung</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Flexibilität</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Haus-zu-Haus-Verkehre</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Unfallgefahr</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Begrenzte Ladefähigkeit für schwere und großvolumige Objekte</a:t>
            </a:r>
          </a:p>
        </p:txBody>
      </p:sp>
      <p:sp>
        <p:nvSpPr>
          <p:cNvPr id="10" name="Abgerundetes Rechteck 7">
            <a:extLst>
              <a:ext uri="{FF2B5EF4-FFF2-40B4-BE49-F238E27FC236}">
                <a16:creationId xmlns:a16="http://schemas.microsoft.com/office/drawing/2014/main" id="{C5F92EF5-972E-3022-B0C3-27497129C215}"/>
              </a:ext>
            </a:extLst>
          </p:cNvPr>
          <p:cNvSpPr/>
          <p:nvPr/>
        </p:nvSpPr>
        <p:spPr>
          <a:xfrm>
            <a:off x="4379018" y="3687524"/>
            <a:ext cx="3230752" cy="2450090"/>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r>
              <a:rPr kumimoji="0" lang="de-AT" sz="3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Luft</a:t>
            </a:r>
            <a:endParaRPr lang="de-AT" dirty="0">
              <a:solidFill>
                <a:schemeClr val="tx1">
                  <a:lumMod val="75000"/>
                  <a:lumOff val="25000"/>
                </a:schemeClr>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Hohe Geschwindigkeit</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Sicherheit</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Terminal-zu-Terminal-Verkehre</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Begrenzte Ladefähigkeit für schwere und großvolumige Objekte</a:t>
            </a:r>
          </a:p>
        </p:txBody>
      </p:sp>
      <p:pic>
        <p:nvPicPr>
          <p:cNvPr id="14" name="Grafik 13" descr="Ein Bild, das Schwarz, Dunkelheit enthält.&#10;&#10;KI-generierte Inhalte können fehlerhaft sein.">
            <a:extLst>
              <a:ext uri="{FF2B5EF4-FFF2-40B4-BE49-F238E27FC236}">
                <a16:creationId xmlns:a16="http://schemas.microsoft.com/office/drawing/2014/main" id="{A72C88AA-2C76-DA78-FDC6-6131C74FE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683" y="1440165"/>
            <a:ext cx="916236" cy="916236"/>
          </a:xfrm>
          <a:prstGeom prst="rect">
            <a:avLst/>
          </a:prstGeom>
        </p:spPr>
      </p:pic>
      <p:pic>
        <p:nvPicPr>
          <p:cNvPr id="16" name="Grafik 15" descr="Ein Bild, das Schwarz, Dunkelheit enthält.&#10;&#10;KI-generierte Inhalte können fehlerhaft sein.">
            <a:extLst>
              <a:ext uri="{FF2B5EF4-FFF2-40B4-BE49-F238E27FC236}">
                <a16:creationId xmlns:a16="http://schemas.microsoft.com/office/drawing/2014/main" id="{3D053136-4318-162C-6265-165D1A8C5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891" y="1401006"/>
            <a:ext cx="900000" cy="900000"/>
          </a:xfrm>
          <a:prstGeom prst="rect">
            <a:avLst/>
          </a:prstGeom>
        </p:spPr>
      </p:pic>
      <p:pic>
        <p:nvPicPr>
          <p:cNvPr id="18" name="Grafik 17" descr="Ein Bild, das Schwarz, Dunkelheit enthält.&#10;&#10;KI-generierte Inhalte können fehlerhaft sein.">
            <a:extLst>
              <a:ext uri="{FF2B5EF4-FFF2-40B4-BE49-F238E27FC236}">
                <a16:creationId xmlns:a16="http://schemas.microsoft.com/office/drawing/2014/main" id="{51E611E8-3A4C-FCBA-100C-C5BCCF158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0830" y="1469753"/>
            <a:ext cx="900000" cy="900000"/>
          </a:xfrm>
          <a:prstGeom prst="rect">
            <a:avLst/>
          </a:prstGeom>
        </p:spPr>
      </p:pic>
      <p:pic>
        <p:nvPicPr>
          <p:cNvPr id="20" name="Grafik 19" descr="Ein Bild, das Schwarz, Dunkelheit enthält.&#10;&#10;KI-generierte Inhalte können fehlerhaft sein.">
            <a:extLst>
              <a:ext uri="{FF2B5EF4-FFF2-40B4-BE49-F238E27FC236}">
                <a16:creationId xmlns:a16="http://schemas.microsoft.com/office/drawing/2014/main" id="{8845F4E7-765A-8E2D-313F-7C60939205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3489" y="3770010"/>
            <a:ext cx="513578" cy="513578"/>
          </a:xfrm>
          <a:prstGeom prst="rect">
            <a:avLst/>
          </a:prstGeom>
        </p:spPr>
      </p:pic>
    </p:spTree>
    <p:extLst>
      <p:ext uri="{BB962C8B-B14F-4D97-AF65-F5344CB8AC3E}">
        <p14:creationId xmlns:p14="http://schemas.microsoft.com/office/powerpoint/2010/main" val="45515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760A3-315F-E813-B944-059A475BEB74}"/>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E4FF5CAC-8693-180F-5483-4BB219FAD59B}"/>
              </a:ext>
            </a:extLst>
          </p:cNvPr>
          <p:cNvSpPr>
            <a:spLocks noGrp="1"/>
          </p:cNvSpPr>
          <p:nvPr>
            <p:ph idx="1"/>
          </p:nvPr>
        </p:nvSpPr>
        <p:spPr/>
        <p:txBody>
          <a:bodyPr/>
          <a:lstStyle/>
          <a:p>
            <a:endParaRPr lang="de-AT" dirty="0"/>
          </a:p>
        </p:txBody>
      </p:sp>
      <p:sp>
        <p:nvSpPr>
          <p:cNvPr id="3" name="Titel 2">
            <a:extLst>
              <a:ext uri="{FF2B5EF4-FFF2-40B4-BE49-F238E27FC236}">
                <a16:creationId xmlns:a16="http://schemas.microsoft.com/office/drawing/2014/main" id="{5BCB79B9-2156-9D44-8462-5AF6D89B5E47}"/>
              </a:ext>
            </a:extLst>
          </p:cNvPr>
          <p:cNvSpPr>
            <a:spLocks noGrp="1"/>
          </p:cNvSpPr>
          <p:nvPr>
            <p:ph type="title"/>
          </p:nvPr>
        </p:nvSpPr>
        <p:spPr/>
        <p:txBody>
          <a:bodyPr>
            <a:normAutofit fontScale="90000"/>
          </a:bodyPr>
          <a:lstStyle/>
          <a:p>
            <a:r>
              <a:rPr lang="de-AT" dirty="0"/>
              <a:t>Bedeutung der Verkehrsträger</a:t>
            </a:r>
            <a:br>
              <a:rPr lang="de-AT" dirty="0"/>
            </a:br>
            <a:r>
              <a:rPr lang="de-AT" dirty="0"/>
              <a:t>in Europa – Gütertransport (2024)</a:t>
            </a:r>
          </a:p>
        </p:txBody>
      </p:sp>
      <p:pic>
        <p:nvPicPr>
          <p:cNvPr id="5" name="Grafik 4" descr="Ein Bild, das Text, Screenshot, Zahl, Schrift enthält.&#10;&#10;KI-generierte Inhalte können fehlerhaft sein.">
            <a:extLst>
              <a:ext uri="{FF2B5EF4-FFF2-40B4-BE49-F238E27FC236}">
                <a16:creationId xmlns:a16="http://schemas.microsoft.com/office/drawing/2014/main" id="{DE1DB436-125B-D3FD-6016-B8FA66A2D563}"/>
              </a:ext>
            </a:extLst>
          </p:cNvPr>
          <p:cNvPicPr>
            <a:picLocks noChangeAspect="1"/>
          </p:cNvPicPr>
          <p:nvPr/>
        </p:nvPicPr>
        <p:blipFill>
          <a:blip r:embed="rId3"/>
          <a:srcRect/>
          <a:stretch>
            <a:fillRect/>
          </a:stretch>
        </p:blipFill>
        <p:spPr>
          <a:xfrm>
            <a:off x="838200" y="1786986"/>
            <a:ext cx="4594124" cy="3816000"/>
          </a:xfrm>
          <a:prstGeom prst="rect">
            <a:avLst/>
          </a:prstGeom>
        </p:spPr>
      </p:pic>
      <p:pic>
        <p:nvPicPr>
          <p:cNvPr id="7" name="Grafik 6" descr="Ein Bild, das Text, Screenshot, Zahl, Schrift enthält.&#10;&#10;KI-generierte Inhalte können fehlerhaft sein.">
            <a:extLst>
              <a:ext uri="{FF2B5EF4-FFF2-40B4-BE49-F238E27FC236}">
                <a16:creationId xmlns:a16="http://schemas.microsoft.com/office/drawing/2014/main" id="{392BFEB4-3775-A405-9632-5094B18FAEAE}"/>
              </a:ext>
            </a:extLst>
          </p:cNvPr>
          <p:cNvPicPr>
            <a:picLocks noChangeAspect="1"/>
          </p:cNvPicPr>
          <p:nvPr/>
        </p:nvPicPr>
        <p:blipFill>
          <a:blip r:embed="rId4"/>
          <a:stretch>
            <a:fillRect/>
          </a:stretch>
        </p:blipFill>
        <p:spPr>
          <a:xfrm>
            <a:off x="6787428" y="2002986"/>
            <a:ext cx="4566372" cy="3600000"/>
          </a:xfrm>
          <a:prstGeom prst="rect">
            <a:avLst/>
          </a:prstGeom>
        </p:spPr>
      </p:pic>
    </p:spTree>
    <p:extLst>
      <p:ext uri="{BB962C8B-B14F-4D97-AF65-F5344CB8AC3E}">
        <p14:creationId xmlns:p14="http://schemas.microsoft.com/office/powerpoint/2010/main" val="1968008089"/>
      </p:ext>
    </p:extLst>
  </p:cSld>
  <p:clrMapOvr>
    <a:masterClrMapping/>
  </p:clrMapOvr>
</p:sld>
</file>

<file path=ppt/theme/theme1.xml><?xml version="1.0" encoding="utf-8"?>
<a:theme xmlns:a="http://schemas.openxmlformats.org/drawingml/2006/main" name="Office">
  <a:themeElements>
    <a:clrScheme name="ReTrans">
      <a:dk1>
        <a:sysClr val="windowText" lastClr="000000"/>
      </a:dk1>
      <a:lt1>
        <a:sysClr val="window" lastClr="FFFFFF"/>
      </a:lt1>
      <a:dk2>
        <a:srgbClr val="0E2841"/>
      </a:dk2>
      <a:lt2>
        <a:srgbClr val="E8E8E8"/>
      </a:lt2>
      <a:accent1>
        <a:srgbClr val="39D3DD"/>
      </a:accent1>
      <a:accent2>
        <a:srgbClr val="77ED7D"/>
      </a:accent2>
      <a:accent3>
        <a:srgbClr val="F2AF0D"/>
      </a:accent3>
      <a:accent4>
        <a:srgbClr val="0A6169"/>
      </a:accent4>
      <a:accent5>
        <a:srgbClr val="DD3344"/>
      </a:accent5>
      <a:accent6>
        <a:srgbClr val="86B3BF"/>
      </a:accent6>
      <a:hlink>
        <a:srgbClr val="96607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13098</Words>
  <Application>Microsoft Office PowerPoint</Application>
  <PresentationFormat>Widescreen</PresentationFormat>
  <Paragraphs>1055</Paragraphs>
  <Slides>53</Slides>
  <Notes>42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vt:lpstr>
      <vt:lpstr>Verkehr und Transport</vt:lpstr>
      <vt:lpstr>PowerPoint Presentation</vt:lpstr>
      <vt:lpstr>PowerPoint Presentation</vt:lpstr>
      <vt:lpstr>PowerPoint Presentation</vt:lpstr>
      <vt:lpstr>PowerPoint Presentation</vt:lpstr>
      <vt:lpstr>Brainstorming zu Verkehrsmitteln</vt:lpstr>
      <vt:lpstr>Verkehrsträger und Verkehrsmittel Begriffe und Überblick</vt:lpstr>
      <vt:lpstr>Verkehrsträger im Überblick</vt:lpstr>
      <vt:lpstr>Bedeutung der Verkehrsträger in Europa – Gütertransport (2024)</vt:lpstr>
      <vt:lpstr>Bedeutung der Verkehrsträger in Europa – Gütertransport (2023)</vt:lpstr>
      <vt:lpstr>Bedeutung der Verkehrsträger in Europa – Personentransport (2023)</vt:lpstr>
      <vt:lpstr>Entwicklung Transportaufkommen Split in Österreich</vt:lpstr>
      <vt:lpstr>Kriterien zur Auswahl des passenden Verkehrsträgers/-mittels</vt:lpstr>
      <vt:lpstr>Verkehrsträgerquiz</vt:lpstr>
      <vt:lpstr>Logistik-Profis: Wer bewegt unsere Welt?</vt:lpstr>
      <vt:lpstr>PowerPoint Presentation</vt:lpstr>
      <vt:lpstr>Stärken und Schwächen des Straßenverkehrs</vt:lpstr>
      <vt:lpstr>Elemente der Straße</vt:lpstr>
      <vt:lpstr>Straßennetzdichte (Autobahnen) in Europa</vt:lpstr>
      <vt:lpstr>Kalkulation im Straßengüterverkehr</vt:lpstr>
      <vt:lpstr>Transportplanung mit der Logistify-App</vt:lpstr>
      <vt:lpstr>PowerPoint Presentation</vt:lpstr>
      <vt:lpstr>Stärken und Schwächen des Schienenverkehrs</vt:lpstr>
      <vt:lpstr>Elemente der Schiene</vt:lpstr>
      <vt:lpstr>Zugzusammenstellung</vt:lpstr>
      <vt:lpstr>PowerPoint Presentation</vt:lpstr>
      <vt:lpstr>Stärken und Schwächen der Wasserstraße</vt:lpstr>
      <vt:lpstr>Bedeutung der Donauschifffahrt in Österreich</vt:lpstr>
      <vt:lpstr>Weiterentwicklung der Wasserstraße</vt:lpstr>
      <vt:lpstr>Paararbeit „4-Gewinnt der Verkehrsträger“</vt:lpstr>
      <vt:lpstr>PowerPoint Presentation</vt:lpstr>
      <vt:lpstr>Stärken und Schwächen der Luftfahrt</vt:lpstr>
      <vt:lpstr>Kombination von Gütern und Personen in einem Transport</vt:lpstr>
      <vt:lpstr>PowerPoint Presentation</vt:lpstr>
      <vt:lpstr>Multimodaler Verkehr Was ist das eigentlich?</vt:lpstr>
      <vt:lpstr>Multimodaler Verkehr</vt:lpstr>
      <vt:lpstr>Elemente des multimodalen Transportes</vt:lpstr>
      <vt:lpstr>Terminals in Österreich</vt:lpstr>
      <vt:lpstr>Transportplanung mit der Logistify-App</vt:lpstr>
      <vt:lpstr>Herausforderungen für den multimodalen Transport</vt:lpstr>
      <vt:lpstr>Video „Intermodale Transportkette“</vt:lpstr>
      <vt:lpstr>Vorteile durch Kombination der Verkehrsträger</vt:lpstr>
      <vt:lpstr>Förderung des Multimodalen Transports</vt:lpstr>
      <vt:lpstr>Intermodaler Verkehr</vt:lpstr>
      <vt:lpstr>Video „Was ist kombinierter Verkehr?“</vt:lpstr>
      <vt:lpstr>Gruppenarbeit „Herausforderungen und Zukunft der Verkehrsträger“</vt:lpstr>
      <vt:lpstr>Fallstudien</vt:lpstr>
      <vt:lpstr>Kahoot! Transportquiz</vt:lpstr>
      <vt:lpstr>Danke für eure Aufmerksamkeit!</vt:lpstr>
      <vt:lpstr>Hinweis zu Copyright und KI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Haller Alexandra</dc:creator>
  <cp:lastModifiedBy>Pum Christina</cp:lastModifiedBy>
  <cp:revision>8</cp:revision>
  <dcterms:created xsi:type="dcterms:W3CDTF">2025-03-13T09:51:24Z</dcterms:created>
  <dcterms:modified xsi:type="dcterms:W3CDTF">2026-02-26T16:30:00Z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ffb6f5-a176-4d21-8b93-1cb00934c0de_Enabled">
    <vt:lpwstr>true</vt:lpwstr>
  </property>
  <property fmtid="{D5CDD505-2E9C-101B-9397-08002B2CF9AE}" pid="3" name="MSIP_Label_d1ffb6f5-a176-4d21-8b93-1cb00934c0de_SetDate">
    <vt:lpwstr>2026-02-05T11:58:54Z</vt:lpwstr>
  </property>
  <property fmtid="{D5CDD505-2E9C-101B-9397-08002B2CF9AE}" pid="4" name="MSIP_Label_d1ffb6f5-a176-4d21-8b93-1cb00934c0de_Method">
    <vt:lpwstr>Standard</vt:lpwstr>
  </property>
  <property fmtid="{D5CDD505-2E9C-101B-9397-08002B2CF9AE}" pid="5" name="MSIP_Label_d1ffb6f5-a176-4d21-8b93-1cb00934c0de_Name">
    <vt:lpwstr>d1ffb6f5-a176-4d21-8b93-1cb00934c0de</vt:lpwstr>
  </property>
  <property fmtid="{D5CDD505-2E9C-101B-9397-08002B2CF9AE}" pid="6" name="MSIP_Label_d1ffb6f5-a176-4d21-8b93-1cb00934c0de_SiteId">
    <vt:lpwstr>b5469280-80ef-40ad-963b-8976f4da58ba</vt:lpwstr>
  </property>
  <property fmtid="{D5CDD505-2E9C-101B-9397-08002B2CF9AE}" pid="7" name="MSIP_Label_d1ffb6f5-a176-4d21-8b93-1cb00934c0de_ActionId">
    <vt:lpwstr>4c060fe5-dec0-426c-8fb8-0da7836a4e6b</vt:lpwstr>
  </property>
  <property fmtid="{D5CDD505-2E9C-101B-9397-08002B2CF9AE}" pid="8" name="MSIP_Label_d1ffb6f5-a176-4d21-8b93-1cb00934c0de_ContentBits">
    <vt:lpwstr>0</vt:lpwstr>
  </property>
  <property fmtid="{D5CDD505-2E9C-101B-9397-08002B2CF9AE}" pid="9" name="MSIP_Label_d1ffb6f5-a176-4d21-8b93-1cb00934c0de_Tag">
    <vt:lpwstr>10, 3, 0, 1</vt:lpwstr>
  </property>
</Properties>
</file>